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65" r:id="rId3"/>
    <p:sldId id="257" r:id="rId4"/>
    <p:sldId id="260" r:id="rId5"/>
    <p:sldId id="261" r:id="rId6"/>
    <p:sldId id="262" r:id="rId7"/>
    <p:sldId id="266" r:id="rId8"/>
    <p:sldId id="259"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19" roundtripDataSignature="AMtx7mhNUS/QTUYtYNxzDiNl+A6ykNrkC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76" autoAdjust="0"/>
    <p:restoredTop sz="94660"/>
  </p:normalViewPr>
  <p:slideViewPr>
    <p:cSldViewPr snapToGrid="0">
      <p:cViewPr varScale="1">
        <p:scale>
          <a:sx n="108" d="100"/>
          <a:sy n="108" d="100"/>
        </p:scale>
        <p:origin x="936" y="7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 Target="slides/slide4.xml"/><Relationship Id="rId23" Type="http://schemas.openxmlformats.org/officeDocument/2006/relationships/theme" Target="theme/theme1.xml"/><Relationship Id="rId10" Type="http://schemas.openxmlformats.org/officeDocument/2006/relationships/notesMaster" Target="notesMasters/notesMaster1.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5:54.682" idx="2">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6-17T16:35:54.682" idx="1">
    <p:pos x="6000" y="0"/>
    <p:text>@Format for content and slide heading is missing? Just like you have mentioned in DOC., We need to specify, for each slide's heading and text content, what will be the font style +amanrouniyar@odmegroup.org
_Assigned to you_
-Swoyan Satyendu</p:text>
    <p:extLst>
      <p:ext uri="{C676402C-5697-4E1C-873F-D02D1690AC5C}">
        <p15:threadingInfo xmlns:p15="http://schemas.microsoft.com/office/powerpoint/2012/main" timeZoneBias="0"/>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commentPostId="AAAAGoknXcI"/>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6"/>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6"/>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5"/>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5"/>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8"/>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9"/>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9"/>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1"/>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11"/>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2"/>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3"/>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3"/>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3"/>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3"/>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4"/>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omments" Target="../comments/comment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hyperlink" Target="https://en.wikipedia.org/wiki/Sujata_Bhatt#cite_note-PA-1" TargetMode="External"/><Relationship Id="rId4" Type="http://schemas.openxmlformats.org/officeDocument/2006/relationships/hyperlink" Target="https://en.wikipedia.org/wiki/Asia"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3809538"/>
            <a:ext cx="9144000" cy="1365860"/>
          </a:xfrm>
          <a:prstGeom prst="rect">
            <a:avLst/>
          </a:prstGeom>
          <a:noFill/>
          <a:ln>
            <a:noFill/>
          </a:ln>
        </p:spPr>
      </p:pic>
      <p:pic>
        <p:nvPicPr>
          <p:cNvPr id="55" name="Google Shape;55;p1"/>
          <p:cNvPicPr preferRelativeResize="0"/>
          <p:nvPr/>
        </p:nvPicPr>
        <p:blipFill rotWithShape="1">
          <a:blip r:embed="rId4">
            <a:alphaModFix/>
          </a:blip>
          <a:srcRect/>
          <a:stretch/>
        </p:blipFill>
        <p:spPr>
          <a:xfrm>
            <a:off x="222675" y="214225"/>
            <a:ext cx="1578401" cy="783575"/>
          </a:xfrm>
          <a:prstGeom prst="rect">
            <a:avLst/>
          </a:prstGeom>
          <a:noFill/>
          <a:ln>
            <a:noFill/>
          </a:ln>
        </p:spPr>
      </p:pic>
      <p:sp>
        <p:nvSpPr>
          <p:cNvPr id="56" name="Google Shape;56;p1"/>
          <p:cNvSpPr txBox="1"/>
          <p:nvPr/>
        </p:nvSpPr>
        <p:spPr>
          <a:xfrm>
            <a:off x="222675" y="997800"/>
            <a:ext cx="8763000" cy="2779826"/>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3100"/>
              <a:buFont typeface="Arial"/>
              <a:buNone/>
            </a:pPr>
            <a:endParaRPr lang="en-IN" sz="3000" b="1" i="0" u="none" strike="noStrike" cap="none" dirty="0">
              <a:solidFill>
                <a:srgbClr val="FF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100"/>
              <a:buFont typeface="Arial"/>
              <a:buNone/>
            </a:pPr>
            <a:r>
              <a:rPr lang="en-US" sz="3000" b="1" dirty="0">
                <a:solidFill>
                  <a:srgbClr val="FF0000"/>
                </a:solidFill>
                <a:latin typeface="Calibri"/>
                <a:ea typeface="Calibri"/>
                <a:cs typeface="Calibri"/>
                <a:sym typeface="Calibri"/>
              </a:rPr>
              <a:t>SUPPLEMENTARY</a:t>
            </a:r>
            <a:endParaRPr lang="en" sz="3000" b="1" i="0" u="none" strike="noStrike" cap="none" dirty="0">
              <a:solidFill>
                <a:srgbClr val="FF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100"/>
              <a:buFont typeface="Arial"/>
              <a:buNone/>
            </a:pPr>
            <a:r>
              <a:rPr lang="en-US" sz="2500" b="0" i="0" u="none" strike="noStrike" cap="none" dirty="0">
                <a:solidFill>
                  <a:srgbClr val="000000"/>
                </a:solidFill>
                <a:latin typeface="Calibri"/>
                <a:ea typeface="Calibri"/>
                <a:cs typeface="Calibri"/>
                <a:sym typeface="Calibri"/>
              </a:rPr>
              <a:t>STD-VIII</a:t>
            </a:r>
          </a:p>
        </p:txBody>
      </p:sp>
      <p:sp>
        <p:nvSpPr>
          <p:cNvPr id="57" name="Google Shape;57;p1"/>
          <p:cNvSpPr txBox="1"/>
          <p:nvPr/>
        </p:nvSpPr>
        <p:spPr>
          <a:xfrm>
            <a:off x="5874275" y="98375"/>
            <a:ext cx="3176100" cy="1267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 name="Google Shape;58;p1"/>
          <p:cNvSpPr txBox="1"/>
          <p:nvPr/>
        </p:nvSpPr>
        <p:spPr>
          <a:xfrm>
            <a:off x="2222175" y="2571738"/>
            <a:ext cx="4764000" cy="1237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dirty="0">
                <a:solidFill>
                  <a:srgbClr val="000000"/>
                </a:solidFill>
                <a:latin typeface="Arial"/>
                <a:ea typeface="Arial"/>
                <a:cs typeface="Arial"/>
                <a:sym typeface="Arial"/>
              </a:rPr>
              <a:t>SUBJECT </a:t>
            </a:r>
            <a:r>
              <a:rPr lang="en" b="1" dirty="0"/>
              <a:t>: ENGLISH</a:t>
            </a:r>
          </a:p>
          <a:p>
            <a:pPr marL="0" marR="0" lvl="0" indent="0" algn="l" rtl="0">
              <a:lnSpc>
                <a:spcPct val="100000"/>
              </a:lnSpc>
              <a:spcBef>
                <a:spcPts val="0"/>
              </a:spcBef>
              <a:spcAft>
                <a:spcPts val="0"/>
              </a:spcAft>
              <a:buClr>
                <a:srgbClr val="000000"/>
              </a:buClr>
              <a:buSzPts val="1400"/>
              <a:buFont typeface="Arial"/>
              <a:buNone/>
            </a:pPr>
            <a:r>
              <a:rPr lang="en" sz="1400" b="1" i="0" u="none" strike="noStrike" cap="none" dirty="0">
                <a:solidFill>
                  <a:srgbClr val="000000"/>
                </a:solidFill>
                <a:latin typeface="Arial"/>
                <a:ea typeface="Arial"/>
                <a:cs typeface="Arial"/>
                <a:sym typeface="Arial"/>
              </a:rPr>
              <a:t>CHAPTER NUMBER: 6</a:t>
            </a:r>
          </a:p>
          <a:p>
            <a:pPr marL="0" marR="0" lvl="0" indent="0" algn="l" rtl="0">
              <a:lnSpc>
                <a:spcPct val="100000"/>
              </a:lnSpc>
              <a:spcBef>
                <a:spcPts val="0"/>
              </a:spcBef>
              <a:spcAft>
                <a:spcPts val="0"/>
              </a:spcAft>
              <a:buClr>
                <a:srgbClr val="000000"/>
              </a:buClr>
              <a:buSzPts val="1400"/>
              <a:buFont typeface="Arial"/>
              <a:buNone/>
            </a:pPr>
            <a:r>
              <a:rPr lang="en" b="1" dirty="0"/>
              <a:t>PERIOD NUMBER : 1</a:t>
            </a:r>
            <a:endParaRPr sz="14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en" sz="1400" b="1" i="0" u="none" strike="noStrike" cap="none" dirty="0">
                <a:solidFill>
                  <a:srgbClr val="000000"/>
                </a:solidFill>
                <a:latin typeface="Arial"/>
                <a:ea typeface="Arial"/>
                <a:cs typeface="Arial"/>
                <a:sym typeface="Arial"/>
              </a:rPr>
              <a:t>CHAPTER NAME :</a:t>
            </a:r>
            <a:r>
              <a:rPr lang="en-IN" b="1" dirty="0"/>
              <a:t>THE PEACOCK</a:t>
            </a:r>
          </a:p>
          <a:p>
            <a:pPr marL="0" marR="0" lvl="0" indent="0" algn="l" rtl="0">
              <a:lnSpc>
                <a:spcPct val="100000"/>
              </a:lnSpc>
              <a:spcBef>
                <a:spcPts val="0"/>
              </a:spcBef>
              <a:spcAft>
                <a:spcPts val="0"/>
              </a:spcAft>
              <a:buClr>
                <a:srgbClr val="000000"/>
              </a:buClr>
              <a:buSzPts val="1400"/>
              <a:buFont typeface="Arial"/>
              <a:buNone/>
            </a:pPr>
            <a:r>
              <a:rPr lang="en-IN" b="1" dirty="0"/>
              <a:t>		BY SUJATA BHATT</a:t>
            </a:r>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2"/>
          <p:cNvPicPr preferRelativeResize="0"/>
          <p:nvPr/>
        </p:nvPicPr>
        <p:blipFill rotWithShape="1">
          <a:blip r:embed="rId3">
            <a:alphaModFix/>
          </a:blip>
          <a:srcRect/>
          <a:stretch/>
        </p:blipFill>
        <p:spPr>
          <a:xfrm>
            <a:off x="7178554" y="239523"/>
            <a:ext cx="1232526" cy="611875"/>
          </a:xfrm>
          <a:prstGeom prst="rect">
            <a:avLst/>
          </a:prstGeom>
          <a:noFill/>
          <a:ln>
            <a:noFill/>
          </a:ln>
        </p:spPr>
      </p:pic>
      <p:sp>
        <p:nvSpPr>
          <p:cNvPr id="64" name="Google Shape;64;p2"/>
          <p:cNvSpPr txBox="1"/>
          <p:nvPr/>
        </p:nvSpPr>
        <p:spPr>
          <a:xfrm>
            <a:off x="272675" y="266515"/>
            <a:ext cx="8688300" cy="780900"/>
          </a:xfrm>
          <a:prstGeom prst="rect">
            <a:avLst/>
          </a:prstGeom>
          <a:noFill/>
          <a:ln>
            <a:noFill/>
          </a:ln>
        </p:spPr>
        <p:txBody>
          <a:bodyPr spcFirstLastPara="1" wrap="square" lIns="91425" tIns="91425" rIns="91425" bIns="91425" anchor="t" anchorCtr="0">
            <a:noAutofit/>
          </a:bodyPr>
          <a:lstStyle/>
          <a:p>
            <a:pPr lvl="0">
              <a:buSzPts val="2200"/>
            </a:pPr>
            <a:r>
              <a:rPr lang="en-US" sz="3200" b="1" dirty="0">
                <a:solidFill>
                  <a:srgbClr val="FF0000"/>
                </a:solidFill>
                <a:latin typeface="Calibri" pitchFamily="34" charset="0"/>
                <a:cs typeface="Calibri" pitchFamily="34" charset="0"/>
              </a:rPr>
              <a:t>EXPECTED LEARNING OUTCOMES</a:t>
            </a:r>
            <a:endParaRPr sz="3200" b="1" i="0" u="none" strike="noStrike" cap="none" dirty="0">
              <a:solidFill>
                <a:srgbClr val="FF0000"/>
              </a:solidFill>
              <a:latin typeface="Calibri" pitchFamily="34" charset="0"/>
              <a:cs typeface="Calibri" pitchFamily="34" charset="0"/>
              <a:sym typeface="Arial"/>
            </a:endParaRPr>
          </a:p>
        </p:txBody>
      </p:sp>
      <p:sp>
        <p:nvSpPr>
          <p:cNvPr id="65" name="Google Shape;65;p2"/>
          <p:cNvSpPr txBox="1"/>
          <p:nvPr/>
        </p:nvSpPr>
        <p:spPr>
          <a:xfrm>
            <a:off x="315760" y="487970"/>
            <a:ext cx="8512479" cy="3890905"/>
          </a:xfrm>
          <a:prstGeom prst="rect">
            <a:avLst/>
          </a:prstGeom>
          <a:noFill/>
          <a:ln>
            <a:noFill/>
          </a:ln>
        </p:spPr>
        <p:txBody>
          <a:bodyPr spcFirstLastPara="1" wrap="square" lIns="91425" tIns="91425" rIns="91425" bIns="91425" anchor="t" anchorCtr="0">
            <a:noAutofit/>
          </a:bodyPr>
          <a:lstStyle/>
          <a:p>
            <a:pPr>
              <a:lnSpc>
                <a:spcPct val="115000"/>
              </a:lnSpc>
            </a:pPr>
            <a:endParaRPr lang="en-US" dirty="0">
              <a:latin typeface="Calibri" pitchFamily="34" charset="0"/>
              <a:ea typeface="Arial" panose="020B0604020202020204" pitchFamily="34" charset="0"/>
              <a:cs typeface="Calibri" pitchFamily="34" charset="0"/>
            </a:endParaRPr>
          </a:p>
        </p:txBody>
      </p:sp>
      <p:graphicFrame>
        <p:nvGraphicFramePr>
          <p:cNvPr id="4" name="Table 3">
            <a:extLst>
              <a:ext uri="{FF2B5EF4-FFF2-40B4-BE49-F238E27FC236}">
                <a16:creationId xmlns:a16="http://schemas.microsoft.com/office/drawing/2014/main" id="{E48558B4-B305-42E7-A117-BFC0E40659B1}"/>
              </a:ext>
            </a:extLst>
          </p:cNvPr>
          <p:cNvGraphicFramePr>
            <a:graphicFrameLocks noGrp="1"/>
          </p:cNvGraphicFramePr>
          <p:nvPr>
            <p:extLst>
              <p:ext uri="{D42A27DB-BD31-4B8C-83A1-F6EECF244321}">
                <p14:modId xmlns:p14="http://schemas.microsoft.com/office/powerpoint/2010/main" val="4033263542"/>
              </p:ext>
            </p:extLst>
          </p:nvPr>
        </p:nvGraphicFramePr>
        <p:xfrm>
          <a:off x="272676" y="881281"/>
          <a:ext cx="4767158" cy="3871472"/>
        </p:xfrm>
        <a:graphic>
          <a:graphicData uri="http://schemas.openxmlformats.org/drawingml/2006/table">
            <a:tbl>
              <a:tblPr/>
              <a:tblGrid>
                <a:gridCol w="4767158">
                  <a:extLst>
                    <a:ext uri="{9D8B030D-6E8A-4147-A177-3AD203B41FA5}">
                      <a16:colId xmlns:a16="http://schemas.microsoft.com/office/drawing/2014/main" val="2662281261"/>
                    </a:ext>
                  </a:extLst>
                </a:gridCol>
              </a:tblGrid>
              <a:tr h="1935736">
                <a:tc>
                  <a:txBody>
                    <a:bodyPr/>
                    <a:lstStyle/>
                    <a:p>
                      <a:pPr>
                        <a:lnSpc>
                          <a:spcPct val="115000"/>
                        </a:lnSpc>
                      </a:pPr>
                      <a:r>
                        <a:rPr lang="en-GB" sz="1100" dirty="0">
                          <a:effectLst/>
                          <a:latin typeface="Roboto"/>
                          <a:ea typeface="Roboto"/>
                          <a:cs typeface="Roboto"/>
                        </a:rPr>
                        <a:t>GENERAL OBJECTIVES</a:t>
                      </a:r>
                      <a:endParaRPr lang="en-IN" sz="1100" dirty="0">
                        <a:effectLst/>
                        <a:latin typeface="Arial" panose="020B0604020202020204" pitchFamily="34" charset="0"/>
                        <a:ea typeface="Arial" panose="020B0604020202020204" pitchFamily="34" charset="0"/>
                      </a:endParaRPr>
                    </a:p>
                    <a:p>
                      <a:pPr marL="342900" lvl="0" indent="-342900">
                        <a:lnSpc>
                          <a:spcPct val="115000"/>
                        </a:lnSpc>
                        <a:buFont typeface="Symbol" panose="05050102010706020507" pitchFamily="18" charset="2"/>
                        <a:buChar char=""/>
                      </a:pPr>
                      <a:r>
                        <a:rPr lang="en-GB" sz="1100" dirty="0">
                          <a:effectLst/>
                          <a:latin typeface="Roboto"/>
                          <a:ea typeface="Roboto"/>
                          <a:cs typeface="Roboto"/>
                        </a:rPr>
                        <a:t>Recitation of the poem</a:t>
                      </a:r>
                      <a:endParaRPr lang="en-IN" sz="1100" dirty="0">
                        <a:effectLst/>
                        <a:latin typeface="Arial" panose="020B0604020202020204" pitchFamily="34" charset="0"/>
                        <a:ea typeface="Arial" panose="020B0604020202020204" pitchFamily="34" charset="0"/>
                      </a:endParaRPr>
                    </a:p>
                    <a:p>
                      <a:pPr marL="342900" lvl="0" indent="-342900">
                        <a:lnSpc>
                          <a:spcPct val="115000"/>
                        </a:lnSpc>
                        <a:buFont typeface="Symbol" panose="05050102010706020507" pitchFamily="18" charset="2"/>
                        <a:buChar char=""/>
                      </a:pPr>
                      <a:r>
                        <a:rPr lang="en-GB" sz="1100" dirty="0">
                          <a:effectLst/>
                          <a:latin typeface="Roboto"/>
                          <a:ea typeface="Roboto"/>
                          <a:cs typeface="Roboto"/>
                        </a:rPr>
                        <a:t>Being acquainted with poem and poet’s biography</a:t>
                      </a:r>
                      <a:endParaRPr lang="en-IN" sz="1100" dirty="0">
                        <a:effectLst/>
                        <a:latin typeface="Arial" panose="020B0604020202020204" pitchFamily="34" charset="0"/>
                        <a:ea typeface="Arial" panose="020B0604020202020204" pitchFamily="34" charset="0"/>
                      </a:endParaRPr>
                    </a:p>
                    <a:p>
                      <a:pPr marL="342900" lvl="0" indent="-342900">
                        <a:lnSpc>
                          <a:spcPct val="115000"/>
                        </a:lnSpc>
                        <a:buFont typeface="Symbol" panose="05050102010706020507" pitchFamily="18" charset="2"/>
                        <a:buChar char=""/>
                      </a:pPr>
                      <a:r>
                        <a:rPr lang="en-GB" sz="1100" dirty="0">
                          <a:effectLst/>
                          <a:latin typeface="Roboto"/>
                          <a:ea typeface="Roboto"/>
                          <a:cs typeface="Roboto"/>
                        </a:rPr>
                        <a:t>Understanding the idea</a:t>
                      </a:r>
                      <a:endParaRPr lang="en-IN" sz="1100" dirty="0">
                        <a:effectLst/>
                        <a:latin typeface="Arial" panose="020B0604020202020204" pitchFamily="34" charset="0"/>
                        <a:ea typeface="Arial" panose="020B0604020202020204" pitchFamily="34" charset="0"/>
                      </a:endParaRPr>
                    </a:p>
                    <a:p>
                      <a:pPr marL="342900" lvl="0" indent="-342900">
                        <a:lnSpc>
                          <a:spcPct val="115000"/>
                        </a:lnSpc>
                        <a:buFont typeface="Symbol" panose="05050102010706020507" pitchFamily="18" charset="2"/>
                        <a:buChar char=""/>
                      </a:pPr>
                      <a:r>
                        <a:rPr lang="en-GB" sz="1100" dirty="0">
                          <a:effectLst/>
                          <a:latin typeface="Roboto"/>
                          <a:ea typeface="Roboto"/>
                          <a:cs typeface="Roboto"/>
                        </a:rPr>
                        <a:t>Appreciate the language of the poem </a:t>
                      </a:r>
                      <a:endParaRPr lang="en-IN" sz="1100" dirty="0">
                        <a:effectLst/>
                        <a:latin typeface="Arial" panose="020B0604020202020204" pitchFamily="34" charset="0"/>
                        <a:ea typeface="Arial" panose="020B0604020202020204" pitchFamily="34" charset="0"/>
                      </a:endParaRPr>
                    </a:p>
                    <a:p>
                      <a:pPr marL="342900" lvl="0" indent="-342900">
                        <a:lnSpc>
                          <a:spcPct val="115000"/>
                        </a:lnSpc>
                        <a:buFont typeface="Symbol" panose="05050102010706020507" pitchFamily="18" charset="2"/>
                        <a:buChar char=""/>
                      </a:pPr>
                      <a:r>
                        <a:rPr lang="en-GB" sz="1100" dirty="0">
                          <a:effectLst/>
                          <a:latin typeface="Roboto"/>
                          <a:ea typeface="Roboto"/>
                          <a:cs typeface="Roboto"/>
                        </a:rPr>
                        <a:t>Developing LSRW Skills</a:t>
                      </a:r>
                      <a:endParaRPr lang="en-IN" sz="1100" dirty="0">
                        <a:effectLst/>
                        <a:latin typeface="Arial" panose="020B0604020202020204" pitchFamily="34" charset="0"/>
                        <a:ea typeface="Arial" panose="020B0604020202020204" pitchFamily="34" charset="0"/>
                      </a:endParaRPr>
                    </a:p>
                    <a:p>
                      <a:pPr marL="685800">
                        <a:lnSpc>
                          <a:spcPct val="115000"/>
                        </a:lnSpc>
                      </a:pPr>
                      <a:r>
                        <a:rPr lang="en-GB" sz="1100" dirty="0">
                          <a:effectLst/>
                          <a:latin typeface="Roboto"/>
                          <a:ea typeface="Roboto"/>
                          <a:cs typeface="Roboto"/>
                        </a:rPr>
                        <a:t> </a:t>
                      </a:r>
                      <a:endParaRPr lang="en-IN" sz="1100" dirty="0">
                        <a:effectLst/>
                        <a:latin typeface="Arial" panose="020B0604020202020204" pitchFamily="34" charset="0"/>
                        <a:ea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9403768"/>
                  </a:ext>
                </a:extLst>
              </a:tr>
              <a:tr h="1935736">
                <a:tc>
                  <a:txBody>
                    <a:bodyPr/>
                    <a:lstStyle/>
                    <a:p>
                      <a:pPr>
                        <a:lnSpc>
                          <a:spcPct val="115000"/>
                        </a:lnSpc>
                      </a:pPr>
                      <a:r>
                        <a:rPr lang="en-GB" sz="1100" dirty="0">
                          <a:effectLst/>
                          <a:latin typeface="Roboto"/>
                          <a:ea typeface="Roboto"/>
                          <a:cs typeface="Roboto"/>
                        </a:rPr>
                        <a:t>SPECIFIC OBJECTIVES/ EXTENDED OBJECTIVES</a:t>
                      </a:r>
                      <a:endParaRPr lang="en-IN" sz="1100" dirty="0">
                        <a:effectLst/>
                        <a:latin typeface="Arial" panose="020B0604020202020204" pitchFamily="34" charset="0"/>
                        <a:ea typeface="Arial" panose="020B0604020202020204" pitchFamily="34" charset="0"/>
                      </a:endParaRPr>
                    </a:p>
                    <a:p>
                      <a:pPr marL="342900" lvl="0" indent="-342900">
                        <a:lnSpc>
                          <a:spcPct val="115000"/>
                        </a:lnSpc>
                        <a:buFont typeface="Symbol" panose="05050102010706020507" pitchFamily="18" charset="2"/>
                        <a:buChar char=""/>
                      </a:pPr>
                      <a:r>
                        <a:rPr lang="en-GB" sz="1100" dirty="0">
                          <a:effectLst/>
                          <a:latin typeface="Roboto"/>
                          <a:ea typeface="Roboto"/>
                          <a:cs typeface="Roboto"/>
                        </a:rPr>
                        <a:t>Recitation of the poem</a:t>
                      </a:r>
                      <a:endParaRPr lang="en-IN" sz="1100" dirty="0">
                        <a:effectLst/>
                        <a:latin typeface="Arial" panose="020B0604020202020204" pitchFamily="34" charset="0"/>
                        <a:ea typeface="Arial" panose="020B0604020202020204" pitchFamily="34" charset="0"/>
                      </a:endParaRPr>
                    </a:p>
                    <a:p>
                      <a:pPr marL="342900" lvl="0" indent="-342900">
                        <a:lnSpc>
                          <a:spcPct val="115000"/>
                        </a:lnSpc>
                        <a:buFont typeface="Symbol" panose="05050102010706020507" pitchFamily="18" charset="2"/>
                        <a:buChar char=""/>
                      </a:pPr>
                      <a:r>
                        <a:rPr lang="en-GB" sz="1100" dirty="0">
                          <a:effectLst/>
                          <a:latin typeface="Roboto"/>
                          <a:ea typeface="Roboto"/>
                          <a:cs typeface="Roboto"/>
                        </a:rPr>
                        <a:t>Being acquainted with poem and poet’s biography</a:t>
                      </a:r>
                      <a:endParaRPr lang="en-IN" sz="1100" dirty="0">
                        <a:effectLst/>
                        <a:latin typeface="Arial" panose="020B0604020202020204" pitchFamily="34" charset="0"/>
                        <a:ea typeface="Arial" panose="020B0604020202020204" pitchFamily="34" charset="0"/>
                      </a:endParaRPr>
                    </a:p>
                    <a:p>
                      <a:pPr marL="342900" lvl="0" indent="-342900">
                        <a:lnSpc>
                          <a:spcPct val="115000"/>
                        </a:lnSpc>
                        <a:buFont typeface="Symbol" panose="05050102010706020507" pitchFamily="18" charset="2"/>
                        <a:buChar char=""/>
                      </a:pPr>
                      <a:r>
                        <a:rPr lang="en-GB" sz="1100" dirty="0">
                          <a:effectLst/>
                          <a:latin typeface="Roboto"/>
                          <a:ea typeface="Roboto"/>
                          <a:cs typeface="Roboto"/>
                        </a:rPr>
                        <a:t>Understanding the idea</a:t>
                      </a:r>
                      <a:endParaRPr lang="en-IN" sz="1100" dirty="0">
                        <a:effectLst/>
                        <a:latin typeface="Arial" panose="020B0604020202020204" pitchFamily="34" charset="0"/>
                        <a:ea typeface="Arial" panose="020B0604020202020204" pitchFamily="34" charset="0"/>
                      </a:endParaRPr>
                    </a:p>
                    <a:p>
                      <a:pPr marL="342900" lvl="0" indent="-342900">
                        <a:lnSpc>
                          <a:spcPct val="115000"/>
                        </a:lnSpc>
                        <a:buFont typeface="Symbol" panose="05050102010706020507" pitchFamily="18" charset="2"/>
                        <a:buChar char=""/>
                      </a:pPr>
                      <a:r>
                        <a:rPr lang="en-GB" sz="1100" dirty="0">
                          <a:effectLst/>
                          <a:latin typeface="Roboto"/>
                          <a:ea typeface="Roboto"/>
                          <a:cs typeface="Roboto"/>
                        </a:rPr>
                        <a:t>Appreciate the language of the poem </a:t>
                      </a:r>
                      <a:endParaRPr lang="en-IN" sz="1100" dirty="0">
                        <a:effectLst/>
                        <a:latin typeface="Arial" panose="020B0604020202020204" pitchFamily="34" charset="0"/>
                        <a:ea typeface="Arial" panose="020B0604020202020204" pitchFamily="34" charset="0"/>
                      </a:endParaRPr>
                    </a:p>
                    <a:p>
                      <a:pPr marL="342900" lvl="0" indent="-342900">
                        <a:lnSpc>
                          <a:spcPct val="115000"/>
                        </a:lnSpc>
                        <a:buFont typeface="Symbol" panose="05050102010706020507" pitchFamily="18" charset="2"/>
                        <a:buChar char=""/>
                      </a:pPr>
                      <a:r>
                        <a:rPr lang="en-GB" sz="1100" dirty="0">
                          <a:effectLst/>
                          <a:latin typeface="Roboto"/>
                          <a:ea typeface="Roboto"/>
                          <a:cs typeface="Roboto"/>
                        </a:rPr>
                        <a:t>Developing LSRW Skills</a:t>
                      </a:r>
                      <a:endParaRPr lang="en-IN" sz="1100" dirty="0">
                        <a:effectLst/>
                        <a:latin typeface="Arial" panose="020B0604020202020204" pitchFamily="34" charset="0"/>
                        <a:ea typeface="Arial" panose="020B0604020202020204" pitchFamily="34" charset="0"/>
                      </a:endParaRPr>
                    </a:p>
                    <a:p>
                      <a:pPr marL="685800">
                        <a:lnSpc>
                          <a:spcPct val="115000"/>
                        </a:lnSpc>
                      </a:pPr>
                      <a:r>
                        <a:rPr lang="en-GB" sz="1100" dirty="0">
                          <a:effectLst/>
                          <a:latin typeface="Roboto"/>
                          <a:ea typeface="Roboto"/>
                          <a:cs typeface="Roboto"/>
                        </a:rPr>
                        <a:t> </a:t>
                      </a:r>
                      <a:endParaRPr lang="en-IN" sz="1100" dirty="0">
                        <a:effectLst/>
                        <a:latin typeface="Arial" panose="020B0604020202020204" pitchFamily="34" charset="0"/>
                        <a:ea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4272305"/>
                  </a:ext>
                </a:extLst>
              </a:tr>
            </a:tbl>
          </a:graphicData>
        </a:graphic>
      </p:graphicFrame>
      <p:pic>
        <p:nvPicPr>
          <p:cNvPr id="3" name="Picture 2">
            <a:extLst>
              <a:ext uri="{FF2B5EF4-FFF2-40B4-BE49-F238E27FC236}">
                <a16:creationId xmlns:a16="http://schemas.microsoft.com/office/drawing/2014/main" id="{7F0C7555-5ECF-438F-B9D4-FF19ABF0C926}"/>
              </a:ext>
            </a:extLst>
          </p:cNvPr>
          <p:cNvPicPr>
            <a:picLocks noChangeAspect="1"/>
          </p:cNvPicPr>
          <p:nvPr/>
        </p:nvPicPr>
        <p:blipFill>
          <a:blip r:embed="rId4"/>
          <a:stretch>
            <a:fillRect/>
          </a:stretch>
        </p:blipFill>
        <p:spPr>
          <a:xfrm>
            <a:off x="5039833" y="851398"/>
            <a:ext cx="3831489" cy="3890905"/>
          </a:xfrm>
          <a:prstGeom prst="rect">
            <a:avLst/>
          </a:prstGeom>
        </p:spPr>
      </p:pic>
    </p:spTree>
  </p:cSld>
  <p:clrMapOvr>
    <a:masterClrMapping/>
  </p:clrMapOvr>
  <p:transition>
    <p:wipe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9" name="Rectangle 8"/>
          <p:cNvSpPr/>
          <p:nvPr/>
        </p:nvSpPr>
        <p:spPr>
          <a:xfrm>
            <a:off x="378372" y="4025462"/>
            <a:ext cx="3594538" cy="594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3" name="Google Shape;63;p2"/>
          <p:cNvPicPr preferRelativeResize="0"/>
          <p:nvPr/>
        </p:nvPicPr>
        <p:blipFill rotWithShape="1">
          <a:blip r:embed="rId3">
            <a:alphaModFix/>
          </a:blip>
          <a:srcRect/>
          <a:stretch/>
        </p:blipFill>
        <p:spPr>
          <a:xfrm>
            <a:off x="7185063" y="189647"/>
            <a:ext cx="1232526" cy="611875"/>
          </a:xfrm>
          <a:prstGeom prst="rect">
            <a:avLst/>
          </a:prstGeom>
          <a:noFill/>
          <a:ln>
            <a:noFill/>
          </a:ln>
        </p:spPr>
      </p:pic>
      <p:sp>
        <p:nvSpPr>
          <p:cNvPr id="64" name="Google Shape;64;p2"/>
          <p:cNvSpPr txBox="1"/>
          <p:nvPr/>
        </p:nvSpPr>
        <p:spPr>
          <a:xfrm>
            <a:off x="272675" y="266515"/>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IN" sz="3200" b="1" i="0" u="none" strike="noStrike" cap="none" dirty="0">
                <a:solidFill>
                  <a:srgbClr val="FF0000"/>
                </a:solidFill>
                <a:latin typeface="Calibri" pitchFamily="34" charset="0"/>
                <a:cs typeface="Calibri" pitchFamily="34" charset="0"/>
                <a:sym typeface="Arial"/>
              </a:rPr>
              <a:t>INTRODUCTION TO THE POE</a:t>
            </a:r>
            <a:r>
              <a:rPr lang="en-IN" sz="3200" b="1" dirty="0">
                <a:solidFill>
                  <a:srgbClr val="FF0000"/>
                </a:solidFill>
                <a:latin typeface="Calibri" pitchFamily="34" charset="0"/>
                <a:cs typeface="Calibri" pitchFamily="34" charset="0"/>
              </a:rPr>
              <a:t>T</a:t>
            </a:r>
            <a:endParaRPr lang="en-IN" sz="3200" b="1" i="0" u="none" strike="noStrike" cap="none" dirty="0">
              <a:solidFill>
                <a:srgbClr val="FF0000"/>
              </a:solidFill>
              <a:latin typeface="Calibri" pitchFamily="34" charset="0"/>
              <a:cs typeface="Calibri" pitchFamily="34" charset="0"/>
              <a:sym typeface="Arial"/>
            </a:endParaRPr>
          </a:p>
          <a:p>
            <a:pPr marL="0" marR="0" lvl="0" indent="0" algn="l" rtl="0">
              <a:lnSpc>
                <a:spcPct val="100000"/>
              </a:lnSpc>
              <a:spcBef>
                <a:spcPts val="0"/>
              </a:spcBef>
              <a:spcAft>
                <a:spcPts val="0"/>
              </a:spcAft>
              <a:buClr>
                <a:srgbClr val="000000"/>
              </a:buClr>
              <a:buSzPts val="2200"/>
              <a:buFont typeface="Arial"/>
              <a:buNone/>
            </a:pPr>
            <a:r>
              <a:rPr lang="en-IN" sz="3200" b="1" dirty="0">
                <a:solidFill>
                  <a:srgbClr val="FF0000"/>
                </a:solidFill>
                <a:latin typeface="Calibri" pitchFamily="34" charset="0"/>
                <a:cs typeface="Calibri" pitchFamily="34" charset="0"/>
              </a:rPr>
              <a:t>               </a:t>
            </a:r>
            <a:endParaRPr sz="3200" b="1" i="0" u="none" strike="noStrike" cap="none" dirty="0">
              <a:solidFill>
                <a:srgbClr val="FF0000"/>
              </a:solidFill>
              <a:latin typeface="Calibri" pitchFamily="34" charset="0"/>
              <a:cs typeface="Calibri" pitchFamily="34" charset="0"/>
              <a:sym typeface="Arial"/>
            </a:endParaRPr>
          </a:p>
        </p:txBody>
      </p:sp>
      <p:sp>
        <p:nvSpPr>
          <p:cNvPr id="65" name="Google Shape;65;p2"/>
          <p:cNvSpPr txBox="1"/>
          <p:nvPr/>
        </p:nvSpPr>
        <p:spPr>
          <a:xfrm>
            <a:off x="3981051" y="1047414"/>
            <a:ext cx="4868322" cy="3942197"/>
          </a:xfrm>
          <a:prstGeom prst="rect">
            <a:avLst/>
          </a:prstGeom>
          <a:noFill/>
          <a:ln>
            <a:noFill/>
          </a:ln>
        </p:spPr>
        <p:txBody>
          <a:bodyPr spcFirstLastPara="1" wrap="square" lIns="91425" tIns="91425" rIns="91425" bIns="91425" anchor="t" anchorCtr="0">
            <a:noAutofit/>
          </a:bodyPr>
          <a:lstStyle/>
          <a:p>
            <a:pPr algn="just"/>
            <a:r>
              <a:rPr lang="en-US" i="0" dirty="0">
                <a:solidFill>
                  <a:schemeClr val="tx1"/>
                </a:solidFill>
                <a:effectLst/>
                <a:latin typeface="Calibri" panose="020F0502020204030204" pitchFamily="34" charset="0"/>
                <a:cs typeface="Calibri" panose="020F0502020204030204" pitchFamily="34" charset="0"/>
              </a:rPr>
              <a:t>Sujata Bhatt was born in </a:t>
            </a:r>
            <a:r>
              <a:rPr lang="en-US" dirty="0">
                <a:solidFill>
                  <a:schemeClr val="tx1"/>
                </a:solidFill>
                <a:latin typeface="Calibri" panose="020F0502020204030204" pitchFamily="34" charset="0"/>
                <a:cs typeface="Calibri" panose="020F0502020204030204" pitchFamily="34" charset="0"/>
              </a:rPr>
              <a:t>Ahmedabad</a:t>
            </a:r>
            <a:r>
              <a:rPr lang="en-US" i="0" dirty="0">
                <a:solidFill>
                  <a:schemeClr val="tx1"/>
                </a:solidFill>
                <a:effectLst/>
                <a:latin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cs typeface="Calibri" panose="020F0502020204030204" pitchFamily="34" charset="0"/>
              </a:rPr>
              <a:t>Gujarat</a:t>
            </a:r>
            <a:r>
              <a:rPr lang="en-US" strike="noStrike" dirty="0">
                <a:solidFill>
                  <a:schemeClr val="tx1"/>
                </a:solidFill>
                <a:latin typeface="Calibri" panose="020F0502020204030204" pitchFamily="34" charset="0"/>
                <a:cs typeface="Calibri" panose="020F0502020204030204" pitchFamily="34" charset="0"/>
              </a:rPr>
              <a:t> </a:t>
            </a:r>
            <a:r>
              <a:rPr lang="en-US" i="0" dirty="0">
                <a:solidFill>
                  <a:schemeClr val="tx1"/>
                </a:solidFill>
                <a:effectLst/>
                <a:latin typeface="Calibri" panose="020F0502020204030204" pitchFamily="34" charset="0"/>
                <a:cs typeface="Calibri" panose="020F0502020204030204" pitchFamily="34" charset="0"/>
              </a:rPr>
              <a:t>and brought up in </a:t>
            </a:r>
            <a:r>
              <a:rPr lang="en-US" dirty="0">
                <a:solidFill>
                  <a:schemeClr val="tx1"/>
                </a:solidFill>
                <a:latin typeface="Calibri" panose="020F0502020204030204" pitchFamily="34" charset="0"/>
                <a:cs typeface="Calibri" panose="020F0502020204030204" pitchFamily="34" charset="0"/>
              </a:rPr>
              <a:t>Pune</a:t>
            </a:r>
            <a:r>
              <a:rPr lang="en-US" i="0" dirty="0">
                <a:solidFill>
                  <a:schemeClr val="tx1"/>
                </a:solidFill>
                <a:effectLst/>
                <a:latin typeface="Calibri" panose="020F0502020204030204" pitchFamily="34" charset="0"/>
                <a:cs typeface="Calibri" panose="020F0502020204030204" pitchFamily="34" charset="0"/>
              </a:rPr>
              <a:t> until 1968, when she immigrated to </a:t>
            </a:r>
            <a:r>
              <a:rPr lang="en-US" dirty="0">
                <a:solidFill>
                  <a:schemeClr val="tx1"/>
                </a:solidFill>
                <a:latin typeface="Calibri" panose="020F0502020204030204" pitchFamily="34" charset="0"/>
                <a:cs typeface="Calibri" panose="020F0502020204030204" pitchFamily="34" charset="0"/>
              </a:rPr>
              <a:t>United States</a:t>
            </a:r>
            <a:r>
              <a:rPr lang="en-US" i="0" dirty="0">
                <a:solidFill>
                  <a:schemeClr val="tx1"/>
                </a:solidFill>
                <a:effectLst/>
                <a:latin typeface="Calibri" panose="020F0502020204030204" pitchFamily="34" charset="0"/>
                <a:cs typeface="Calibri" panose="020F0502020204030204" pitchFamily="34" charset="0"/>
              </a:rPr>
              <a:t> with her family. She has an </a:t>
            </a:r>
            <a:r>
              <a:rPr lang="en-US" dirty="0">
                <a:solidFill>
                  <a:schemeClr val="tx1"/>
                </a:solidFill>
                <a:latin typeface="Calibri" panose="020F0502020204030204" pitchFamily="34" charset="0"/>
                <a:cs typeface="Calibri" panose="020F0502020204030204" pitchFamily="34" charset="0"/>
              </a:rPr>
              <a:t>MFA</a:t>
            </a:r>
            <a:r>
              <a:rPr lang="en-US" i="0" dirty="0">
                <a:solidFill>
                  <a:schemeClr val="tx1"/>
                </a:solidFill>
                <a:effectLst/>
                <a:latin typeface="Calibri" panose="020F0502020204030204" pitchFamily="34" charset="0"/>
                <a:cs typeface="Calibri" panose="020F0502020204030204" pitchFamily="34" charset="0"/>
              </a:rPr>
              <a:t> from the </a:t>
            </a:r>
            <a:r>
              <a:rPr lang="en-US" dirty="0">
                <a:solidFill>
                  <a:schemeClr val="tx1"/>
                </a:solidFill>
                <a:latin typeface="Calibri" panose="020F0502020204030204" pitchFamily="34" charset="0"/>
                <a:cs typeface="Calibri" panose="020F0502020204030204" pitchFamily="34" charset="0"/>
              </a:rPr>
              <a:t>University of Iowa</a:t>
            </a:r>
            <a:r>
              <a:rPr lang="en-US" i="0" dirty="0">
                <a:solidFill>
                  <a:schemeClr val="tx1"/>
                </a:solidFill>
                <a:effectLst/>
                <a:latin typeface="Calibri" panose="020F0502020204030204" pitchFamily="34" charset="0"/>
                <a:cs typeface="Calibri" panose="020F0502020204030204" pitchFamily="34" charset="0"/>
              </a:rPr>
              <a:t>, and for a time was writer-in-residence at the </a:t>
            </a:r>
            <a:r>
              <a:rPr lang="en-US" dirty="0">
                <a:solidFill>
                  <a:schemeClr val="tx1"/>
                </a:solidFill>
                <a:latin typeface="Calibri" panose="020F0502020204030204" pitchFamily="34" charset="0"/>
                <a:cs typeface="Calibri" panose="020F0502020204030204" pitchFamily="34" charset="0"/>
              </a:rPr>
              <a:t>University of Victoria</a:t>
            </a:r>
            <a:r>
              <a:rPr lang="en-US" i="0" dirty="0">
                <a:solidFill>
                  <a:schemeClr val="tx1"/>
                </a:solidFill>
                <a:effectLst/>
                <a:latin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cs typeface="Calibri" panose="020F0502020204030204" pitchFamily="34" charset="0"/>
              </a:rPr>
              <a:t>Canada</a:t>
            </a:r>
            <a:r>
              <a:rPr lang="en-US" i="0" dirty="0">
                <a:solidFill>
                  <a:schemeClr val="tx1"/>
                </a:solidFill>
                <a:effectLst/>
                <a:latin typeface="Calibri" panose="020F0502020204030204" pitchFamily="34" charset="0"/>
                <a:cs typeface="Calibri" panose="020F0502020204030204" pitchFamily="34" charset="0"/>
              </a:rPr>
              <a:t>. She received the </a:t>
            </a:r>
            <a:r>
              <a:rPr lang="en-US" dirty="0">
                <a:solidFill>
                  <a:schemeClr val="tx1"/>
                </a:solidFill>
                <a:latin typeface="Calibri" panose="020F0502020204030204" pitchFamily="34" charset="0"/>
                <a:cs typeface="Calibri" panose="020F0502020204030204" pitchFamily="34" charset="0"/>
              </a:rPr>
              <a:t>Commonwealth Poetry Prize</a:t>
            </a:r>
            <a:r>
              <a:rPr lang="en-US" i="0" dirty="0">
                <a:solidFill>
                  <a:schemeClr val="tx1"/>
                </a:solidFill>
                <a:effectLst/>
                <a:latin typeface="Calibri" panose="020F0502020204030204" pitchFamily="34" charset="0"/>
                <a:cs typeface="Calibri" panose="020F0502020204030204" pitchFamily="34" charset="0"/>
              </a:rPr>
              <a:t> (</a:t>
            </a:r>
            <a:r>
              <a:rPr lang="en-US" i="0" strike="noStrike" dirty="0">
                <a:solidFill>
                  <a:schemeClr val="tx1"/>
                </a:solidFill>
                <a:effectLst/>
                <a:latin typeface="Calibri" panose="020F0502020204030204" pitchFamily="34" charset="0"/>
                <a:cs typeface="Calibri" panose="020F0502020204030204" pitchFamily="34" charset="0"/>
                <a:hlinkClick r:id="rId4" tooltip="Asia">
                  <a:extLst>
                    <a:ext uri="{A12FA001-AC4F-418D-AE19-62706E023703}">
                      <ahyp:hlinkClr xmlns:ahyp="http://schemas.microsoft.com/office/drawing/2018/hyperlinkcolor" val="tx"/>
                    </a:ext>
                  </a:extLst>
                </a:hlinkClick>
              </a:rPr>
              <a:t>Asia</a:t>
            </a:r>
            <a:r>
              <a:rPr lang="en-US" i="0" dirty="0">
                <a:solidFill>
                  <a:schemeClr val="tx1"/>
                </a:solidFill>
                <a:effectLst/>
                <a:latin typeface="Calibri" panose="020F0502020204030204" pitchFamily="34" charset="0"/>
                <a:cs typeface="Calibri" panose="020F0502020204030204" pitchFamily="34" charset="0"/>
              </a:rPr>
              <a:t>) and </a:t>
            </a:r>
            <a:r>
              <a:rPr lang="en-US" dirty="0">
                <a:solidFill>
                  <a:schemeClr val="tx1"/>
                </a:solidFill>
                <a:latin typeface="Calibri" panose="020F0502020204030204" pitchFamily="34" charset="0"/>
                <a:cs typeface="Calibri" panose="020F0502020204030204" pitchFamily="34" charset="0"/>
              </a:rPr>
              <a:t>Alice Hunt Bartlett Prize</a:t>
            </a:r>
            <a:r>
              <a:rPr lang="en-US" i="0" dirty="0">
                <a:solidFill>
                  <a:schemeClr val="tx1"/>
                </a:solidFill>
                <a:effectLst/>
                <a:latin typeface="Calibri" panose="020F0502020204030204" pitchFamily="34" charset="0"/>
                <a:cs typeface="Calibri" panose="020F0502020204030204" pitchFamily="34" charset="0"/>
              </a:rPr>
              <a:t> for her first collection </a:t>
            </a:r>
            <a:r>
              <a:rPr lang="en-US" i="1" dirty="0" err="1">
                <a:solidFill>
                  <a:schemeClr val="tx1"/>
                </a:solidFill>
                <a:effectLst/>
                <a:latin typeface="Calibri" panose="020F0502020204030204" pitchFamily="34" charset="0"/>
                <a:cs typeface="Calibri" panose="020F0502020204030204" pitchFamily="34" charset="0"/>
              </a:rPr>
              <a:t>Brunizem</a:t>
            </a:r>
            <a:r>
              <a:rPr lang="en-US" i="0" dirty="0">
                <a:solidFill>
                  <a:schemeClr val="tx1"/>
                </a:solidFill>
                <a:effectLst/>
                <a:latin typeface="Calibri" panose="020F0502020204030204" pitchFamily="34" charset="0"/>
                <a:cs typeface="Calibri" panose="020F0502020204030204" pitchFamily="34" charset="0"/>
              </a:rPr>
              <a:t> in 1987.</a:t>
            </a:r>
            <a:r>
              <a:rPr lang="en-US" i="0" strike="noStrike" baseline="30000" dirty="0">
                <a:solidFill>
                  <a:schemeClr val="tx1"/>
                </a:solidFill>
                <a:effectLst/>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[1]</a:t>
            </a:r>
            <a:r>
              <a:rPr lang="en-US" i="0" dirty="0">
                <a:solidFill>
                  <a:schemeClr val="tx1"/>
                </a:solidFill>
                <a:effectLst/>
                <a:latin typeface="Calibri" panose="020F0502020204030204" pitchFamily="34" charset="0"/>
                <a:cs typeface="Calibri" panose="020F0502020204030204" pitchFamily="34" charset="0"/>
              </a:rPr>
              <a:t> She received a </a:t>
            </a:r>
            <a:r>
              <a:rPr lang="en-US" dirty="0">
                <a:solidFill>
                  <a:schemeClr val="tx1"/>
                </a:solidFill>
                <a:latin typeface="Calibri" panose="020F0502020204030204" pitchFamily="34" charset="0"/>
                <a:cs typeface="Calibri" panose="020F0502020204030204" pitchFamily="34" charset="0"/>
              </a:rPr>
              <a:t>Cholmondeley Award</a:t>
            </a:r>
            <a:r>
              <a:rPr lang="en-US" i="0" dirty="0">
                <a:solidFill>
                  <a:schemeClr val="tx1"/>
                </a:solidFill>
                <a:effectLst/>
                <a:latin typeface="Calibri" panose="020F0502020204030204" pitchFamily="34" charset="0"/>
                <a:cs typeface="Calibri" panose="020F0502020204030204" pitchFamily="34" charset="0"/>
              </a:rPr>
              <a:t> in 1991 and Italian </a:t>
            </a:r>
            <a:r>
              <a:rPr lang="en-US" i="0" dirty="0" err="1">
                <a:solidFill>
                  <a:schemeClr val="tx1"/>
                </a:solidFill>
                <a:effectLst/>
                <a:latin typeface="Calibri" panose="020F0502020204030204" pitchFamily="34" charset="0"/>
                <a:cs typeface="Calibri" panose="020F0502020204030204" pitchFamily="34" charset="0"/>
              </a:rPr>
              <a:t>Tratti</a:t>
            </a:r>
            <a:r>
              <a:rPr lang="en-US" i="0" dirty="0">
                <a:solidFill>
                  <a:schemeClr val="tx1"/>
                </a:solidFill>
                <a:effectLst/>
                <a:latin typeface="Calibri" panose="020F0502020204030204" pitchFamily="34" charset="0"/>
                <a:cs typeface="Calibri" panose="020F0502020204030204" pitchFamily="34" charset="0"/>
              </a:rPr>
              <a:t> Poetry Prize in 2000. She has translated </a:t>
            </a:r>
            <a:r>
              <a:rPr lang="en-US" dirty="0">
                <a:solidFill>
                  <a:schemeClr val="tx1"/>
                </a:solidFill>
                <a:latin typeface="Calibri" panose="020F0502020204030204" pitchFamily="34" charset="0"/>
                <a:cs typeface="Calibri" panose="020F0502020204030204" pitchFamily="34" charset="0"/>
              </a:rPr>
              <a:t>Gujarati</a:t>
            </a:r>
            <a:r>
              <a:rPr lang="en-US" i="0" dirty="0">
                <a:solidFill>
                  <a:schemeClr val="tx1"/>
                </a:solidFill>
                <a:effectLst/>
                <a:latin typeface="Calibri" panose="020F0502020204030204" pitchFamily="34" charset="0"/>
                <a:cs typeface="Calibri" panose="020F0502020204030204" pitchFamily="34" charset="0"/>
              </a:rPr>
              <a:t> poetry into </a:t>
            </a:r>
            <a:r>
              <a:rPr lang="en-US" dirty="0">
                <a:solidFill>
                  <a:schemeClr val="tx1"/>
                </a:solidFill>
                <a:latin typeface="Calibri" panose="020F0502020204030204" pitchFamily="34" charset="0"/>
                <a:cs typeface="Calibri" panose="020F0502020204030204" pitchFamily="34" charset="0"/>
              </a:rPr>
              <a:t>English</a:t>
            </a:r>
            <a:r>
              <a:rPr lang="en-US" i="0" dirty="0">
                <a:solidFill>
                  <a:schemeClr val="tx1"/>
                </a:solidFill>
                <a:effectLst/>
                <a:latin typeface="Calibri" panose="020F0502020204030204" pitchFamily="34" charset="0"/>
                <a:cs typeface="Calibri" panose="020F0502020204030204" pitchFamily="34" charset="0"/>
              </a:rPr>
              <a:t> for the </a:t>
            </a:r>
            <a:r>
              <a:rPr lang="en-US" i="1" dirty="0">
                <a:solidFill>
                  <a:schemeClr val="tx1"/>
                </a:solidFill>
                <a:effectLst/>
                <a:latin typeface="Calibri" panose="020F0502020204030204" pitchFamily="34" charset="0"/>
                <a:cs typeface="Calibri" panose="020F0502020204030204" pitchFamily="34" charset="0"/>
              </a:rPr>
              <a:t>Penguin Anthology of Contemporary Indian Women Poets</a:t>
            </a:r>
            <a:r>
              <a:rPr lang="en-US" i="0" dirty="0">
                <a:solidFill>
                  <a:schemeClr val="tx1"/>
                </a:solidFill>
                <a:effectLst/>
                <a:latin typeface="Calibri" panose="020F0502020204030204" pitchFamily="34" charset="0"/>
                <a:cs typeface="Calibri" panose="020F0502020204030204" pitchFamily="34" charset="0"/>
              </a:rPr>
              <a:t>. Combining </a:t>
            </a:r>
            <a:r>
              <a:rPr lang="en-US" dirty="0">
                <a:solidFill>
                  <a:schemeClr val="tx1"/>
                </a:solidFill>
                <a:latin typeface="Calibri" panose="020F0502020204030204" pitchFamily="34" charset="0"/>
                <a:cs typeface="Calibri" panose="020F0502020204030204" pitchFamily="34" charset="0"/>
              </a:rPr>
              <a:t>Gujarati</a:t>
            </a:r>
            <a:r>
              <a:rPr lang="en-US" i="0" dirty="0">
                <a:solidFill>
                  <a:schemeClr val="tx1"/>
                </a:solidFill>
                <a:effectLst/>
                <a:latin typeface="Calibri" panose="020F0502020204030204" pitchFamily="34" charset="0"/>
                <a:cs typeface="Calibri" panose="020F0502020204030204" pitchFamily="34" charset="0"/>
              </a:rPr>
              <a:t> and </a:t>
            </a:r>
            <a:r>
              <a:rPr lang="en-US" dirty="0">
                <a:solidFill>
                  <a:schemeClr val="tx1"/>
                </a:solidFill>
                <a:latin typeface="Calibri" panose="020F0502020204030204" pitchFamily="34" charset="0"/>
                <a:cs typeface="Calibri" panose="020F0502020204030204" pitchFamily="34" charset="0"/>
              </a:rPr>
              <a:t>English</a:t>
            </a:r>
            <a:r>
              <a:rPr lang="en-US" i="0" dirty="0">
                <a:solidFill>
                  <a:schemeClr val="tx1"/>
                </a:solidFill>
                <a:effectLst/>
                <a:latin typeface="Calibri" panose="020F0502020204030204" pitchFamily="34" charset="0"/>
                <a:cs typeface="Calibri" panose="020F0502020204030204" pitchFamily="34" charset="0"/>
              </a:rPr>
              <a:t>, Bhatt writes "Indian-English rather than Anglo-Indian poetry." </a:t>
            </a:r>
            <a:r>
              <a:rPr lang="en-US" dirty="0">
                <a:solidFill>
                  <a:schemeClr val="tx1"/>
                </a:solidFill>
                <a:latin typeface="Calibri" panose="020F0502020204030204" pitchFamily="34" charset="0"/>
                <a:cs typeface="Calibri" panose="020F0502020204030204" pitchFamily="34" charset="0"/>
              </a:rPr>
              <a:t>Michael Schmidt (poet)</a:t>
            </a:r>
            <a:r>
              <a:rPr lang="en-US" i="0" dirty="0">
                <a:solidFill>
                  <a:schemeClr val="tx1"/>
                </a:solidFill>
                <a:effectLst/>
                <a:latin typeface="Calibri" panose="020F0502020204030204" pitchFamily="34" charset="0"/>
                <a:cs typeface="Calibri" panose="020F0502020204030204" pitchFamily="34" charset="0"/>
              </a:rPr>
              <a:t> observed that her "free verse is fast-moving, urgent with narratives, softly spoken. Bhatt lives in </a:t>
            </a:r>
            <a:r>
              <a:rPr lang="en-US" dirty="0">
                <a:solidFill>
                  <a:schemeClr val="tx1"/>
                </a:solidFill>
                <a:latin typeface="Calibri" panose="020F0502020204030204" pitchFamily="34" charset="0"/>
                <a:cs typeface="Calibri" panose="020F0502020204030204" pitchFamily="34" charset="0"/>
              </a:rPr>
              <a:t>Bremen</a:t>
            </a:r>
            <a:r>
              <a:rPr lang="en-US" i="0" dirty="0">
                <a:solidFill>
                  <a:schemeClr val="tx1"/>
                </a:solidFill>
                <a:effectLst/>
                <a:latin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cs typeface="Calibri" panose="020F0502020204030204" pitchFamily="34" charset="0"/>
              </a:rPr>
              <a:t>Germany</a:t>
            </a:r>
            <a:r>
              <a:rPr lang="en-US" i="0" dirty="0">
                <a:solidFill>
                  <a:schemeClr val="tx1"/>
                </a:solidFill>
                <a:effectLst/>
                <a:latin typeface="Calibri" panose="020F0502020204030204" pitchFamily="34" charset="0"/>
                <a:cs typeface="Calibri" panose="020F0502020204030204" pitchFamily="34" charset="0"/>
              </a:rPr>
              <a:t> with her husband, the </a:t>
            </a:r>
            <a:r>
              <a:rPr lang="en-US" dirty="0">
                <a:solidFill>
                  <a:schemeClr val="tx1"/>
                </a:solidFill>
                <a:latin typeface="Calibri" panose="020F0502020204030204" pitchFamily="34" charset="0"/>
                <a:cs typeface="Calibri" panose="020F0502020204030204" pitchFamily="34" charset="0"/>
              </a:rPr>
              <a:t>German</a:t>
            </a:r>
            <a:r>
              <a:rPr lang="en-US" i="0" dirty="0">
                <a:solidFill>
                  <a:schemeClr val="tx1"/>
                </a:solidFill>
                <a:effectLst/>
                <a:latin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cs typeface="Calibri" panose="020F0502020204030204" pitchFamily="34" charset="0"/>
              </a:rPr>
              <a:t>writer</a:t>
            </a:r>
            <a:r>
              <a:rPr lang="en-US" i="0" dirty="0">
                <a:solidFill>
                  <a:schemeClr val="tx1"/>
                </a:solidFill>
                <a:effectLst/>
                <a:latin typeface="Calibri" panose="020F0502020204030204" pitchFamily="34" charset="0"/>
                <a:cs typeface="Calibri" panose="020F0502020204030204" pitchFamily="34" charset="0"/>
              </a:rPr>
              <a:t> Michael Augustin, and daughter.</a:t>
            </a:r>
            <a:endParaRPr lang="en-IN" i="0" strike="noStrike" cap="none" dirty="0">
              <a:solidFill>
                <a:schemeClr val="tx1"/>
              </a:solidFill>
              <a:latin typeface="Calibri" panose="020F0502020204030204" pitchFamily="34" charset="0"/>
              <a:ea typeface="Calibri"/>
              <a:cs typeface="Calibri" panose="020F0502020204030204" pitchFamily="34" charset="0"/>
              <a:sym typeface="Calibri"/>
            </a:endParaRPr>
          </a:p>
        </p:txBody>
      </p:sp>
      <p:sp>
        <p:nvSpPr>
          <p:cNvPr id="7" name="Rectangle 6"/>
          <p:cNvSpPr/>
          <p:nvPr/>
        </p:nvSpPr>
        <p:spPr>
          <a:xfrm>
            <a:off x="302770" y="3973949"/>
            <a:ext cx="3678282" cy="646331"/>
          </a:xfrm>
          <a:prstGeom prst="rect">
            <a:avLst/>
          </a:prstGeom>
        </p:spPr>
        <p:txBody>
          <a:bodyPr wrap="square">
            <a:spAutoFit/>
          </a:bodyPr>
          <a:lstStyle/>
          <a:p>
            <a:r>
              <a:rPr lang="en-US" sz="1200" dirty="0">
                <a:latin typeface="+mn-lt"/>
              </a:rPr>
              <a:t>Born: 6 May 1956 in </a:t>
            </a:r>
            <a:r>
              <a:rPr lang="en-US" sz="1200" dirty="0">
                <a:solidFill>
                  <a:schemeClr val="tx1"/>
                </a:solidFill>
                <a:latin typeface="Arial" panose="020B0604020202020204" pitchFamily="34" charset="0"/>
              </a:rPr>
              <a:t>Ahmedabad,</a:t>
            </a:r>
            <a:r>
              <a:rPr lang="en-US" sz="1200" dirty="0">
                <a:latin typeface="+mn-lt"/>
              </a:rPr>
              <a:t> Nationality: Indian Genres: Poem, Awards: Commonwealth Poetry Prize in 1988. </a:t>
            </a:r>
            <a:endParaRPr lang="en-IN" sz="1200" dirty="0">
              <a:latin typeface="+mn-lt"/>
            </a:endParaRPr>
          </a:p>
        </p:txBody>
      </p:sp>
      <p:pic>
        <p:nvPicPr>
          <p:cNvPr id="4" name="Picture 3">
            <a:extLst>
              <a:ext uri="{FF2B5EF4-FFF2-40B4-BE49-F238E27FC236}">
                <a16:creationId xmlns:a16="http://schemas.microsoft.com/office/drawing/2014/main" id="{EDFA272F-E856-4D14-9123-C19E5F2228F0}"/>
              </a:ext>
            </a:extLst>
          </p:cNvPr>
          <p:cNvPicPr>
            <a:picLocks noChangeAspect="1"/>
          </p:cNvPicPr>
          <p:nvPr/>
        </p:nvPicPr>
        <p:blipFill>
          <a:blip r:embed="rId6"/>
          <a:stretch>
            <a:fillRect/>
          </a:stretch>
        </p:blipFill>
        <p:spPr>
          <a:xfrm>
            <a:off x="378373" y="1047415"/>
            <a:ext cx="3602677" cy="2926534"/>
          </a:xfrm>
          <a:prstGeom prst="rect">
            <a:avLst/>
          </a:prstGeom>
        </p:spPr>
      </p:pic>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3B439-16B4-4C46-AB4E-9CA575869B64}"/>
              </a:ext>
            </a:extLst>
          </p:cNvPr>
          <p:cNvSpPr>
            <a:spLocks noGrp="1"/>
          </p:cNvSpPr>
          <p:nvPr>
            <p:ph type="title"/>
          </p:nvPr>
        </p:nvSpPr>
        <p:spPr>
          <a:xfrm>
            <a:off x="311700" y="77118"/>
            <a:ext cx="8520600" cy="465145"/>
          </a:xfrm>
        </p:spPr>
        <p:txBody>
          <a:bodyPr/>
          <a:lstStyle/>
          <a:p>
            <a:r>
              <a:rPr lang="en-IN" sz="3200" b="1" dirty="0">
                <a:solidFill>
                  <a:srgbClr val="FF0000"/>
                </a:solidFill>
                <a:latin typeface="Calibri" panose="020F0502020204030204" pitchFamily="34" charset="0"/>
                <a:cs typeface="Calibri" panose="020F0502020204030204" pitchFamily="34" charset="0"/>
              </a:rPr>
              <a:t>THEME OF THE POEM</a:t>
            </a:r>
          </a:p>
        </p:txBody>
      </p:sp>
      <p:sp>
        <p:nvSpPr>
          <p:cNvPr id="3" name="Text Placeholder 2">
            <a:extLst>
              <a:ext uri="{FF2B5EF4-FFF2-40B4-BE49-F238E27FC236}">
                <a16:creationId xmlns:a16="http://schemas.microsoft.com/office/drawing/2014/main" id="{768A18BE-9B02-4F9B-8456-EC4AC93BD38F}"/>
              </a:ext>
            </a:extLst>
          </p:cNvPr>
          <p:cNvSpPr>
            <a:spLocks noGrp="1"/>
          </p:cNvSpPr>
          <p:nvPr>
            <p:ph type="body" idx="1"/>
          </p:nvPr>
        </p:nvSpPr>
        <p:spPr>
          <a:xfrm>
            <a:off x="311700" y="659220"/>
            <a:ext cx="4437509" cy="4193768"/>
          </a:xfrm>
        </p:spPr>
        <p:txBody>
          <a:bodyPr/>
          <a:lstStyle/>
          <a:p>
            <a:pPr marL="114300" indent="0" algn="just">
              <a:buNone/>
            </a:pPr>
            <a:r>
              <a:rPr lang="en-US" sz="1600" b="0" i="0" dirty="0">
                <a:solidFill>
                  <a:schemeClr val="tx1"/>
                </a:solidFill>
                <a:effectLst/>
                <a:latin typeface="-apple-system"/>
              </a:rPr>
              <a:t>The poem ‘</a:t>
            </a:r>
            <a:r>
              <a:rPr lang="en-US" sz="1600" b="0" i="1" dirty="0">
                <a:solidFill>
                  <a:schemeClr val="tx1"/>
                </a:solidFill>
                <a:effectLst/>
                <a:latin typeface="-apple-system"/>
              </a:rPr>
              <a:t>The Peacock’ </a:t>
            </a:r>
            <a:r>
              <a:rPr lang="en-US" sz="1600" b="0" i="0" dirty="0">
                <a:solidFill>
                  <a:schemeClr val="tx1"/>
                </a:solidFill>
                <a:effectLst/>
                <a:latin typeface="-apple-system"/>
              </a:rPr>
              <a:t>by Sujata Bhatt explains how she saw a glimpse of a bird which according to her seems like a peacock. She explains more about the beauty, appearance, and magnificence of the peacock in the first </a:t>
            </a:r>
            <a:r>
              <a:rPr lang="en-US" sz="1600" dirty="0">
                <a:solidFill>
                  <a:schemeClr val="tx1"/>
                </a:solidFill>
                <a:latin typeface="-apple-system"/>
              </a:rPr>
              <a:t>stanza</a:t>
            </a:r>
            <a:r>
              <a:rPr lang="en-US" sz="1600" b="0" i="0" dirty="0">
                <a:solidFill>
                  <a:schemeClr val="tx1"/>
                </a:solidFill>
                <a:effectLst/>
                <a:latin typeface="-apple-system"/>
              </a:rPr>
              <a:t>. The second stanza pictures the poet waiting upon the peacock. She remembers how the elders told her to read a book while waiting for the bird. Keeping full concentration in the book, she long waits doesn’t take a toll on her. As she keeps the mind away from the bird, she feels a blue shadow. At the right time, she looks up to see the peacock with all its beauty, ending the poem with a happy </a:t>
            </a:r>
            <a:r>
              <a:rPr lang="en-US" sz="1600" dirty="0">
                <a:solidFill>
                  <a:schemeClr val="tx1"/>
                </a:solidFill>
                <a:latin typeface="-apple-system"/>
              </a:rPr>
              <a:t>tone</a:t>
            </a:r>
            <a:endParaRPr lang="en-US" sz="1600" b="0" i="0" dirty="0">
              <a:solidFill>
                <a:schemeClr val="tx1"/>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4CD8DD8-02A3-48C8-BC46-2BE27B59A4E6}"/>
              </a:ext>
            </a:extLst>
          </p:cNvPr>
          <p:cNvPicPr>
            <a:picLocks noChangeAspect="1"/>
          </p:cNvPicPr>
          <p:nvPr/>
        </p:nvPicPr>
        <p:blipFill>
          <a:blip r:embed="rId2"/>
          <a:stretch>
            <a:fillRect/>
          </a:stretch>
        </p:blipFill>
        <p:spPr>
          <a:xfrm>
            <a:off x="4749208" y="836428"/>
            <a:ext cx="4238847" cy="3647852"/>
          </a:xfrm>
          <a:prstGeom prst="rect">
            <a:avLst/>
          </a:prstGeom>
        </p:spPr>
      </p:pic>
    </p:spTree>
    <p:extLst>
      <p:ext uri="{BB962C8B-B14F-4D97-AF65-F5344CB8AC3E}">
        <p14:creationId xmlns:p14="http://schemas.microsoft.com/office/powerpoint/2010/main" val="695690165"/>
      </p:ext>
    </p:extLst>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5E586-46EF-49E3-ADDE-044572882CFE}"/>
              </a:ext>
            </a:extLst>
          </p:cNvPr>
          <p:cNvSpPr>
            <a:spLocks noGrp="1"/>
          </p:cNvSpPr>
          <p:nvPr>
            <p:ph type="title"/>
          </p:nvPr>
        </p:nvSpPr>
        <p:spPr/>
        <p:txBody>
          <a:bodyPr/>
          <a:lstStyle/>
          <a:p>
            <a:pPr algn="l"/>
            <a:r>
              <a:rPr lang="en-IN" sz="2000" b="1" i="0" dirty="0">
                <a:solidFill>
                  <a:srgbClr val="FF0000"/>
                </a:solidFill>
                <a:effectLst/>
                <a:latin typeface="-apple-system"/>
              </a:rPr>
              <a:t>ANALYSIS, STANZA BY STANZA</a:t>
            </a:r>
          </a:p>
        </p:txBody>
      </p:sp>
      <p:sp>
        <p:nvSpPr>
          <p:cNvPr id="3" name="Text Placeholder 2">
            <a:extLst>
              <a:ext uri="{FF2B5EF4-FFF2-40B4-BE49-F238E27FC236}">
                <a16:creationId xmlns:a16="http://schemas.microsoft.com/office/drawing/2014/main" id="{0CE267D0-CA0D-4F4A-8421-842BC8EA726F}"/>
              </a:ext>
            </a:extLst>
          </p:cNvPr>
          <p:cNvSpPr>
            <a:spLocks noGrp="1"/>
          </p:cNvSpPr>
          <p:nvPr>
            <p:ph type="body" idx="1"/>
          </p:nvPr>
        </p:nvSpPr>
        <p:spPr>
          <a:xfrm>
            <a:off x="332721" y="1184006"/>
            <a:ext cx="8417873" cy="3194870"/>
          </a:xfrm>
        </p:spPr>
        <p:txBody>
          <a:bodyPr/>
          <a:lstStyle/>
          <a:p>
            <a:pPr marL="114300" indent="0">
              <a:buNone/>
            </a:pPr>
            <a:r>
              <a:rPr lang="en-IN" sz="1400" b="0" i="0" dirty="0">
                <a:solidFill>
                  <a:srgbClr val="3F3F3F"/>
                </a:solidFill>
                <a:effectLst/>
                <a:latin typeface="-apple-system"/>
              </a:rPr>
              <a:t>Stanza One</a:t>
            </a:r>
          </a:p>
          <a:p>
            <a:pPr algn="l"/>
            <a:r>
              <a:rPr lang="en-US" sz="1400" b="0" i="0" dirty="0">
                <a:solidFill>
                  <a:srgbClr val="161616"/>
                </a:solidFill>
                <a:effectLst/>
                <a:latin typeface="Georgia" panose="02040502050405020303" pitchFamily="18" charset="0"/>
              </a:rPr>
              <a:t>His loud sharp call</a:t>
            </a:r>
            <a:br>
              <a:rPr lang="en-US" sz="1400" b="0" i="0" dirty="0">
                <a:solidFill>
                  <a:srgbClr val="161616"/>
                </a:solidFill>
                <a:effectLst/>
                <a:latin typeface="Georgia" panose="02040502050405020303" pitchFamily="18" charset="0"/>
              </a:rPr>
            </a:br>
            <a:r>
              <a:rPr lang="en-US" sz="1400" b="0" i="0" dirty="0">
                <a:solidFill>
                  <a:srgbClr val="161616"/>
                </a:solidFill>
                <a:effectLst/>
                <a:latin typeface="Georgia" panose="02040502050405020303" pitchFamily="18" charset="0"/>
              </a:rPr>
              <a:t>seems to come from nowhere.</a:t>
            </a:r>
            <a:br>
              <a:rPr lang="en-US" sz="1400" b="0" i="0" dirty="0">
                <a:solidFill>
                  <a:srgbClr val="161616"/>
                </a:solidFill>
                <a:effectLst/>
                <a:latin typeface="Georgia" panose="02040502050405020303" pitchFamily="18" charset="0"/>
              </a:rPr>
            </a:br>
            <a:r>
              <a:rPr lang="en-US" sz="1400" b="0" i="0" dirty="0">
                <a:solidFill>
                  <a:srgbClr val="161616"/>
                </a:solidFill>
                <a:effectLst/>
                <a:latin typeface="Georgia" panose="02040502050405020303" pitchFamily="18" charset="0"/>
              </a:rPr>
              <a:t>( . . . )</a:t>
            </a:r>
          </a:p>
          <a:p>
            <a:pPr algn="l"/>
            <a:r>
              <a:rPr lang="en-US" sz="1400" b="0" i="0" dirty="0">
                <a:solidFill>
                  <a:srgbClr val="161616"/>
                </a:solidFill>
                <a:effectLst/>
                <a:latin typeface="Georgia" panose="02040502050405020303" pitchFamily="18" charset="0"/>
              </a:rPr>
              <a:t>and as he darts away, a glimpse</a:t>
            </a:r>
            <a:br>
              <a:rPr lang="en-US" sz="1400" b="0" i="0" dirty="0">
                <a:solidFill>
                  <a:srgbClr val="161616"/>
                </a:solidFill>
                <a:effectLst/>
                <a:latin typeface="Georgia" panose="02040502050405020303" pitchFamily="18" charset="0"/>
              </a:rPr>
            </a:br>
            <a:r>
              <a:rPr lang="en-US" sz="1400" b="0" i="0" dirty="0">
                <a:solidFill>
                  <a:srgbClr val="161616"/>
                </a:solidFill>
                <a:effectLst/>
                <a:latin typeface="Georgia" panose="02040502050405020303" pitchFamily="18" charset="0"/>
              </a:rPr>
              <a:t>of the very end of his tail.</a:t>
            </a:r>
          </a:p>
          <a:p>
            <a:pPr marL="114300" indent="0">
              <a:buNone/>
            </a:pPr>
            <a:r>
              <a:rPr lang="en-US" sz="1400" b="0" i="0" dirty="0">
                <a:solidFill>
                  <a:srgbClr val="161616"/>
                </a:solidFill>
                <a:effectLst/>
                <a:latin typeface="-apple-system"/>
              </a:rPr>
              <a:t>The first stanza of the poem ‘The Peacock’ details on the royal, fascinating, mind-blowing, appearance, and nature of the peacock. The poet begins the poem with the pronoun “his” to give a sense of familiarity and closeness. The peacock makes an enigmatic appearance with its sound echoing from nowhere and its turquoise (bluish-green) appears like a flash on the papal tree. It descends like majesty with its “slender neck arched away”. If one tries to look at it, they could get only a glimpse of its tail, as it darts away.</a:t>
            </a:r>
            <a:endParaRPr lang="en-US" sz="1400" dirty="0">
              <a:solidFill>
                <a:schemeClr val="tx1"/>
              </a:solidFill>
              <a:latin typeface="Calibri" panose="020F0502020204030204" pitchFamily="34" charset="0"/>
              <a:cs typeface="Calibri" panose="020F0502020204030204" pitchFamily="34" charset="0"/>
            </a:endParaRPr>
          </a:p>
        </p:txBody>
      </p:sp>
      <p:pic>
        <p:nvPicPr>
          <p:cNvPr id="4" name="Google Shape;63;p2">
            <a:extLst>
              <a:ext uri="{FF2B5EF4-FFF2-40B4-BE49-F238E27FC236}">
                <a16:creationId xmlns:a16="http://schemas.microsoft.com/office/drawing/2014/main" id="{84638214-24DA-4F1A-978C-9263886531E5}"/>
              </a:ext>
            </a:extLst>
          </p:cNvPr>
          <p:cNvPicPr preferRelativeResize="0"/>
          <p:nvPr/>
        </p:nvPicPr>
        <p:blipFill rotWithShape="1">
          <a:blip r:embed="rId2">
            <a:alphaModFix/>
          </a:blip>
          <a:srcRect/>
          <a:stretch/>
        </p:blipFill>
        <p:spPr>
          <a:xfrm>
            <a:off x="7787575" y="4378875"/>
            <a:ext cx="1232526" cy="611875"/>
          </a:xfrm>
          <a:prstGeom prst="rect">
            <a:avLst/>
          </a:prstGeom>
          <a:noFill/>
          <a:ln>
            <a:noFill/>
          </a:ln>
        </p:spPr>
      </p:pic>
    </p:spTree>
    <p:extLst>
      <p:ext uri="{BB962C8B-B14F-4D97-AF65-F5344CB8AC3E}">
        <p14:creationId xmlns:p14="http://schemas.microsoft.com/office/powerpoint/2010/main" val="1760124591"/>
      </p:ext>
    </p:extLst>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87E47-C375-47BE-8A24-F331719B77AB}"/>
              </a:ext>
            </a:extLst>
          </p:cNvPr>
          <p:cNvSpPr>
            <a:spLocks noGrp="1"/>
          </p:cNvSpPr>
          <p:nvPr>
            <p:ph type="title"/>
          </p:nvPr>
        </p:nvSpPr>
        <p:spPr/>
        <p:txBody>
          <a:bodyPr/>
          <a:lstStyle/>
          <a:p>
            <a:pPr algn="l"/>
            <a:r>
              <a:rPr lang="en-IN" sz="1600" b="0" i="0" dirty="0">
                <a:solidFill>
                  <a:srgbClr val="3F3F3F"/>
                </a:solidFill>
                <a:effectLst/>
                <a:latin typeface="-apple-system"/>
              </a:rPr>
              <a:t>Stanza Two</a:t>
            </a:r>
          </a:p>
        </p:txBody>
      </p:sp>
      <p:sp>
        <p:nvSpPr>
          <p:cNvPr id="3" name="Text Placeholder 2">
            <a:extLst>
              <a:ext uri="{FF2B5EF4-FFF2-40B4-BE49-F238E27FC236}">
                <a16:creationId xmlns:a16="http://schemas.microsoft.com/office/drawing/2014/main" id="{8E73FA3A-AA14-4074-9A3E-FFF86238A977}"/>
              </a:ext>
            </a:extLst>
          </p:cNvPr>
          <p:cNvSpPr>
            <a:spLocks noGrp="1"/>
          </p:cNvSpPr>
          <p:nvPr>
            <p:ph type="body" idx="1"/>
          </p:nvPr>
        </p:nvSpPr>
        <p:spPr>
          <a:xfrm>
            <a:off x="311700" y="1036862"/>
            <a:ext cx="8598384" cy="3342014"/>
          </a:xfrm>
        </p:spPr>
        <p:txBody>
          <a:bodyPr/>
          <a:lstStyle/>
          <a:p>
            <a:pPr algn="l"/>
            <a:r>
              <a:rPr lang="en-US" sz="1400" b="0" i="0" dirty="0">
                <a:solidFill>
                  <a:srgbClr val="161616"/>
                </a:solidFill>
                <a:effectLst/>
                <a:latin typeface="Georgia" panose="02040502050405020303" pitchFamily="18" charset="0"/>
              </a:rPr>
              <a:t>I was told</a:t>
            </a:r>
            <a:br>
              <a:rPr lang="en-US" sz="1400" b="0" i="0" dirty="0">
                <a:solidFill>
                  <a:srgbClr val="161616"/>
                </a:solidFill>
                <a:effectLst/>
                <a:latin typeface="Georgia" panose="02040502050405020303" pitchFamily="18" charset="0"/>
              </a:rPr>
            </a:br>
            <a:r>
              <a:rPr lang="en-US" sz="1400" b="0" i="0" dirty="0">
                <a:solidFill>
                  <a:srgbClr val="161616"/>
                </a:solidFill>
                <a:effectLst/>
                <a:latin typeface="Georgia" panose="02040502050405020303" pitchFamily="18" charset="0"/>
              </a:rPr>
              <a:t>that you have to sit in the veranda</a:t>
            </a:r>
            <a:br>
              <a:rPr lang="en-US" sz="1400" b="0" i="0" dirty="0">
                <a:solidFill>
                  <a:srgbClr val="161616"/>
                </a:solidFill>
                <a:effectLst/>
                <a:latin typeface="Georgia" panose="02040502050405020303" pitchFamily="18" charset="0"/>
              </a:rPr>
            </a:br>
            <a:r>
              <a:rPr lang="en-US" sz="1400" b="0" i="0" dirty="0">
                <a:solidFill>
                  <a:srgbClr val="161616"/>
                </a:solidFill>
                <a:effectLst/>
                <a:latin typeface="Georgia" panose="02040502050405020303" pitchFamily="18" charset="0"/>
              </a:rPr>
              <a:t>( . . . )</a:t>
            </a:r>
          </a:p>
          <a:p>
            <a:pPr algn="l"/>
            <a:r>
              <a:rPr lang="en-US" sz="1400" b="0" i="0" dirty="0">
                <a:solidFill>
                  <a:srgbClr val="161616"/>
                </a:solidFill>
                <a:effectLst/>
                <a:latin typeface="Georgia" panose="02040502050405020303" pitchFamily="18" charset="0"/>
              </a:rPr>
              <a:t>It is the tail that has to blink</a:t>
            </a:r>
            <a:br>
              <a:rPr lang="en-US" sz="1400" b="0" i="0" dirty="0">
                <a:solidFill>
                  <a:srgbClr val="161616"/>
                </a:solidFill>
                <a:effectLst/>
                <a:latin typeface="Georgia" panose="02040502050405020303" pitchFamily="18" charset="0"/>
              </a:rPr>
            </a:br>
            <a:r>
              <a:rPr lang="en-US" sz="1400" b="0" i="0" dirty="0">
                <a:solidFill>
                  <a:srgbClr val="161616"/>
                </a:solidFill>
                <a:effectLst/>
                <a:latin typeface="Georgia" panose="02040502050405020303" pitchFamily="18" charset="0"/>
              </a:rPr>
              <a:t>For eyes that are always open.</a:t>
            </a:r>
          </a:p>
          <a:p>
            <a:pPr marL="114300" indent="0">
              <a:buNone/>
            </a:pPr>
            <a:r>
              <a:rPr lang="en-US" sz="1400" b="0" i="0" dirty="0">
                <a:solidFill>
                  <a:srgbClr val="161616"/>
                </a:solidFill>
                <a:effectLst/>
                <a:latin typeface="-apple-system"/>
              </a:rPr>
              <a:t>In the second long stanza of ‘The Peacock’, the poet shares the idea given to him on how to wait for a peacock.  The use of the </a:t>
            </a:r>
            <a:r>
              <a:rPr lang="en-US" sz="1400" dirty="0">
                <a:solidFill>
                  <a:srgbClr val="039AE5"/>
                </a:solidFill>
                <a:latin typeface="-apple-system"/>
              </a:rPr>
              <a:t>first-person</a:t>
            </a:r>
            <a:r>
              <a:rPr lang="en-US" sz="1400" b="0" i="0" dirty="0">
                <a:solidFill>
                  <a:srgbClr val="161616"/>
                </a:solidFill>
                <a:effectLst/>
                <a:latin typeface="-apple-system"/>
              </a:rPr>
              <a:t> pronoun “I”, gives a more personal touch and tone to the poem. The poet was told to sit in the veranda, reading a favorite book with great concentration, for the peacock does not appear that easy.  Finally, it appears the moment one changes their focus from the peacock to the book, and “begins to live inside the book”. Even now it doesn’t appear in full shape but like a shadow of “blue”.</a:t>
            </a:r>
            <a:endParaRPr lang="en-IN" sz="1400" dirty="0">
              <a:solidFill>
                <a:schemeClr val="tx1"/>
              </a:solidFill>
              <a:latin typeface="Calibri" panose="020F0502020204030204" pitchFamily="34" charset="0"/>
              <a:cs typeface="Calibri" panose="020F0502020204030204" pitchFamily="34" charset="0"/>
            </a:endParaRPr>
          </a:p>
          <a:p>
            <a:pPr marL="114300" indent="0">
              <a:buNone/>
            </a:pPr>
            <a:endParaRPr lang="en-IN" sz="1400" dirty="0">
              <a:solidFill>
                <a:schemeClr val="tx1"/>
              </a:solidFill>
              <a:latin typeface="Calibri" panose="020F0502020204030204" pitchFamily="34" charset="0"/>
              <a:cs typeface="Calibri" panose="020F0502020204030204" pitchFamily="34" charset="0"/>
            </a:endParaRPr>
          </a:p>
        </p:txBody>
      </p:sp>
      <p:pic>
        <p:nvPicPr>
          <p:cNvPr id="4" name="Google Shape;63;p2">
            <a:extLst>
              <a:ext uri="{FF2B5EF4-FFF2-40B4-BE49-F238E27FC236}">
                <a16:creationId xmlns:a16="http://schemas.microsoft.com/office/drawing/2014/main" id="{DD5B8F1F-A043-406F-9994-9F7107AEB910}"/>
              </a:ext>
            </a:extLst>
          </p:cNvPr>
          <p:cNvPicPr preferRelativeResize="0"/>
          <p:nvPr/>
        </p:nvPicPr>
        <p:blipFill rotWithShape="1">
          <a:blip r:embed="rId2">
            <a:alphaModFix/>
          </a:blip>
          <a:srcRect/>
          <a:stretch/>
        </p:blipFill>
        <p:spPr>
          <a:xfrm>
            <a:off x="7787575" y="4378875"/>
            <a:ext cx="1232526" cy="611875"/>
          </a:xfrm>
          <a:prstGeom prst="rect">
            <a:avLst/>
          </a:prstGeom>
          <a:noFill/>
          <a:ln>
            <a:noFill/>
          </a:ln>
        </p:spPr>
      </p:pic>
    </p:spTree>
    <p:extLst>
      <p:ext uri="{BB962C8B-B14F-4D97-AF65-F5344CB8AC3E}">
        <p14:creationId xmlns:p14="http://schemas.microsoft.com/office/powerpoint/2010/main" val="2559157812"/>
      </p:ext>
    </p:extLst>
  </p:cSld>
  <p:clrMapOvr>
    <a:masterClrMapping/>
  </p:clrMapOvr>
  <p:transition>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87E47-C375-47BE-8A24-F331719B77AB}"/>
              </a:ext>
            </a:extLst>
          </p:cNvPr>
          <p:cNvSpPr>
            <a:spLocks noGrp="1"/>
          </p:cNvSpPr>
          <p:nvPr>
            <p:ph type="title"/>
          </p:nvPr>
        </p:nvSpPr>
        <p:spPr/>
        <p:txBody>
          <a:bodyPr/>
          <a:lstStyle/>
          <a:p>
            <a:r>
              <a:rPr lang="en-US" sz="2400" b="1" dirty="0">
                <a:solidFill>
                  <a:srgbClr val="FF0000"/>
                </a:solidFill>
                <a:latin typeface="Calibri" panose="020F0502020204030204" pitchFamily="34" charset="0"/>
                <a:cs typeface="Calibri" panose="020F0502020204030204" pitchFamily="34" charset="0"/>
              </a:rPr>
              <a:t>VOCABULARY</a:t>
            </a:r>
            <a:endParaRPr lang="en-IN" sz="2400" b="1" dirty="0">
              <a:solidFill>
                <a:srgbClr val="FF0000"/>
              </a:solidFill>
              <a:latin typeface="Calibri" panose="020F0502020204030204" pitchFamily="34" charset="0"/>
              <a:cs typeface="Calibri" panose="020F0502020204030204" pitchFamily="34" charset="0"/>
            </a:endParaRPr>
          </a:p>
        </p:txBody>
      </p:sp>
      <p:sp>
        <p:nvSpPr>
          <p:cNvPr id="3" name="Text Placeholder 2">
            <a:extLst>
              <a:ext uri="{FF2B5EF4-FFF2-40B4-BE49-F238E27FC236}">
                <a16:creationId xmlns:a16="http://schemas.microsoft.com/office/drawing/2014/main" id="{8E73FA3A-AA14-4074-9A3E-FFF86238A977}"/>
              </a:ext>
            </a:extLst>
          </p:cNvPr>
          <p:cNvSpPr>
            <a:spLocks noGrp="1"/>
          </p:cNvSpPr>
          <p:nvPr>
            <p:ph type="body" idx="1"/>
          </p:nvPr>
        </p:nvSpPr>
        <p:spPr>
          <a:xfrm>
            <a:off x="311700" y="1036861"/>
            <a:ext cx="8832300" cy="3953889"/>
          </a:xfrm>
        </p:spPr>
        <p:txBody>
          <a:bodyPr/>
          <a:lstStyle/>
          <a:p>
            <a:r>
              <a:rPr lang="en-US" sz="1400" dirty="0">
                <a:solidFill>
                  <a:schemeClr val="tx1"/>
                </a:solidFill>
                <a:latin typeface="Calibri" panose="020F0502020204030204" pitchFamily="34" charset="0"/>
                <a:cs typeface="Calibri" panose="020F0502020204030204" pitchFamily="34" charset="0"/>
              </a:rPr>
              <a:t>Turquoise-a kind of bluish green </a:t>
            </a:r>
            <a:r>
              <a:rPr lang="en-US" sz="1400" dirty="0" err="1">
                <a:solidFill>
                  <a:schemeClr val="tx1"/>
                </a:solidFill>
                <a:latin typeface="Calibri" panose="020F0502020204030204" pitchFamily="34" charset="0"/>
                <a:cs typeface="Calibri" panose="020F0502020204030204" pitchFamily="34" charset="0"/>
              </a:rPr>
              <a:t>colour</a:t>
            </a:r>
            <a:endParaRPr lang="en-US" sz="1400" dirty="0">
              <a:solidFill>
                <a:schemeClr val="tx1"/>
              </a:solidFill>
              <a:latin typeface="Calibri" panose="020F0502020204030204" pitchFamily="34" charset="0"/>
              <a:cs typeface="Calibri" panose="020F0502020204030204" pitchFamily="34" charset="0"/>
            </a:endParaRPr>
          </a:p>
          <a:p>
            <a:r>
              <a:rPr lang="en-US" sz="1400" dirty="0">
                <a:solidFill>
                  <a:schemeClr val="tx1"/>
                </a:solidFill>
                <a:latin typeface="Calibri" panose="020F0502020204030204" pitchFamily="34" charset="0"/>
                <a:cs typeface="Calibri" panose="020F0502020204030204" pitchFamily="34" charset="0"/>
              </a:rPr>
              <a:t>Pipal-a tree of banyan family</a:t>
            </a:r>
          </a:p>
          <a:p>
            <a:r>
              <a:rPr lang="en-US" sz="1400" dirty="0">
                <a:solidFill>
                  <a:schemeClr val="tx1"/>
                </a:solidFill>
                <a:latin typeface="Calibri" panose="020F0502020204030204" pitchFamily="34" charset="0"/>
                <a:cs typeface="Calibri" panose="020F0502020204030204" pitchFamily="34" charset="0"/>
              </a:rPr>
              <a:t>Slender-thin</a:t>
            </a:r>
          </a:p>
          <a:p>
            <a:r>
              <a:rPr lang="en-US" sz="1400" dirty="0">
                <a:solidFill>
                  <a:schemeClr val="tx1"/>
                </a:solidFill>
                <a:latin typeface="Calibri" panose="020F0502020204030204" pitchFamily="34" charset="0"/>
                <a:cs typeface="Calibri" panose="020F0502020204030204" pitchFamily="34" charset="0"/>
              </a:rPr>
              <a:t>Dart-move suddenly</a:t>
            </a:r>
          </a:p>
          <a:p>
            <a:r>
              <a:rPr lang="en-US" sz="1400" dirty="0">
                <a:solidFill>
                  <a:schemeClr val="tx1"/>
                </a:solidFill>
                <a:latin typeface="Calibri" panose="020F0502020204030204" pitchFamily="34" charset="0"/>
                <a:cs typeface="Calibri" panose="020F0502020204030204" pitchFamily="34" charset="0"/>
              </a:rPr>
              <a:t>Fringed-bordered</a:t>
            </a:r>
          </a:p>
          <a:p>
            <a:r>
              <a:rPr lang="en-US" sz="1400" dirty="0">
                <a:solidFill>
                  <a:schemeClr val="tx1"/>
                </a:solidFill>
                <a:latin typeface="Calibri" panose="020F0502020204030204" pitchFamily="34" charset="0"/>
                <a:cs typeface="Calibri" panose="020F0502020204030204" pitchFamily="34" charset="0"/>
              </a:rPr>
              <a:t>Amber-yellowish brown </a:t>
            </a:r>
            <a:r>
              <a:rPr lang="en-US" sz="1400" dirty="0" err="1">
                <a:solidFill>
                  <a:schemeClr val="tx1"/>
                </a:solidFill>
                <a:latin typeface="Calibri" panose="020F0502020204030204" pitchFamily="34" charset="0"/>
                <a:cs typeface="Calibri" panose="020F0502020204030204" pitchFamily="34" charset="0"/>
              </a:rPr>
              <a:t>colour</a:t>
            </a:r>
            <a:endParaRPr lang="en-US" sz="1400" dirty="0">
              <a:solidFill>
                <a:schemeClr val="tx1"/>
              </a:solidFill>
              <a:latin typeface="Calibri" panose="020F0502020204030204" pitchFamily="34" charset="0"/>
              <a:cs typeface="Calibri" panose="020F0502020204030204" pitchFamily="34" charset="0"/>
            </a:endParaRPr>
          </a:p>
          <a:p>
            <a:pPr marL="114300" indent="0">
              <a:buNone/>
            </a:pPr>
            <a:endParaRPr lang="en-US" sz="1400" dirty="0">
              <a:solidFill>
                <a:schemeClr val="tx1"/>
              </a:solidFill>
              <a:latin typeface="Calibri" panose="020F0502020204030204" pitchFamily="34" charset="0"/>
              <a:cs typeface="Calibri" panose="020F0502020204030204" pitchFamily="34" charset="0"/>
            </a:endParaRPr>
          </a:p>
          <a:p>
            <a:endParaRPr lang="en-US" sz="1400" dirty="0">
              <a:solidFill>
                <a:schemeClr val="tx1"/>
              </a:solidFill>
              <a:latin typeface="Calibri" panose="020F0502020204030204" pitchFamily="34" charset="0"/>
              <a:cs typeface="Calibri" panose="020F0502020204030204" pitchFamily="34" charset="0"/>
            </a:endParaRPr>
          </a:p>
          <a:p>
            <a:endParaRPr lang="en-US" sz="1400" dirty="0">
              <a:solidFill>
                <a:schemeClr val="tx1"/>
              </a:solidFill>
              <a:latin typeface="Calibri" panose="020F0502020204030204" pitchFamily="34" charset="0"/>
              <a:cs typeface="Calibri" panose="020F0502020204030204" pitchFamily="34" charset="0"/>
            </a:endParaRPr>
          </a:p>
          <a:p>
            <a:pPr marL="114300" indent="0">
              <a:buNone/>
            </a:pPr>
            <a:r>
              <a:rPr lang="en-US" sz="1400" b="1" dirty="0">
                <a:solidFill>
                  <a:schemeClr val="tx1"/>
                </a:solidFill>
                <a:latin typeface="Calibri" panose="020F0502020204030204" pitchFamily="34" charset="0"/>
                <a:cs typeface="Calibri" panose="020F0502020204030204" pitchFamily="34" charset="0"/>
              </a:rPr>
              <a:t>Home Assignment: </a:t>
            </a:r>
          </a:p>
          <a:p>
            <a:pPr>
              <a:buAutoNum type="arabicPeriod"/>
            </a:pPr>
            <a:r>
              <a:rPr lang="en-IN" sz="1400" dirty="0">
                <a:solidFill>
                  <a:srgbClr val="000000"/>
                </a:solidFill>
                <a:latin typeface="Arial" panose="020B0604020202020204" pitchFamily="34" charset="0"/>
              </a:rPr>
              <a:t>Describe </a:t>
            </a:r>
            <a:r>
              <a:rPr lang="en-IN" sz="1400">
                <a:solidFill>
                  <a:srgbClr val="000000"/>
                </a:solidFill>
                <a:latin typeface="Arial" panose="020B0604020202020204" pitchFamily="34" charset="0"/>
              </a:rPr>
              <a:t>the peacock</a:t>
            </a:r>
            <a:endParaRPr lang="en-IN" sz="1400" b="0" i="0" u="none" strike="noStrike" dirty="0">
              <a:solidFill>
                <a:srgbClr val="000000"/>
              </a:solidFill>
              <a:effectLst/>
              <a:latin typeface="Arial" panose="020B0604020202020204" pitchFamily="34" charset="0"/>
            </a:endParaRPr>
          </a:p>
          <a:p>
            <a:pPr>
              <a:buAutoNum type="arabicPeriod"/>
            </a:pPr>
            <a:r>
              <a:rPr lang="en-IN" sz="1400" dirty="0">
                <a:solidFill>
                  <a:srgbClr val="000000"/>
                </a:solidFill>
                <a:latin typeface="Arial" panose="020B0604020202020204" pitchFamily="34" charset="0"/>
                <a:cs typeface="Calibri" panose="020F0502020204030204" pitchFamily="34" charset="0"/>
              </a:rPr>
              <a:t>1 page handwriting</a:t>
            </a:r>
            <a:endParaRPr lang="en-IN" sz="1400" dirty="0">
              <a:solidFill>
                <a:schemeClr val="tx1"/>
              </a:solidFill>
              <a:latin typeface="Calibri" panose="020F0502020204030204" pitchFamily="34" charset="0"/>
              <a:cs typeface="Calibri" panose="020F0502020204030204" pitchFamily="34" charset="0"/>
            </a:endParaRPr>
          </a:p>
          <a:p>
            <a:pPr marL="114300" indent="0">
              <a:buNone/>
            </a:pPr>
            <a:endParaRPr lang="en-IN" sz="1400" dirty="0">
              <a:solidFill>
                <a:schemeClr val="tx1"/>
              </a:solidFill>
              <a:latin typeface="Calibri" panose="020F0502020204030204" pitchFamily="34" charset="0"/>
              <a:cs typeface="Calibri" panose="020F0502020204030204" pitchFamily="34" charset="0"/>
            </a:endParaRPr>
          </a:p>
        </p:txBody>
      </p:sp>
      <p:pic>
        <p:nvPicPr>
          <p:cNvPr id="4" name="Google Shape;63;p2">
            <a:extLst>
              <a:ext uri="{FF2B5EF4-FFF2-40B4-BE49-F238E27FC236}">
                <a16:creationId xmlns:a16="http://schemas.microsoft.com/office/drawing/2014/main" id="{DD5B8F1F-A043-406F-9994-9F7107AEB910}"/>
              </a:ext>
            </a:extLst>
          </p:cNvPr>
          <p:cNvPicPr preferRelativeResize="0"/>
          <p:nvPr/>
        </p:nvPicPr>
        <p:blipFill rotWithShape="1">
          <a:blip r:embed="rId2">
            <a:alphaModFix/>
          </a:blip>
          <a:srcRect/>
          <a:stretch/>
        </p:blipFill>
        <p:spPr>
          <a:xfrm>
            <a:off x="7787575" y="4378875"/>
            <a:ext cx="1232526" cy="611875"/>
          </a:xfrm>
          <a:prstGeom prst="rect">
            <a:avLst/>
          </a:prstGeom>
          <a:noFill/>
          <a:ln>
            <a:noFill/>
          </a:ln>
        </p:spPr>
      </p:pic>
    </p:spTree>
    <p:extLst>
      <p:ext uri="{BB962C8B-B14F-4D97-AF65-F5344CB8AC3E}">
        <p14:creationId xmlns:p14="http://schemas.microsoft.com/office/powerpoint/2010/main" val="1540070460"/>
      </p:ext>
    </p:extLst>
  </p:cSld>
  <p:clrMapOvr>
    <a:masterClrMapping/>
  </p:clrMapOvr>
  <p:transition>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4"/>
          <p:cNvPicPr preferRelativeResize="0"/>
          <p:nvPr/>
        </p:nvPicPr>
        <p:blipFill rotWithShape="1">
          <a:blip r:embed="rId3">
            <a:alphaModFix/>
          </a:blip>
          <a:srcRect/>
          <a:stretch/>
        </p:blipFill>
        <p:spPr>
          <a:xfrm>
            <a:off x="7787575" y="4378875"/>
            <a:ext cx="1232526" cy="611875"/>
          </a:xfrm>
          <a:prstGeom prst="rect">
            <a:avLst/>
          </a:prstGeom>
          <a:noFill/>
          <a:ln>
            <a:noFill/>
          </a:ln>
        </p:spPr>
      </p:pic>
      <p:sp>
        <p:nvSpPr>
          <p:cNvPr id="78" name="Google Shape;78;p4"/>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 YOU</a:t>
            </a:r>
            <a:endParaRPr sz="4000" b="1" i="0" u="none" strike="noStrike" cap="none" dirty="0">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FF0000"/>
                </a:solidFill>
                <a:latin typeface="Arial"/>
                <a:ea typeface="Arial"/>
                <a:cs typeface="Arial"/>
                <a:sym typeface="Arial"/>
              </a:rPr>
              <a:t>ODM EDUCATIONAL GROUP</a:t>
            </a:r>
            <a:endParaRPr sz="4000" b="1" i="0" u="none" strike="noStrike" cap="none" dirty="0">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Tree>
  </p:cSld>
  <p:clrMapOvr>
    <a:masterClrMapping/>
  </p:clrMapOvr>
  <p:transition>
    <p:wheel/>
  </p:transition>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1283</TotalTime>
  <Words>738</Words>
  <Application>Microsoft Office PowerPoint</Application>
  <PresentationFormat>On-screen Show (16:9)</PresentationFormat>
  <Paragraphs>53</Paragraphs>
  <Slides>8</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-apple-system</vt:lpstr>
      <vt:lpstr>Arial</vt:lpstr>
      <vt:lpstr>Calibri</vt:lpstr>
      <vt:lpstr>Georgia</vt:lpstr>
      <vt:lpstr>Roboto</vt:lpstr>
      <vt:lpstr>Symbol</vt:lpstr>
      <vt:lpstr>Simple Light</vt:lpstr>
      <vt:lpstr>PowerPoint Presentation</vt:lpstr>
      <vt:lpstr>PowerPoint Presentation</vt:lpstr>
      <vt:lpstr>PowerPoint Presentation</vt:lpstr>
      <vt:lpstr>THEME OF THE POEM</vt:lpstr>
      <vt:lpstr>ANALYSIS, STANZA BY STANZA</vt:lpstr>
      <vt:lpstr>Stanza Two</vt:lpstr>
      <vt:lpstr>VOCABULARY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SATYAJIT MOHAPATRA</cp:lastModifiedBy>
  <cp:revision>182</cp:revision>
  <dcterms:modified xsi:type="dcterms:W3CDTF">2021-06-14T17:00:56Z</dcterms:modified>
</cp:coreProperties>
</file>