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65" r:id="rId3"/>
    <p:sldId id="257" r:id="rId4"/>
    <p:sldId id="260" r:id="rId5"/>
    <p:sldId id="261" r:id="rId6"/>
    <p:sldId id="268" r:id="rId7"/>
    <p:sldId id="262" r:id="rId8"/>
    <p:sldId id="269" r:id="rId9"/>
    <p:sldId id="266" r:id="rId10"/>
    <p:sldId id="270" r:id="rId11"/>
    <p:sldId id="272" r:id="rId12"/>
    <p:sldId id="273" r:id="rId13"/>
    <p:sldId id="274" r:id="rId14"/>
    <p:sldId id="279" r:id="rId15"/>
    <p:sldId id="25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3" roundtripDataSignature="AMtx7mhNUS/QTUYtYNxzDiNl+A6ykNrkC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0" d="100"/>
          <a:sy n="90" d="100"/>
        </p:scale>
        <p:origin x="99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GoknXc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3809538"/>
            <a:ext cx="9144000" cy="1365860"/>
          </a:xfrm>
          <a:prstGeom prst="rect">
            <a:avLst/>
          </a:prstGeom>
          <a:noFill/>
          <a:ln>
            <a:noFill/>
          </a:ln>
        </p:spPr>
      </p:pic>
      <p:pic>
        <p:nvPicPr>
          <p:cNvPr id="55" name="Google Shape;55;p1"/>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
          <p:cNvSpPr txBox="1"/>
          <p:nvPr/>
        </p:nvSpPr>
        <p:spPr>
          <a:xfrm>
            <a:off x="287375" y="845687"/>
            <a:ext cx="8763000" cy="277982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endParaRPr lang="en-IN" sz="3000" b="1"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100"/>
              <a:buFont typeface="Arial"/>
              <a:buNone/>
            </a:pPr>
            <a:r>
              <a:rPr lang="en-IN" sz="3000" b="1" i="0" u="none" strike="noStrike" cap="none">
                <a:solidFill>
                  <a:srgbClr val="FF0000"/>
                </a:solidFill>
                <a:latin typeface="Calibri"/>
                <a:ea typeface="Calibri"/>
                <a:cs typeface="Calibri"/>
                <a:sym typeface="Calibri"/>
              </a:rPr>
              <a:t>MCB</a:t>
            </a:r>
            <a:endParaRPr lang="en" sz="3000" b="1"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100"/>
              <a:buFont typeface="Arial"/>
              <a:buNone/>
            </a:pPr>
            <a:r>
              <a:rPr lang="en-US" sz="2500" b="0" i="0" u="none" strike="noStrike" cap="none" dirty="0">
                <a:solidFill>
                  <a:srgbClr val="000000"/>
                </a:solidFill>
                <a:latin typeface="Calibri"/>
                <a:ea typeface="Calibri"/>
                <a:cs typeface="Calibri"/>
                <a:sym typeface="Calibri"/>
              </a:rPr>
              <a:t>STD-VI</a:t>
            </a:r>
          </a:p>
        </p:txBody>
      </p:sp>
      <p:sp>
        <p:nvSpPr>
          <p:cNvPr id="57" name="Google Shape;57;p1"/>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
          <p:cNvSpPr txBox="1"/>
          <p:nvPr/>
        </p:nvSpPr>
        <p:spPr>
          <a:xfrm>
            <a:off x="2222175" y="2571738"/>
            <a:ext cx="4764000" cy="12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SUBJECT </a:t>
            </a:r>
            <a:r>
              <a:rPr lang="en" b="1" dirty="0"/>
              <a:t>: ENGLISH</a:t>
            </a: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CHAPTER NUMBER: 3</a:t>
            </a:r>
          </a:p>
          <a:p>
            <a:pPr marL="0" marR="0" lvl="0" indent="0" algn="l" rtl="0">
              <a:lnSpc>
                <a:spcPct val="100000"/>
              </a:lnSpc>
              <a:spcBef>
                <a:spcPts val="0"/>
              </a:spcBef>
              <a:spcAft>
                <a:spcPts val="0"/>
              </a:spcAft>
              <a:buClr>
                <a:srgbClr val="000000"/>
              </a:buClr>
              <a:buSzPts val="1400"/>
              <a:buFont typeface="Arial"/>
              <a:buNone/>
            </a:pPr>
            <a:r>
              <a:rPr lang="en" b="1" dirty="0"/>
              <a:t>PERIOD NUMBER : 1</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CHAPTER NAME :</a:t>
            </a:r>
            <a:r>
              <a:rPr lang="en-IN" sz="1400" b="1" i="0" u="none" strike="noStrike" cap="none" dirty="0">
                <a:solidFill>
                  <a:srgbClr val="000000"/>
                </a:solidFill>
                <a:latin typeface="Arial"/>
                <a:ea typeface="Arial"/>
                <a:cs typeface="Arial"/>
                <a:sym typeface="Arial"/>
              </a:rPr>
              <a:t>NIGHT OF THE SCORPION</a:t>
            </a:r>
            <a:endParaRPr lang="en-IN" b="1" dirty="0"/>
          </a:p>
          <a:p>
            <a:pPr marL="0" marR="0" lvl="0" indent="0" algn="l" rtl="0">
              <a:lnSpc>
                <a:spcPct val="100000"/>
              </a:lnSpc>
              <a:spcBef>
                <a:spcPts val="0"/>
              </a:spcBef>
              <a:spcAft>
                <a:spcPts val="0"/>
              </a:spcAft>
              <a:buClr>
                <a:srgbClr val="000000"/>
              </a:buClr>
              <a:buSzPts val="1400"/>
              <a:buFont typeface="Arial"/>
              <a:buNone/>
            </a:pPr>
            <a:r>
              <a:rPr lang="en-IN" b="1" dirty="0"/>
              <a:t>	BY  </a:t>
            </a:r>
            <a:r>
              <a:rPr lang="en-IN" b="1"/>
              <a:t>NISSIM EZEKIEL </a:t>
            </a:r>
            <a:endParaRPr lang="en-IN" sz="1400" b="1" i="0" u="none" strike="noStrike" cap="none" dirty="0">
              <a:solidFill>
                <a:srgbClr val="000000"/>
              </a:solidFill>
              <a:latin typeface="Arial"/>
              <a:ea typeface="Arial"/>
              <a:cs typeface="Arial"/>
              <a:sym typeface="Arial"/>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7E47-C375-47BE-8A24-F331719B77AB}"/>
              </a:ext>
            </a:extLst>
          </p:cNvPr>
          <p:cNvSpPr>
            <a:spLocks noGrp="1"/>
          </p:cNvSpPr>
          <p:nvPr>
            <p:ph type="title"/>
          </p:nvPr>
        </p:nvSpPr>
        <p:spPr/>
        <p:txBody>
          <a:bodyPr/>
          <a:lstStyle/>
          <a:p>
            <a:r>
              <a:rPr lang="en-US" sz="2400" b="1" dirty="0">
                <a:solidFill>
                  <a:srgbClr val="FF0000"/>
                </a:solidFill>
                <a:latin typeface="Calibri" panose="020F0502020204030204" pitchFamily="34" charset="0"/>
                <a:cs typeface="Calibri" panose="020F0502020204030204" pitchFamily="34" charset="0"/>
              </a:rPr>
              <a:t>EXPLANATION OF THE 5</a:t>
            </a:r>
            <a:r>
              <a:rPr lang="en-US" sz="2400" b="1" baseline="30000" dirty="0">
                <a:solidFill>
                  <a:srgbClr val="FF0000"/>
                </a:solidFill>
                <a:latin typeface="Calibri" panose="020F0502020204030204" pitchFamily="34" charset="0"/>
                <a:cs typeface="Calibri" panose="020F0502020204030204" pitchFamily="34" charset="0"/>
              </a:rPr>
              <a:t>th</a:t>
            </a:r>
            <a:r>
              <a:rPr lang="en-US" sz="2400" b="1" dirty="0">
                <a:solidFill>
                  <a:srgbClr val="FF0000"/>
                </a:solidFill>
                <a:latin typeface="Calibri" panose="020F0502020204030204" pitchFamily="34" charset="0"/>
                <a:cs typeface="Calibri" panose="020F0502020204030204" pitchFamily="34" charset="0"/>
              </a:rPr>
              <a:t> STANZA</a:t>
            </a:r>
            <a:endParaRPr lang="en-IN" sz="2400" b="1"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8E73FA3A-AA14-4074-9A3E-FFF86238A977}"/>
              </a:ext>
            </a:extLst>
          </p:cNvPr>
          <p:cNvSpPr>
            <a:spLocks noGrp="1"/>
          </p:cNvSpPr>
          <p:nvPr>
            <p:ph type="body" idx="1"/>
          </p:nvPr>
        </p:nvSpPr>
        <p:spPr>
          <a:xfrm>
            <a:off x="311699" y="1036861"/>
            <a:ext cx="8708401" cy="3953889"/>
          </a:xfrm>
        </p:spPr>
        <p:txBody>
          <a:bodyPr/>
          <a:lstStyle/>
          <a:p>
            <a:r>
              <a:rPr lang="en-US" sz="1400" dirty="0">
                <a:solidFill>
                  <a:schemeClr val="tx1"/>
                </a:solidFill>
                <a:latin typeface="Calibri" panose="020F0502020204030204" pitchFamily="34" charset="0"/>
                <a:cs typeface="Calibri" panose="020F0502020204030204" pitchFamily="34" charset="0"/>
              </a:rPr>
              <a:t>Having failed in finding the scorpion, they begin giving their own interpretation to the biting of the scorpion.</a:t>
            </a:r>
          </a:p>
          <a:p>
            <a:r>
              <a:rPr lang="en-US" sz="1400" dirty="0">
                <a:solidFill>
                  <a:schemeClr val="tx1"/>
                </a:solidFill>
                <a:latin typeface="Calibri" panose="020F0502020204030204" pitchFamily="34" charset="0"/>
                <a:cs typeface="Calibri" panose="020F0502020204030204" pitchFamily="34" charset="0"/>
              </a:rPr>
              <a:t> Some of them said that his mother’s sins which she committed in her previous birth (as believed in Hinduism) have been forgiven.</a:t>
            </a:r>
          </a:p>
          <a:p>
            <a:r>
              <a:rPr lang="en-US" sz="1400" dirty="0">
                <a:solidFill>
                  <a:schemeClr val="tx1"/>
                </a:solidFill>
                <a:latin typeface="Calibri" panose="020F0502020204030204" pitchFamily="34" charset="0"/>
                <a:cs typeface="Calibri" panose="020F0502020204030204" pitchFamily="34" charset="0"/>
              </a:rPr>
              <a:t>The others assumed that she is going to die and said that the pain that she is suffering from will decrease the troubles in her next birth. </a:t>
            </a:r>
          </a:p>
          <a:p>
            <a:r>
              <a:rPr lang="en-US" sz="1400" dirty="0">
                <a:solidFill>
                  <a:schemeClr val="tx1"/>
                </a:solidFill>
                <a:latin typeface="Calibri" panose="020F0502020204030204" pitchFamily="34" charset="0"/>
                <a:cs typeface="Calibri" panose="020F0502020204030204" pitchFamily="34" charset="0"/>
              </a:rPr>
              <a:t>Some others put forward that her good deeds will be balanced against her bad deeds because of the bite of the scorpion.</a:t>
            </a:r>
            <a:endParaRPr lang="en-IN" sz="1400" dirty="0">
              <a:solidFill>
                <a:schemeClr val="tx1"/>
              </a:solidFill>
              <a:latin typeface="Calibri" panose="020F0502020204030204" pitchFamily="34" charset="0"/>
              <a:cs typeface="Calibri" panose="020F0502020204030204" pitchFamily="34" charset="0"/>
            </a:endParaRPr>
          </a:p>
        </p:txBody>
      </p:sp>
      <p:pic>
        <p:nvPicPr>
          <p:cNvPr id="4" name="Google Shape;63;p2">
            <a:extLst>
              <a:ext uri="{FF2B5EF4-FFF2-40B4-BE49-F238E27FC236}">
                <a16:creationId xmlns:a16="http://schemas.microsoft.com/office/drawing/2014/main" id="{DD5B8F1F-A043-406F-9994-9F7107AEB910}"/>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extLst>
      <p:ext uri="{BB962C8B-B14F-4D97-AF65-F5344CB8AC3E}">
        <p14:creationId xmlns:p14="http://schemas.microsoft.com/office/powerpoint/2010/main" val="359507200"/>
      </p:ext>
    </p:extLst>
  </p:cSld>
  <p:clrMapOvr>
    <a:masterClrMapping/>
  </p:clrMapOvr>
  <p:transition>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7E47-C375-47BE-8A24-F331719B77AB}"/>
              </a:ext>
            </a:extLst>
          </p:cNvPr>
          <p:cNvSpPr>
            <a:spLocks noGrp="1"/>
          </p:cNvSpPr>
          <p:nvPr>
            <p:ph type="title"/>
          </p:nvPr>
        </p:nvSpPr>
        <p:spPr/>
        <p:txBody>
          <a:bodyPr/>
          <a:lstStyle/>
          <a:p>
            <a:r>
              <a:rPr lang="en-US" sz="2400" b="1" dirty="0">
                <a:solidFill>
                  <a:srgbClr val="FF0000"/>
                </a:solidFill>
                <a:latin typeface="Calibri" panose="020F0502020204030204" pitchFamily="34" charset="0"/>
                <a:cs typeface="Calibri" panose="020F0502020204030204" pitchFamily="34" charset="0"/>
              </a:rPr>
              <a:t>EXPLANATION OF THE 6</a:t>
            </a:r>
            <a:r>
              <a:rPr lang="en-US" sz="2400" b="1" baseline="30000" dirty="0">
                <a:solidFill>
                  <a:srgbClr val="FF0000"/>
                </a:solidFill>
                <a:latin typeface="Calibri" panose="020F0502020204030204" pitchFamily="34" charset="0"/>
                <a:cs typeface="Calibri" panose="020F0502020204030204" pitchFamily="34" charset="0"/>
              </a:rPr>
              <a:t>th</a:t>
            </a:r>
            <a:r>
              <a:rPr lang="en-US" sz="2400" b="1" dirty="0">
                <a:solidFill>
                  <a:srgbClr val="FF0000"/>
                </a:solidFill>
                <a:latin typeface="Calibri" panose="020F0502020204030204" pitchFamily="34" charset="0"/>
                <a:cs typeface="Calibri" panose="020F0502020204030204" pitchFamily="34" charset="0"/>
              </a:rPr>
              <a:t> STANZA</a:t>
            </a:r>
            <a:endParaRPr lang="en-IN" sz="2400" b="1"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8E73FA3A-AA14-4074-9A3E-FFF86238A977}"/>
              </a:ext>
            </a:extLst>
          </p:cNvPr>
          <p:cNvSpPr>
            <a:spLocks noGrp="1"/>
          </p:cNvSpPr>
          <p:nvPr>
            <p:ph type="body" idx="1"/>
          </p:nvPr>
        </p:nvSpPr>
        <p:spPr>
          <a:xfrm>
            <a:off x="311699" y="1036861"/>
            <a:ext cx="8708401" cy="3953889"/>
          </a:xfrm>
        </p:spPr>
        <p:txBody>
          <a:bodyPr/>
          <a:lstStyle/>
          <a:p>
            <a:r>
              <a:rPr lang="en-US" sz="1400" dirty="0">
                <a:solidFill>
                  <a:schemeClr val="tx1"/>
                </a:solidFill>
                <a:latin typeface="Calibri" panose="020F0502020204030204" pitchFamily="34" charset="0"/>
                <a:cs typeface="Calibri" panose="020F0502020204030204" pitchFamily="34" charset="0"/>
              </a:rPr>
              <a:t>Some others said that the poison will purify and refresh her flesh of desire and her spirit of ambition.</a:t>
            </a:r>
          </a:p>
          <a:p>
            <a:r>
              <a:rPr lang="en-US" sz="1400" dirty="0">
                <a:solidFill>
                  <a:schemeClr val="tx1"/>
                </a:solidFill>
                <a:latin typeface="Calibri" panose="020F0502020204030204" pitchFamily="34" charset="0"/>
                <a:cs typeface="Calibri" panose="020F0502020204030204" pitchFamily="34" charset="0"/>
              </a:rPr>
              <a:t> All of them seemed to be in peace because of their thoughts.</a:t>
            </a:r>
            <a:endParaRPr lang="en-IN" sz="1400" dirty="0">
              <a:solidFill>
                <a:schemeClr val="tx1"/>
              </a:solidFill>
              <a:latin typeface="Calibri" panose="020F0502020204030204" pitchFamily="34" charset="0"/>
              <a:cs typeface="Calibri" panose="020F0502020204030204" pitchFamily="34" charset="0"/>
            </a:endParaRPr>
          </a:p>
        </p:txBody>
      </p:sp>
      <p:pic>
        <p:nvPicPr>
          <p:cNvPr id="4" name="Google Shape;63;p2">
            <a:extLst>
              <a:ext uri="{FF2B5EF4-FFF2-40B4-BE49-F238E27FC236}">
                <a16:creationId xmlns:a16="http://schemas.microsoft.com/office/drawing/2014/main" id="{DD5B8F1F-A043-406F-9994-9F7107AEB910}"/>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extLst>
      <p:ext uri="{BB962C8B-B14F-4D97-AF65-F5344CB8AC3E}">
        <p14:creationId xmlns:p14="http://schemas.microsoft.com/office/powerpoint/2010/main" val="561980625"/>
      </p:ext>
    </p:extLst>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7E47-C375-47BE-8A24-F331719B77AB}"/>
              </a:ext>
            </a:extLst>
          </p:cNvPr>
          <p:cNvSpPr>
            <a:spLocks noGrp="1"/>
          </p:cNvSpPr>
          <p:nvPr>
            <p:ph type="title"/>
          </p:nvPr>
        </p:nvSpPr>
        <p:spPr/>
        <p:txBody>
          <a:bodyPr/>
          <a:lstStyle/>
          <a:p>
            <a:r>
              <a:rPr lang="en-US" sz="2400" b="1" dirty="0">
                <a:solidFill>
                  <a:srgbClr val="FF0000"/>
                </a:solidFill>
                <a:latin typeface="Calibri" panose="020F0502020204030204" pitchFamily="34" charset="0"/>
                <a:cs typeface="Calibri" panose="020F0502020204030204" pitchFamily="34" charset="0"/>
              </a:rPr>
              <a:t>EXPLANATION OF THE 7</a:t>
            </a:r>
            <a:r>
              <a:rPr lang="en-US" sz="2400" b="1" baseline="30000" dirty="0">
                <a:solidFill>
                  <a:srgbClr val="FF0000"/>
                </a:solidFill>
                <a:latin typeface="Calibri" panose="020F0502020204030204" pitchFamily="34" charset="0"/>
                <a:cs typeface="Calibri" panose="020F0502020204030204" pitchFamily="34" charset="0"/>
              </a:rPr>
              <a:t>th</a:t>
            </a:r>
            <a:r>
              <a:rPr lang="en-US" sz="2400" b="1" dirty="0">
                <a:solidFill>
                  <a:srgbClr val="FF0000"/>
                </a:solidFill>
                <a:latin typeface="Calibri" panose="020F0502020204030204" pitchFamily="34" charset="0"/>
                <a:cs typeface="Calibri" panose="020F0502020204030204" pitchFamily="34" charset="0"/>
              </a:rPr>
              <a:t> STANZA</a:t>
            </a:r>
            <a:endParaRPr lang="en-IN" sz="2400" b="1"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8E73FA3A-AA14-4074-9A3E-FFF86238A977}"/>
              </a:ext>
            </a:extLst>
          </p:cNvPr>
          <p:cNvSpPr>
            <a:spLocks noGrp="1"/>
          </p:cNvSpPr>
          <p:nvPr>
            <p:ph type="body" idx="1"/>
          </p:nvPr>
        </p:nvSpPr>
        <p:spPr>
          <a:xfrm>
            <a:off x="311699" y="1036861"/>
            <a:ext cx="8708401" cy="3953889"/>
          </a:xfrm>
        </p:spPr>
        <p:txBody>
          <a:bodyPr/>
          <a:lstStyle/>
          <a:p>
            <a:r>
              <a:rPr lang="en-US" sz="1400" dirty="0">
                <a:solidFill>
                  <a:schemeClr val="tx1"/>
                </a:solidFill>
                <a:latin typeface="Calibri" panose="020F0502020204030204" pitchFamily="34" charset="0"/>
                <a:cs typeface="Calibri" panose="020F0502020204030204" pitchFamily="34" charset="0"/>
              </a:rPr>
              <a:t>More and more people come with candles &amp; lanterns. </a:t>
            </a:r>
          </a:p>
          <a:p>
            <a:r>
              <a:rPr lang="en-US" sz="1400" dirty="0">
                <a:solidFill>
                  <a:schemeClr val="tx1"/>
                </a:solidFill>
                <a:latin typeface="Calibri" panose="020F0502020204030204" pitchFamily="34" charset="0"/>
                <a:cs typeface="Calibri" panose="020F0502020204030204" pitchFamily="34" charset="0"/>
              </a:rPr>
              <a:t>His mother is however crying and rolling on the mat with severe pain, but nobody cares for her except for his father who is a sceptic, rationalist.</a:t>
            </a:r>
          </a:p>
          <a:p>
            <a:r>
              <a:rPr lang="en-US" sz="1400" dirty="0">
                <a:solidFill>
                  <a:schemeClr val="tx1"/>
                </a:solidFill>
                <a:latin typeface="Calibri" panose="020F0502020204030204" pitchFamily="34" charset="0"/>
                <a:cs typeface="Calibri" panose="020F0502020204030204" pitchFamily="34" charset="0"/>
              </a:rPr>
              <a:t> He leaves no stone unturned to cure her.</a:t>
            </a:r>
          </a:p>
          <a:p>
            <a:r>
              <a:rPr lang="en-US" sz="1400" dirty="0">
                <a:solidFill>
                  <a:schemeClr val="tx1"/>
                </a:solidFill>
                <a:latin typeface="Calibri" panose="020F0502020204030204" pitchFamily="34" charset="0"/>
                <a:cs typeface="Calibri" panose="020F0502020204030204" pitchFamily="34" charset="0"/>
              </a:rPr>
              <a:t>He uses powder, mixture, herb and hybrid to help her recover from the pain.</a:t>
            </a:r>
          </a:p>
          <a:p>
            <a:r>
              <a:rPr lang="en-US" sz="1400" dirty="0">
                <a:solidFill>
                  <a:schemeClr val="tx1"/>
                </a:solidFill>
                <a:latin typeface="Calibri" panose="020F0502020204030204" pitchFamily="34" charset="0"/>
                <a:cs typeface="Calibri" panose="020F0502020204030204" pitchFamily="34" charset="0"/>
              </a:rPr>
              <a:t> He even poured a little paraffin upon the bitten toe and then fires it up. </a:t>
            </a:r>
          </a:p>
          <a:p>
            <a:r>
              <a:rPr lang="en-US" sz="1400" dirty="0">
                <a:solidFill>
                  <a:schemeClr val="tx1"/>
                </a:solidFill>
                <a:latin typeface="Calibri" panose="020F0502020204030204" pitchFamily="34" charset="0"/>
                <a:cs typeface="Calibri" panose="020F0502020204030204" pitchFamily="34" charset="0"/>
              </a:rPr>
              <a:t>The poet watches the flames of fire burning on the skin of his mother.</a:t>
            </a:r>
          </a:p>
          <a:p>
            <a:r>
              <a:rPr lang="en-US" sz="1400" dirty="0">
                <a:solidFill>
                  <a:schemeClr val="tx1"/>
                </a:solidFill>
                <a:latin typeface="Calibri" panose="020F0502020204030204" pitchFamily="34" charset="0"/>
                <a:cs typeface="Calibri" panose="020F0502020204030204" pitchFamily="34" charset="0"/>
              </a:rPr>
              <a:t>He also watches the holy man perform his rites to tame the poison with an incantation. </a:t>
            </a:r>
          </a:p>
          <a:p>
            <a:r>
              <a:rPr lang="en-US" sz="1400" dirty="0">
                <a:solidFill>
                  <a:schemeClr val="tx1"/>
                </a:solidFill>
                <a:latin typeface="Calibri" panose="020F0502020204030204" pitchFamily="34" charset="0"/>
                <a:cs typeface="Calibri" panose="020F0502020204030204" pitchFamily="34" charset="0"/>
              </a:rPr>
              <a:t>The phrase again refers to superstitious people of his village who believe in irrational measures to cure a person. </a:t>
            </a:r>
          </a:p>
          <a:p>
            <a:r>
              <a:rPr lang="en-US" sz="1400" dirty="0">
                <a:solidFill>
                  <a:schemeClr val="tx1"/>
                </a:solidFill>
                <a:latin typeface="Calibri" panose="020F0502020204030204" pitchFamily="34" charset="0"/>
                <a:cs typeface="Calibri" panose="020F0502020204030204" pitchFamily="34" charset="0"/>
              </a:rPr>
              <a:t>His mother ultimately recovers from the poison after 24 hours.</a:t>
            </a:r>
            <a:endParaRPr lang="en-IN" sz="1400" dirty="0">
              <a:solidFill>
                <a:schemeClr val="tx1"/>
              </a:solidFill>
              <a:latin typeface="Calibri" panose="020F0502020204030204" pitchFamily="34" charset="0"/>
              <a:cs typeface="Calibri" panose="020F0502020204030204" pitchFamily="34" charset="0"/>
            </a:endParaRPr>
          </a:p>
        </p:txBody>
      </p:sp>
      <p:pic>
        <p:nvPicPr>
          <p:cNvPr id="4" name="Google Shape;63;p2">
            <a:extLst>
              <a:ext uri="{FF2B5EF4-FFF2-40B4-BE49-F238E27FC236}">
                <a16:creationId xmlns:a16="http://schemas.microsoft.com/office/drawing/2014/main" id="{DD5B8F1F-A043-406F-9994-9F7107AEB910}"/>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extLst>
      <p:ext uri="{BB962C8B-B14F-4D97-AF65-F5344CB8AC3E}">
        <p14:creationId xmlns:p14="http://schemas.microsoft.com/office/powerpoint/2010/main" val="742954600"/>
      </p:ext>
    </p:extLst>
  </p:cSld>
  <p:clrMapOvr>
    <a:masterClrMapping/>
  </p:clrMapOvr>
  <p:transition>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7E47-C375-47BE-8A24-F331719B77AB}"/>
              </a:ext>
            </a:extLst>
          </p:cNvPr>
          <p:cNvSpPr>
            <a:spLocks noGrp="1"/>
          </p:cNvSpPr>
          <p:nvPr>
            <p:ph type="title"/>
          </p:nvPr>
        </p:nvSpPr>
        <p:spPr/>
        <p:txBody>
          <a:bodyPr/>
          <a:lstStyle/>
          <a:p>
            <a:r>
              <a:rPr lang="en-US" sz="2400" b="1" dirty="0">
                <a:solidFill>
                  <a:srgbClr val="FF0000"/>
                </a:solidFill>
                <a:latin typeface="Calibri" panose="020F0502020204030204" pitchFamily="34" charset="0"/>
                <a:cs typeface="Calibri" panose="020F0502020204030204" pitchFamily="34" charset="0"/>
              </a:rPr>
              <a:t>EXPLANATION OF THE 8</a:t>
            </a:r>
            <a:r>
              <a:rPr lang="en-US" sz="2400" b="1" baseline="30000" dirty="0">
                <a:solidFill>
                  <a:srgbClr val="FF0000"/>
                </a:solidFill>
                <a:latin typeface="Calibri" panose="020F0502020204030204" pitchFamily="34" charset="0"/>
                <a:cs typeface="Calibri" panose="020F0502020204030204" pitchFamily="34" charset="0"/>
              </a:rPr>
              <a:t>th</a:t>
            </a:r>
            <a:r>
              <a:rPr lang="en-US" sz="2400" b="1" dirty="0">
                <a:solidFill>
                  <a:srgbClr val="FF0000"/>
                </a:solidFill>
                <a:latin typeface="Calibri" panose="020F0502020204030204" pitchFamily="34" charset="0"/>
                <a:cs typeface="Calibri" panose="020F0502020204030204" pitchFamily="34" charset="0"/>
              </a:rPr>
              <a:t> STANZA</a:t>
            </a:r>
            <a:endParaRPr lang="en-IN" sz="2400" b="1"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8E73FA3A-AA14-4074-9A3E-FFF86238A977}"/>
              </a:ext>
            </a:extLst>
          </p:cNvPr>
          <p:cNvSpPr>
            <a:spLocks noGrp="1"/>
          </p:cNvSpPr>
          <p:nvPr>
            <p:ph type="body" idx="1"/>
          </p:nvPr>
        </p:nvSpPr>
        <p:spPr>
          <a:xfrm>
            <a:off x="311699" y="1036861"/>
            <a:ext cx="8708401" cy="3953889"/>
          </a:xfrm>
        </p:spPr>
        <p:txBody>
          <a:bodyPr/>
          <a:lstStyle/>
          <a:p>
            <a:pPr algn="l" fontAlgn="base"/>
            <a:r>
              <a:rPr lang="en-US" sz="1400" b="0" i="0" dirty="0">
                <a:solidFill>
                  <a:schemeClr val="tx1"/>
                </a:solidFill>
                <a:effectLst/>
                <a:latin typeface="Calibri" panose="020F0502020204030204" pitchFamily="34" charset="0"/>
                <a:cs typeface="Calibri" panose="020F0502020204030204" pitchFamily="34" charset="0"/>
              </a:rPr>
              <a:t>The last line is quite emotional and heart touching. It reflects the motherhood of a lady. </a:t>
            </a:r>
          </a:p>
          <a:p>
            <a:pPr algn="l" fontAlgn="base"/>
            <a:r>
              <a:rPr lang="en-US" sz="1400" b="0" i="0" dirty="0">
                <a:solidFill>
                  <a:schemeClr val="tx1"/>
                </a:solidFill>
                <a:effectLst/>
                <a:latin typeface="Calibri" panose="020F0502020204030204" pitchFamily="34" charset="0"/>
                <a:cs typeface="Calibri" panose="020F0502020204030204" pitchFamily="34" charset="0"/>
              </a:rPr>
              <a:t>The poet says that after recovering from the poison, his mother’s words were </a:t>
            </a:r>
            <a:r>
              <a:rPr lang="en-US" sz="1400" i="1" dirty="0">
                <a:solidFill>
                  <a:schemeClr val="tx1"/>
                </a:solidFill>
                <a:effectLst/>
                <a:latin typeface="Calibri" panose="020F0502020204030204" pitchFamily="34" charset="0"/>
                <a:cs typeface="Calibri" panose="020F0502020204030204" pitchFamily="34" charset="0"/>
              </a:rPr>
              <a:t>Thank God the scorpion picked on me and spared my children. </a:t>
            </a:r>
            <a:endParaRPr lang="en-US" sz="1400" i="0" dirty="0">
              <a:solidFill>
                <a:schemeClr val="tx1"/>
              </a:solidFill>
              <a:effectLst/>
              <a:latin typeface="Calibri" panose="020F0502020204030204" pitchFamily="34" charset="0"/>
              <a:cs typeface="Calibri" panose="020F0502020204030204" pitchFamily="34" charset="0"/>
            </a:endParaRPr>
          </a:p>
          <a:p>
            <a:pPr algn="l" fontAlgn="base"/>
            <a:r>
              <a:rPr lang="en-US" sz="1400" b="0" i="0" dirty="0">
                <a:solidFill>
                  <a:schemeClr val="tx1"/>
                </a:solidFill>
                <a:effectLst/>
                <a:latin typeface="Calibri" panose="020F0502020204030204" pitchFamily="34" charset="0"/>
                <a:cs typeface="Calibri" panose="020F0502020204030204" pitchFamily="34" charset="0"/>
              </a:rPr>
              <a:t>Even in such condition, his mother remains more concerned about the safety and health of her children.</a:t>
            </a:r>
          </a:p>
          <a:p>
            <a:pPr algn="l" fontAlgn="base"/>
            <a:r>
              <a:rPr lang="en-US" sz="1400" dirty="0">
                <a:solidFill>
                  <a:schemeClr val="tx1"/>
                </a:solidFill>
                <a:latin typeface="Calibri" panose="020F0502020204030204" pitchFamily="34" charset="0"/>
                <a:cs typeface="Calibri" panose="020F0502020204030204" pitchFamily="34" charset="0"/>
              </a:rPr>
              <a:t>The mother stands as a symbol of selfless love for her children.</a:t>
            </a:r>
            <a:endParaRPr lang="en-IN" sz="1400" dirty="0">
              <a:solidFill>
                <a:schemeClr val="tx1"/>
              </a:solidFill>
              <a:latin typeface="Calibri" panose="020F0502020204030204" pitchFamily="34" charset="0"/>
              <a:cs typeface="Calibri" panose="020F0502020204030204" pitchFamily="34" charset="0"/>
            </a:endParaRPr>
          </a:p>
        </p:txBody>
      </p:sp>
      <p:pic>
        <p:nvPicPr>
          <p:cNvPr id="4" name="Google Shape;63;p2">
            <a:extLst>
              <a:ext uri="{FF2B5EF4-FFF2-40B4-BE49-F238E27FC236}">
                <a16:creationId xmlns:a16="http://schemas.microsoft.com/office/drawing/2014/main" id="{DD5B8F1F-A043-406F-9994-9F7107AEB910}"/>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extLst>
      <p:ext uri="{BB962C8B-B14F-4D97-AF65-F5344CB8AC3E}">
        <p14:creationId xmlns:p14="http://schemas.microsoft.com/office/powerpoint/2010/main" val="3964918985"/>
      </p:ext>
    </p:extLst>
  </p:cSld>
  <p:clrMapOvr>
    <a:masterClrMapping/>
  </p:clrMapOvr>
  <p:transition>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7E47-C375-47BE-8A24-F331719B77AB}"/>
              </a:ext>
            </a:extLst>
          </p:cNvPr>
          <p:cNvSpPr>
            <a:spLocks noGrp="1"/>
          </p:cNvSpPr>
          <p:nvPr>
            <p:ph type="title"/>
          </p:nvPr>
        </p:nvSpPr>
        <p:spPr>
          <a:xfrm>
            <a:off x="311700" y="0"/>
            <a:ext cx="8520600" cy="510363"/>
          </a:xfrm>
        </p:spPr>
        <p:txBody>
          <a:bodyPr/>
          <a:lstStyle/>
          <a:p>
            <a:r>
              <a:rPr lang="en-US" sz="2400" b="1" dirty="0">
                <a:solidFill>
                  <a:srgbClr val="FF0000"/>
                </a:solidFill>
                <a:latin typeface="Calibri" panose="020F0502020204030204" pitchFamily="34" charset="0"/>
                <a:cs typeface="Calibri" panose="020F0502020204030204" pitchFamily="34" charset="0"/>
              </a:rPr>
              <a:t>VOCABULARY</a:t>
            </a:r>
            <a:endParaRPr lang="en-IN" sz="2400" b="1"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8E73FA3A-AA14-4074-9A3E-FFF86238A977}"/>
              </a:ext>
            </a:extLst>
          </p:cNvPr>
          <p:cNvSpPr>
            <a:spLocks noGrp="1"/>
          </p:cNvSpPr>
          <p:nvPr>
            <p:ph type="body" idx="1"/>
          </p:nvPr>
        </p:nvSpPr>
        <p:spPr>
          <a:xfrm>
            <a:off x="311700" y="510363"/>
            <a:ext cx="8832300" cy="4480387"/>
          </a:xfrm>
        </p:spPr>
        <p:txBody>
          <a:bodyPr/>
          <a:lstStyle/>
          <a:p>
            <a:pPr marL="114300" indent="0">
              <a:buNone/>
            </a:pPr>
            <a:r>
              <a:rPr lang="en-US" sz="1400" dirty="0">
                <a:solidFill>
                  <a:schemeClr val="tx1"/>
                </a:solidFill>
                <a:latin typeface="Calibri" panose="020F0502020204030204" pitchFamily="34" charset="0"/>
                <a:cs typeface="Calibri" panose="020F0502020204030204" pitchFamily="34" charset="0"/>
              </a:rPr>
              <a:t>Buzz: to make a continuous, low sound such as the one a bee makes</a:t>
            </a:r>
          </a:p>
          <a:p>
            <a:pPr marL="114300" indent="0">
              <a:buNone/>
            </a:pPr>
            <a:r>
              <a:rPr lang="en-US" sz="1400" dirty="0">
                <a:solidFill>
                  <a:schemeClr val="tx1"/>
                </a:solidFill>
                <a:latin typeface="Calibri" panose="020F0502020204030204" pitchFamily="34" charset="0"/>
                <a:cs typeface="Calibri" panose="020F0502020204030204" pitchFamily="34" charset="0"/>
              </a:rPr>
              <a:t>Evil one: morally bad, cruel, or very unpleasant</a:t>
            </a:r>
          </a:p>
          <a:p>
            <a:pPr marL="114300" indent="0">
              <a:buNone/>
            </a:pPr>
            <a:r>
              <a:rPr lang="en-US" sz="1400" dirty="0">
                <a:solidFill>
                  <a:schemeClr val="tx1"/>
                </a:solidFill>
                <a:latin typeface="Calibri" panose="020F0502020204030204" pitchFamily="34" charset="0"/>
                <a:cs typeface="Calibri" panose="020F0502020204030204" pitchFamily="34" charset="0"/>
              </a:rPr>
              <a:t>Giant: extremely large</a:t>
            </a:r>
          </a:p>
          <a:p>
            <a:pPr marL="114300" indent="0">
              <a:buNone/>
            </a:pPr>
            <a:r>
              <a:rPr lang="en-US" sz="1400" dirty="0" err="1">
                <a:solidFill>
                  <a:schemeClr val="tx1"/>
                </a:solidFill>
                <a:latin typeface="Calibri" panose="020F0502020204030204" pitchFamily="34" charset="0"/>
                <a:cs typeface="Calibri" panose="020F0502020204030204" pitchFamily="34" charset="0"/>
              </a:rPr>
              <a:t>Mudbaked</a:t>
            </a:r>
            <a:r>
              <a:rPr lang="en-US" sz="1400" dirty="0">
                <a:solidFill>
                  <a:schemeClr val="tx1"/>
                </a:solidFill>
                <a:latin typeface="Calibri" panose="020F0502020204030204" pitchFamily="34" charset="0"/>
                <a:cs typeface="Calibri" panose="020F0502020204030204" pitchFamily="34" charset="0"/>
              </a:rPr>
              <a:t>: rectangular block of clay baked by the sun or in a kiln; used as a building or paving material</a:t>
            </a:r>
          </a:p>
          <a:p>
            <a:pPr marL="114300" indent="0">
              <a:buNone/>
            </a:pPr>
            <a:r>
              <a:rPr lang="en-US" sz="1400" dirty="0">
                <a:solidFill>
                  <a:schemeClr val="tx1"/>
                </a:solidFill>
                <a:latin typeface="Calibri" panose="020F0502020204030204" pitchFamily="34" charset="0"/>
                <a:cs typeface="Calibri" panose="020F0502020204030204" pitchFamily="34" charset="0"/>
              </a:rPr>
              <a:t>Sins: the offence of breaking, or the breaking of, a religious or moral law</a:t>
            </a:r>
          </a:p>
          <a:p>
            <a:pPr marL="114300" indent="0">
              <a:buNone/>
            </a:pPr>
            <a:r>
              <a:rPr lang="en-US" sz="1400" dirty="0">
                <a:solidFill>
                  <a:schemeClr val="tx1"/>
                </a:solidFill>
                <a:latin typeface="Calibri" panose="020F0502020204030204" pitchFamily="34" charset="0"/>
                <a:cs typeface="Calibri" panose="020F0502020204030204" pitchFamily="34" charset="0"/>
              </a:rPr>
              <a:t>Twisted: bent so that the original shape is changed </a:t>
            </a:r>
          </a:p>
          <a:p>
            <a:pPr marL="114300" indent="0">
              <a:buNone/>
            </a:pPr>
            <a:r>
              <a:rPr lang="en-US" sz="1400" dirty="0">
                <a:solidFill>
                  <a:schemeClr val="tx1"/>
                </a:solidFill>
                <a:latin typeface="Calibri" panose="020F0502020204030204" pitchFamily="34" charset="0"/>
                <a:cs typeface="Calibri" panose="020F0502020204030204" pitchFamily="34" charset="0"/>
              </a:rPr>
              <a:t>Spared: bent so that the original shape is changed </a:t>
            </a:r>
          </a:p>
          <a:p>
            <a:pPr marL="114300" indent="0">
              <a:buNone/>
            </a:pPr>
            <a:r>
              <a:rPr lang="en-US" sz="1400" b="1" dirty="0">
                <a:solidFill>
                  <a:schemeClr val="tx1"/>
                </a:solidFill>
                <a:latin typeface="Calibri" panose="020F0502020204030204" pitchFamily="34" charset="0"/>
                <a:cs typeface="Calibri" panose="020F0502020204030204" pitchFamily="34" charset="0"/>
              </a:rPr>
              <a:t>Literary Devices - Night Of The Scorpion</a:t>
            </a:r>
          </a:p>
          <a:p>
            <a:pPr marL="114300" indent="0">
              <a:buNone/>
            </a:pPr>
            <a:r>
              <a:rPr lang="en-US" sz="1400" u="sng" dirty="0">
                <a:solidFill>
                  <a:schemeClr val="tx1"/>
                </a:solidFill>
                <a:latin typeface="Calibri" panose="020F0502020204030204" pitchFamily="34" charset="0"/>
                <a:cs typeface="Calibri" panose="020F0502020204030204" pitchFamily="34" charset="0"/>
              </a:rPr>
              <a:t>Alliteration</a:t>
            </a:r>
            <a:r>
              <a:rPr lang="en-US" sz="1400" dirty="0">
                <a:solidFill>
                  <a:schemeClr val="tx1"/>
                </a:solidFill>
                <a:latin typeface="Calibri" panose="020F0502020204030204" pitchFamily="34" charset="0"/>
                <a:cs typeface="Calibri" panose="020F0502020204030204" pitchFamily="34" charset="0"/>
              </a:rPr>
              <a:t> - stung by a scorpion, Parting with his poison, diabolic tail in the dark, risked the rain, poison </a:t>
            </a:r>
            <a:r>
              <a:rPr lang="en-US" sz="1400" dirty="0" err="1">
                <a:solidFill>
                  <a:schemeClr val="tx1"/>
                </a:solidFill>
                <a:latin typeface="Calibri" panose="020F0502020204030204" pitchFamily="34" charset="0"/>
                <a:cs typeface="Calibri" panose="020F0502020204030204" pitchFamily="34" charset="0"/>
              </a:rPr>
              <a:t>purfiy</a:t>
            </a:r>
            <a:r>
              <a:rPr lang="en-US" sz="1400" dirty="0">
                <a:solidFill>
                  <a:schemeClr val="tx1"/>
                </a:solidFill>
                <a:latin typeface="Calibri" panose="020F0502020204030204" pitchFamily="34" charset="0"/>
                <a:cs typeface="Calibri" panose="020F0502020204030204" pitchFamily="34" charset="0"/>
              </a:rPr>
              <a:t>, through and through, poured a little paraffin, flame feeding.</a:t>
            </a:r>
          </a:p>
          <a:p>
            <a:pPr marL="114300" indent="0">
              <a:buNone/>
            </a:pPr>
            <a:r>
              <a:rPr lang="en-US" sz="1400" u="sng" dirty="0">
                <a:solidFill>
                  <a:schemeClr val="tx1"/>
                </a:solidFill>
                <a:latin typeface="Calibri" panose="020F0502020204030204" pitchFamily="34" charset="0"/>
                <a:cs typeface="Calibri" panose="020F0502020204030204" pitchFamily="34" charset="0"/>
              </a:rPr>
              <a:t>Antonyms</a:t>
            </a:r>
            <a:r>
              <a:rPr lang="en-US" sz="1400" dirty="0">
                <a:solidFill>
                  <a:schemeClr val="tx1"/>
                </a:solidFill>
                <a:latin typeface="Calibri" panose="020F0502020204030204" pitchFamily="34" charset="0"/>
                <a:cs typeface="Calibri" panose="020F0502020204030204" pitchFamily="34" charset="0"/>
              </a:rPr>
              <a:t> - previous/next, evil/good, sceptic/rationalist, curse/blessing.</a:t>
            </a:r>
          </a:p>
          <a:p>
            <a:pPr marL="114300" indent="0">
              <a:buNone/>
            </a:pPr>
            <a:r>
              <a:rPr lang="en-US" sz="1400" u="sng" dirty="0">
                <a:solidFill>
                  <a:schemeClr val="tx1"/>
                </a:solidFill>
                <a:latin typeface="Calibri" panose="020F0502020204030204" pitchFamily="34" charset="0"/>
                <a:cs typeface="Calibri" panose="020F0502020204030204" pitchFamily="34" charset="0"/>
              </a:rPr>
              <a:t>Metaphor</a:t>
            </a:r>
            <a:r>
              <a:rPr lang="en-US" sz="1400" dirty="0">
                <a:solidFill>
                  <a:schemeClr val="tx1"/>
                </a:solidFill>
                <a:latin typeface="Calibri" panose="020F0502020204030204" pitchFamily="34" charset="0"/>
                <a:cs typeface="Calibri" panose="020F0502020204030204" pitchFamily="34" charset="0"/>
              </a:rPr>
              <a:t> - scorpion is the Evil One.</a:t>
            </a:r>
          </a:p>
          <a:p>
            <a:pPr marL="114300" indent="0">
              <a:buNone/>
            </a:pPr>
            <a:r>
              <a:rPr lang="en-US" sz="1400" u="sng" dirty="0">
                <a:solidFill>
                  <a:schemeClr val="tx1"/>
                </a:solidFill>
                <a:latin typeface="Calibri" panose="020F0502020204030204" pitchFamily="34" charset="0"/>
                <a:cs typeface="Calibri" panose="020F0502020204030204" pitchFamily="34" charset="0"/>
              </a:rPr>
              <a:t>Simile</a:t>
            </a:r>
            <a:r>
              <a:rPr lang="en-US" sz="1400" dirty="0">
                <a:solidFill>
                  <a:schemeClr val="tx1"/>
                </a:solidFill>
                <a:latin typeface="Calibri" panose="020F0502020204030204" pitchFamily="34" charset="0"/>
                <a:cs typeface="Calibri" panose="020F0502020204030204" pitchFamily="34" charset="0"/>
              </a:rPr>
              <a:t> - like swarms of flies.</a:t>
            </a:r>
          </a:p>
          <a:p>
            <a:pPr marL="114300" indent="0">
              <a:buNone/>
            </a:pPr>
            <a:r>
              <a:rPr lang="en-US" sz="1400" u="sng" dirty="0">
                <a:solidFill>
                  <a:schemeClr val="tx1"/>
                </a:solidFill>
                <a:latin typeface="Calibri" panose="020F0502020204030204" pitchFamily="34" charset="0"/>
                <a:cs typeface="Calibri" panose="020F0502020204030204" pitchFamily="34" charset="0"/>
              </a:rPr>
              <a:t>Onomatopoeia</a:t>
            </a:r>
            <a:r>
              <a:rPr lang="en-US" sz="1400" dirty="0">
                <a:solidFill>
                  <a:schemeClr val="tx1"/>
                </a:solidFill>
                <a:latin typeface="Calibri" panose="020F0502020204030204" pitchFamily="34" charset="0"/>
                <a:cs typeface="Calibri" panose="020F0502020204030204" pitchFamily="34" charset="0"/>
              </a:rPr>
              <a:t>: Buzzed</a:t>
            </a:r>
          </a:p>
          <a:p>
            <a:pPr marL="114300" indent="0">
              <a:buNone/>
            </a:pPr>
            <a:r>
              <a:rPr lang="en-US" sz="1400" u="sng" dirty="0">
                <a:solidFill>
                  <a:schemeClr val="tx1"/>
                </a:solidFill>
                <a:latin typeface="Calibri" panose="020F0502020204030204" pitchFamily="34" charset="0"/>
                <a:cs typeface="Calibri" panose="020F0502020204030204" pitchFamily="34" charset="0"/>
              </a:rPr>
              <a:t>Personification</a:t>
            </a:r>
            <a:r>
              <a:rPr lang="en-US" sz="1400" dirty="0">
                <a:solidFill>
                  <a:schemeClr val="tx1"/>
                </a:solidFill>
                <a:latin typeface="Calibri" panose="020F0502020204030204" pitchFamily="34" charset="0"/>
                <a:cs typeface="Calibri" panose="020F0502020204030204" pitchFamily="34" charset="0"/>
              </a:rPr>
              <a:t>: 1) Diabolic Tail, 2) He risked the rain again</a:t>
            </a:r>
          </a:p>
          <a:p>
            <a:pPr marL="114300" indent="0">
              <a:buNone/>
            </a:pPr>
            <a:r>
              <a:rPr lang="en-US" sz="1400" b="1" dirty="0">
                <a:solidFill>
                  <a:schemeClr val="tx1"/>
                </a:solidFill>
                <a:latin typeface="Calibri" panose="020F0502020204030204" pitchFamily="34" charset="0"/>
                <a:cs typeface="Calibri" panose="020F0502020204030204" pitchFamily="34" charset="0"/>
              </a:rPr>
              <a:t>Home Assignment: </a:t>
            </a:r>
            <a:r>
              <a:rPr lang="en-US" sz="1400" dirty="0">
                <a:solidFill>
                  <a:schemeClr val="tx1"/>
                </a:solidFill>
                <a:latin typeface="Calibri" panose="020F0502020204030204" pitchFamily="34" charset="0"/>
                <a:cs typeface="Calibri" panose="020F0502020204030204" pitchFamily="34" charset="0"/>
              </a:rPr>
              <a:t>Vocabulary, Page 66,one page handwriting</a:t>
            </a:r>
          </a:p>
          <a:p>
            <a:pPr marL="114300" indent="0">
              <a:buNone/>
            </a:pPr>
            <a:r>
              <a:rPr lang="en-US" sz="1400" dirty="0">
                <a:solidFill>
                  <a:schemeClr val="tx1"/>
                </a:solidFill>
                <a:latin typeface="Calibri" panose="020F0502020204030204" pitchFamily="34" charset="0"/>
                <a:cs typeface="Calibri" panose="020F0502020204030204" pitchFamily="34" charset="0"/>
              </a:rPr>
              <a:t> </a:t>
            </a:r>
            <a:r>
              <a:rPr lang="en-US" sz="1400" b="1" dirty="0">
                <a:solidFill>
                  <a:schemeClr val="tx1"/>
                </a:solidFill>
                <a:latin typeface="Calibri" panose="020F0502020204030204" pitchFamily="34" charset="0"/>
                <a:cs typeface="Calibri" panose="020F0502020204030204" pitchFamily="34" charset="0"/>
              </a:rPr>
              <a:t>Activity</a:t>
            </a:r>
            <a:r>
              <a:rPr lang="en-US" sz="1400" dirty="0">
                <a:solidFill>
                  <a:schemeClr val="tx1"/>
                </a:solidFill>
                <a:latin typeface="Calibri" panose="020F0502020204030204" pitchFamily="34" charset="0"/>
                <a:cs typeface="Calibri" panose="020F0502020204030204" pitchFamily="34" charset="0"/>
              </a:rPr>
              <a:t>: Recitation of the Poem</a:t>
            </a:r>
          </a:p>
          <a:p>
            <a:pPr marL="114300" indent="0">
              <a:buNone/>
            </a:pPr>
            <a:endParaRPr lang="en-IN" sz="1400" dirty="0">
              <a:solidFill>
                <a:schemeClr val="tx1"/>
              </a:solidFill>
              <a:latin typeface="Calibri" panose="020F0502020204030204" pitchFamily="34" charset="0"/>
              <a:cs typeface="Calibri" panose="020F0502020204030204" pitchFamily="34" charset="0"/>
            </a:endParaRPr>
          </a:p>
          <a:p>
            <a:pPr marL="114300" indent="0">
              <a:buNone/>
            </a:pPr>
            <a:endParaRPr lang="en-IN" sz="1400" dirty="0">
              <a:solidFill>
                <a:schemeClr val="tx1"/>
              </a:solidFill>
              <a:latin typeface="Calibri" panose="020F0502020204030204" pitchFamily="34" charset="0"/>
              <a:cs typeface="Calibri" panose="020F0502020204030204" pitchFamily="34" charset="0"/>
            </a:endParaRPr>
          </a:p>
        </p:txBody>
      </p:sp>
      <p:pic>
        <p:nvPicPr>
          <p:cNvPr id="4" name="Google Shape;63;p2">
            <a:extLst>
              <a:ext uri="{FF2B5EF4-FFF2-40B4-BE49-F238E27FC236}">
                <a16:creationId xmlns:a16="http://schemas.microsoft.com/office/drawing/2014/main" id="{DD5B8F1F-A043-406F-9994-9F7107AEB910}"/>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extLst>
      <p:ext uri="{BB962C8B-B14F-4D97-AF65-F5344CB8AC3E}">
        <p14:creationId xmlns:p14="http://schemas.microsoft.com/office/powerpoint/2010/main" val="2801946715"/>
      </p:ext>
    </p:extLst>
  </p:cSld>
  <p:clrMapOvr>
    <a:masterClrMapping/>
  </p:clrMapOvr>
  <p:transition>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4"/>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4"/>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 YOU</a:t>
            </a:r>
            <a:endParaRPr sz="4000" b="1" i="0" u="none" strike="noStrike" cap="none" dirty="0">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dirty="0">
                <a:solidFill>
                  <a:srgbClr val="FF0000"/>
                </a:solidFill>
                <a:latin typeface="Arial"/>
                <a:ea typeface="Arial"/>
                <a:cs typeface="Arial"/>
                <a:sym typeface="Arial"/>
              </a:rPr>
              <a:t>ODM EDUCATIONAL GROUP</a:t>
            </a:r>
            <a:endParaRPr sz="4000" b="1"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2"/>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64" name="Google Shape;64;p2"/>
          <p:cNvSpPr txBox="1"/>
          <p:nvPr/>
        </p:nvSpPr>
        <p:spPr>
          <a:xfrm>
            <a:off x="272675" y="266515"/>
            <a:ext cx="8688300" cy="780900"/>
          </a:xfrm>
          <a:prstGeom prst="rect">
            <a:avLst/>
          </a:prstGeom>
          <a:noFill/>
          <a:ln>
            <a:noFill/>
          </a:ln>
        </p:spPr>
        <p:txBody>
          <a:bodyPr spcFirstLastPara="1" wrap="square" lIns="91425" tIns="91425" rIns="91425" bIns="91425" anchor="t" anchorCtr="0">
            <a:noAutofit/>
          </a:bodyPr>
          <a:lstStyle/>
          <a:p>
            <a:pPr lvl="0">
              <a:buSzPts val="2200"/>
            </a:pPr>
            <a:r>
              <a:rPr lang="en-US" sz="3200" b="1" dirty="0">
                <a:solidFill>
                  <a:srgbClr val="FF0000"/>
                </a:solidFill>
                <a:latin typeface="Calibri" pitchFamily="34" charset="0"/>
                <a:cs typeface="Calibri" pitchFamily="34" charset="0"/>
              </a:rPr>
              <a:t>EXPECTED LEARNING OUTCOMES</a:t>
            </a:r>
            <a:endParaRPr sz="3200" b="1" i="0" u="none" strike="noStrike" cap="none" dirty="0">
              <a:solidFill>
                <a:srgbClr val="FF0000"/>
              </a:solidFill>
              <a:latin typeface="Calibri" pitchFamily="34" charset="0"/>
              <a:cs typeface="Calibri" pitchFamily="34" charset="0"/>
              <a:sym typeface="Arial"/>
            </a:endParaRPr>
          </a:p>
        </p:txBody>
      </p:sp>
      <p:sp>
        <p:nvSpPr>
          <p:cNvPr id="65" name="Google Shape;65;p2"/>
          <p:cNvSpPr txBox="1"/>
          <p:nvPr/>
        </p:nvSpPr>
        <p:spPr>
          <a:xfrm>
            <a:off x="448496" y="903767"/>
            <a:ext cx="8512479" cy="4086983"/>
          </a:xfrm>
          <a:prstGeom prst="rect">
            <a:avLst/>
          </a:prstGeom>
          <a:noFill/>
          <a:ln>
            <a:noFill/>
          </a:ln>
        </p:spPr>
        <p:txBody>
          <a:bodyPr spcFirstLastPara="1" wrap="square" lIns="91425" tIns="91425" rIns="91425" bIns="91425" anchor="t" anchorCtr="0">
            <a:noAutofit/>
          </a:bodyPr>
          <a:lstStyle/>
          <a:p>
            <a:pPr>
              <a:lnSpc>
                <a:spcPct val="115000"/>
              </a:lnSpc>
            </a:pPr>
            <a:r>
              <a:rPr lang="en-US" dirty="0">
                <a:latin typeface="Calibri" pitchFamily="34" charset="0"/>
                <a:ea typeface="Arial" panose="020B0604020202020204" pitchFamily="34" charset="0"/>
                <a:cs typeface="Calibri" pitchFamily="34" charset="0"/>
              </a:rPr>
              <a:t>GENERAL OBJECTIVES</a:t>
            </a:r>
          </a:p>
          <a:p>
            <a:pPr marL="285750" indent="-285750">
              <a:lnSpc>
                <a:spcPct val="115000"/>
              </a:lnSpc>
              <a:buFont typeface="Arial" panose="020B0604020202020204" pitchFamily="34" charset="0"/>
              <a:buChar char="•"/>
            </a:pPr>
            <a:r>
              <a:rPr lang="en-US" dirty="0">
                <a:latin typeface="Calibri" pitchFamily="34" charset="0"/>
                <a:ea typeface="Arial" panose="020B0604020202020204" pitchFamily="34" charset="0"/>
                <a:cs typeface="Calibri" pitchFamily="34" charset="0"/>
              </a:rPr>
              <a:t>Recitation of the poem</a:t>
            </a:r>
          </a:p>
          <a:p>
            <a:pPr marL="285750" indent="-285750">
              <a:lnSpc>
                <a:spcPct val="115000"/>
              </a:lnSpc>
              <a:buFont typeface="Arial" panose="020B0604020202020204" pitchFamily="34" charset="0"/>
              <a:buChar char="•"/>
            </a:pPr>
            <a:r>
              <a:rPr lang="en-US" dirty="0">
                <a:latin typeface="Calibri" pitchFamily="34" charset="0"/>
                <a:ea typeface="Arial" panose="020B0604020202020204" pitchFamily="34" charset="0"/>
                <a:cs typeface="Calibri" pitchFamily="34" charset="0"/>
              </a:rPr>
              <a:t>Being acquainted with poem and poet’s biography</a:t>
            </a:r>
          </a:p>
          <a:p>
            <a:pPr marL="285750" indent="-285750">
              <a:lnSpc>
                <a:spcPct val="115000"/>
              </a:lnSpc>
              <a:buFont typeface="Arial" panose="020B0604020202020204" pitchFamily="34" charset="0"/>
              <a:buChar char="•"/>
            </a:pPr>
            <a:r>
              <a:rPr lang="en-US" dirty="0">
                <a:latin typeface="Calibri" pitchFamily="34" charset="0"/>
                <a:ea typeface="Arial" panose="020B0604020202020204" pitchFamily="34" charset="0"/>
                <a:cs typeface="Calibri" pitchFamily="34" charset="0"/>
              </a:rPr>
              <a:t>Understanding the idea</a:t>
            </a:r>
          </a:p>
          <a:p>
            <a:pPr marL="285750" indent="-285750">
              <a:lnSpc>
                <a:spcPct val="115000"/>
              </a:lnSpc>
              <a:buFont typeface="Arial" panose="020B0604020202020204" pitchFamily="34" charset="0"/>
              <a:buChar char="•"/>
            </a:pPr>
            <a:r>
              <a:rPr lang="en-US" dirty="0">
                <a:latin typeface="Calibri" pitchFamily="34" charset="0"/>
                <a:ea typeface="Arial" panose="020B0604020202020204" pitchFamily="34" charset="0"/>
                <a:cs typeface="Calibri" pitchFamily="34" charset="0"/>
              </a:rPr>
              <a:t>Appreciate the language of the poem </a:t>
            </a:r>
          </a:p>
          <a:p>
            <a:pPr marL="285750" indent="-285750">
              <a:lnSpc>
                <a:spcPct val="115000"/>
              </a:lnSpc>
              <a:buFont typeface="Arial" panose="020B0604020202020204" pitchFamily="34" charset="0"/>
              <a:buChar char="•"/>
            </a:pPr>
            <a:r>
              <a:rPr lang="en-US" dirty="0">
                <a:latin typeface="Calibri" pitchFamily="34" charset="0"/>
                <a:ea typeface="Arial" panose="020B0604020202020204" pitchFamily="34" charset="0"/>
                <a:cs typeface="Calibri" pitchFamily="34" charset="0"/>
              </a:rPr>
              <a:t>Developing LSRW Skills</a:t>
            </a:r>
          </a:p>
          <a:p>
            <a:pPr>
              <a:lnSpc>
                <a:spcPct val="115000"/>
              </a:lnSpc>
            </a:pPr>
            <a:r>
              <a:rPr lang="en-US" dirty="0">
                <a:latin typeface="Calibri" pitchFamily="34" charset="0"/>
                <a:ea typeface="Arial" panose="020B0604020202020204" pitchFamily="34" charset="0"/>
                <a:cs typeface="Calibri" pitchFamily="34" charset="0"/>
              </a:rPr>
              <a:t> </a:t>
            </a: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2"/>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64" name="Google Shape;64;p2"/>
          <p:cNvSpPr txBox="1"/>
          <p:nvPr/>
        </p:nvSpPr>
        <p:spPr>
          <a:xfrm>
            <a:off x="272675" y="266515"/>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3200" b="1" i="0" u="none" strike="noStrike" cap="none" dirty="0">
                <a:solidFill>
                  <a:srgbClr val="FF0000"/>
                </a:solidFill>
                <a:latin typeface="Calibri" pitchFamily="34" charset="0"/>
                <a:cs typeface="Calibri" pitchFamily="34" charset="0"/>
                <a:sym typeface="Arial"/>
              </a:rPr>
              <a:t>INTRODUCTION TO THE POE</a:t>
            </a:r>
            <a:r>
              <a:rPr lang="en-IN" sz="3200" b="1" dirty="0">
                <a:solidFill>
                  <a:srgbClr val="FF0000"/>
                </a:solidFill>
                <a:latin typeface="Calibri" pitchFamily="34" charset="0"/>
                <a:cs typeface="Calibri" pitchFamily="34" charset="0"/>
              </a:rPr>
              <a:t>T</a:t>
            </a:r>
            <a:endParaRPr lang="en-IN" sz="3200" b="1" i="0" u="none" strike="noStrike" cap="none" dirty="0">
              <a:solidFill>
                <a:srgbClr val="FF0000"/>
              </a:solidFill>
              <a:latin typeface="Calibri" pitchFamily="34" charset="0"/>
              <a:cs typeface="Calibri" pitchFamily="34" charset="0"/>
              <a:sym typeface="Arial"/>
            </a:endParaRPr>
          </a:p>
          <a:p>
            <a:pPr marL="0" marR="0" lvl="0" indent="0" algn="l" rtl="0">
              <a:lnSpc>
                <a:spcPct val="100000"/>
              </a:lnSpc>
              <a:spcBef>
                <a:spcPts val="0"/>
              </a:spcBef>
              <a:spcAft>
                <a:spcPts val="0"/>
              </a:spcAft>
              <a:buClr>
                <a:srgbClr val="000000"/>
              </a:buClr>
              <a:buSzPts val="2200"/>
              <a:buFont typeface="Arial"/>
              <a:buNone/>
            </a:pPr>
            <a:r>
              <a:rPr lang="en-IN" sz="3200" b="1" dirty="0">
                <a:solidFill>
                  <a:srgbClr val="FF0000"/>
                </a:solidFill>
                <a:latin typeface="Calibri" pitchFamily="34" charset="0"/>
                <a:cs typeface="Calibri" pitchFamily="34" charset="0"/>
              </a:rPr>
              <a:t>               </a:t>
            </a:r>
            <a:endParaRPr sz="3200" b="1" i="0" u="none" strike="noStrike" cap="none" dirty="0">
              <a:solidFill>
                <a:srgbClr val="FF0000"/>
              </a:solidFill>
              <a:latin typeface="Calibri" pitchFamily="34" charset="0"/>
              <a:cs typeface="Calibri" pitchFamily="34" charset="0"/>
              <a:sym typeface="Arial"/>
            </a:endParaRPr>
          </a:p>
        </p:txBody>
      </p:sp>
      <p:sp>
        <p:nvSpPr>
          <p:cNvPr id="65" name="Google Shape;65;p2"/>
          <p:cNvSpPr txBox="1"/>
          <p:nvPr/>
        </p:nvSpPr>
        <p:spPr>
          <a:xfrm>
            <a:off x="4497572" y="776177"/>
            <a:ext cx="4343660" cy="3774558"/>
          </a:xfrm>
          <a:prstGeom prst="rect">
            <a:avLst/>
          </a:prstGeom>
          <a:noFill/>
          <a:ln>
            <a:noFill/>
          </a:ln>
        </p:spPr>
        <p:txBody>
          <a:bodyPr spcFirstLastPara="1" wrap="square" lIns="91425" tIns="91425" rIns="91425" bIns="91425" anchor="t" anchorCtr="0">
            <a:noAutofit/>
          </a:bodyPr>
          <a:lstStyle/>
          <a:p>
            <a:pPr marL="285750" lvl="0" indent="-285750" algn="just">
              <a:buSzPts val="1400"/>
            </a:pPr>
            <a:r>
              <a:rPr lang="en-US" dirty="0">
                <a:latin typeface="Calibri" panose="020F0502020204030204" pitchFamily="34" charset="0"/>
                <a:cs typeface="Calibri" panose="020F0502020204030204" pitchFamily="34" charset="0"/>
              </a:rPr>
              <a:t>Nissim Ezekiel (1924 - 2004) was born in India to an Indian Jewish family. He studied in Bombay and London. He wrote eight collections of poetry and won the </a:t>
            </a:r>
            <a:r>
              <a:rPr lang="en-US" dirty="0" err="1">
                <a:latin typeface="Calibri" panose="020F0502020204030204" pitchFamily="34" charset="0"/>
                <a:cs typeface="Calibri" panose="020F0502020204030204" pitchFamily="34" charset="0"/>
              </a:rPr>
              <a:t>Akademi</a:t>
            </a:r>
            <a:r>
              <a:rPr lang="en-US" dirty="0">
                <a:latin typeface="Calibri" panose="020F0502020204030204" pitchFamily="34" charset="0"/>
                <a:cs typeface="Calibri" panose="020F0502020204030204" pitchFamily="34" charset="0"/>
              </a:rPr>
              <a:t> Award for a volume called 'Latter Day Psalms'. He was also a renowned playwright, art critic, lecturer and editor.</a:t>
            </a:r>
          </a:p>
          <a:p>
            <a:pPr marL="285750" lvl="0" indent="-285750" algn="just">
              <a:buSzPts val="1400"/>
            </a:pPr>
            <a:endParaRPr lang="en-US" dirty="0">
              <a:latin typeface="Calibri" panose="020F0502020204030204" pitchFamily="34" charset="0"/>
              <a:cs typeface="Calibri" panose="020F0502020204030204" pitchFamily="34" charset="0"/>
            </a:endParaRPr>
          </a:p>
          <a:p>
            <a:pPr marL="285750" lvl="0" indent="-285750" algn="just">
              <a:buSzPts val="1400"/>
            </a:pPr>
            <a:r>
              <a:rPr lang="en-US" b="0" i="0" u="none" strike="noStrike" cap="none" dirty="0">
                <a:solidFill>
                  <a:schemeClr val="tx1"/>
                </a:solidFill>
                <a:latin typeface="Calibri" panose="020F0502020204030204" pitchFamily="34" charset="0"/>
                <a:ea typeface="Calibri"/>
                <a:cs typeface="Calibri" panose="020F0502020204030204" pitchFamily="34" charset="0"/>
                <a:sym typeface="Calibri"/>
              </a:rPr>
              <a:t>The Night of the Scorpion is a eight stanza poem, each stanza of which contains between three and eighteen lines. This is one of Ezekiel’s first poems, it was first anthologized in Collected Poems (1952-1988)</a:t>
            </a:r>
          </a:p>
          <a:p>
            <a:pPr marL="285750" lvl="0" indent="-285750" algn="just">
              <a:buSzPts val="1400"/>
            </a:pPr>
            <a:endParaRPr lang="en-IN"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4" name="Picture 3">
            <a:extLst>
              <a:ext uri="{FF2B5EF4-FFF2-40B4-BE49-F238E27FC236}">
                <a16:creationId xmlns:a16="http://schemas.microsoft.com/office/drawing/2014/main" id="{648603B8-21FD-4638-B90C-BC685D203853}"/>
              </a:ext>
            </a:extLst>
          </p:cNvPr>
          <p:cNvPicPr>
            <a:picLocks noChangeAspect="1"/>
          </p:cNvPicPr>
          <p:nvPr/>
        </p:nvPicPr>
        <p:blipFill>
          <a:blip r:embed="rId4"/>
          <a:stretch>
            <a:fillRect/>
          </a:stretch>
        </p:blipFill>
        <p:spPr>
          <a:xfrm>
            <a:off x="335699" y="874283"/>
            <a:ext cx="4098850" cy="307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B439-16B4-4C46-AB4E-9CA575869B64}"/>
              </a:ext>
            </a:extLst>
          </p:cNvPr>
          <p:cNvSpPr>
            <a:spLocks noGrp="1"/>
          </p:cNvSpPr>
          <p:nvPr>
            <p:ph type="title"/>
          </p:nvPr>
        </p:nvSpPr>
        <p:spPr>
          <a:xfrm>
            <a:off x="311700" y="152750"/>
            <a:ext cx="8520600" cy="611875"/>
          </a:xfrm>
        </p:spPr>
        <p:txBody>
          <a:bodyPr/>
          <a:lstStyle/>
          <a:p>
            <a:r>
              <a:rPr lang="en-US" sz="3200" b="1" dirty="0">
                <a:solidFill>
                  <a:srgbClr val="FF0000"/>
                </a:solidFill>
                <a:latin typeface="Calibri" panose="020F0502020204030204" pitchFamily="34" charset="0"/>
                <a:cs typeface="Calibri" panose="020F0502020204030204" pitchFamily="34" charset="0"/>
              </a:rPr>
              <a:t>What is Night of the Scorpion about?</a:t>
            </a:r>
          </a:p>
        </p:txBody>
      </p:sp>
      <p:sp>
        <p:nvSpPr>
          <p:cNvPr id="3" name="Text Placeholder 2">
            <a:extLst>
              <a:ext uri="{FF2B5EF4-FFF2-40B4-BE49-F238E27FC236}">
                <a16:creationId xmlns:a16="http://schemas.microsoft.com/office/drawing/2014/main" id="{768A18BE-9B02-4F9B-8456-EC4AC93BD38F}"/>
              </a:ext>
            </a:extLst>
          </p:cNvPr>
          <p:cNvSpPr>
            <a:spLocks noGrp="1"/>
          </p:cNvSpPr>
          <p:nvPr>
            <p:ph type="body" idx="1"/>
          </p:nvPr>
        </p:nvSpPr>
        <p:spPr>
          <a:xfrm>
            <a:off x="311699" y="659219"/>
            <a:ext cx="8708401" cy="4484281"/>
          </a:xfrm>
        </p:spPr>
        <p:txBody>
          <a:bodyPr/>
          <a:lstStyle/>
          <a:p>
            <a:pPr marL="114300" indent="0">
              <a:buNone/>
            </a:pPr>
            <a:r>
              <a:rPr lang="en-US" sz="1400" dirty="0">
                <a:solidFill>
                  <a:schemeClr val="tx1"/>
                </a:solidFill>
                <a:latin typeface="Calibri" panose="020F0502020204030204" pitchFamily="34" charset="0"/>
                <a:cs typeface="Calibri" panose="020F0502020204030204" pitchFamily="34" charset="0"/>
              </a:rPr>
              <a:t>The poem is about the night when a woman (the poet's mother) in a poor village in India is stung by a</a:t>
            </a:r>
          </a:p>
          <a:p>
            <a:pPr marL="114300" indent="0">
              <a:buNone/>
            </a:pPr>
            <a:r>
              <a:rPr lang="en-US" sz="1400" dirty="0">
                <a:solidFill>
                  <a:schemeClr val="tx1"/>
                </a:solidFill>
                <a:latin typeface="Calibri" panose="020F0502020204030204" pitchFamily="34" charset="0"/>
                <a:cs typeface="Calibri" panose="020F0502020204030204" pitchFamily="34" charset="0"/>
              </a:rPr>
              <a:t>scorpion. Concerned </a:t>
            </a:r>
            <a:r>
              <a:rPr lang="en-US" sz="1400" dirty="0" err="1">
                <a:solidFill>
                  <a:schemeClr val="tx1"/>
                </a:solidFill>
                <a:latin typeface="Calibri" panose="020F0502020204030204" pitchFamily="34" charset="0"/>
                <a:cs typeface="Calibri" panose="020F0502020204030204" pitchFamily="34" charset="0"/>
              </a:rPr>
              <a:t>neighbours</a:t>
            </a:r>
            <a:r>
              <a:rPr lang="en-US" sz="1400" dirty="0">
                <a:solidFill>
                  <a:schemeClr val="tx1"/>
                </a:solidFill>
                <a:latin typeface="Calibri" panose="020F0502020204030204" pitchFamily="34" charset="0"/>
                <a:cs typeface="Calibri" panose="020F0502020204030204" pitchFamily="34" charset="0"/>
              </a:rPr>
              <a:t> pour into her hut to offer advice and help. All sorts of cures are tried</a:t>
            </a:r>
          </a:p>
          <a:p>
            <a:pPr marL="114300" indent="0">
              <a:buNone/>
            </a:pPr>
            <a:r>
              <a:rPr lang="en-US" sz="1400" dirty="0">
                <a:solidFill>
                  <a:schemeClr val="tx1"/>
                </a:solidFill>
                <a:latin typeface="Calibri" panose="020F0502020204030204" pitchFamily="34" charset="0"/>
                <a:cs typeface="Calibri" panose="020F0502020204030204" pitchFamily="34" charset="0"/>
              </a:rPr>
              <a:t>by the </a:t>
            </a:r>
            <a:r>
              <a:rPr lang="en-US" sz="1400" dirty="0" err="1">
                <a:solidFill>
                  <a:schemeClr val="tx1"/>
                </a:solidFill>
                <a:latin typeface="Calibri" panose="020F0502020204030204" pitchFamily="34" charset="0"/>
                <a:cs typeface="Calibri" panose="020F0502020204030204" pitchFamily="34" charset="0"/>
              </a:rPr>
              <a:t>neighbours</a:t>
            </a:r>
            <a:r>
              <a:rPr lang="en-US" sz="1400" dirty="0">
                <a:solidFill>
                  <a:schemeClr val="tx1"/>
                </a:solidFill>
                <a:latin typeface="Calibri" panose="020F0502020204030204" pitchFamily="34" charset="0"/>
                <a:cs typeface="Calibri" panose="020F0502020204030204" pitchFamily="34" charset="0"/>
              </a:rPr>
              <a:t>, her husband and the local holy man, but time proves to be the best healer- </a:t>
            </a:r>
            <a:r>
              <a:rPr lang="en-US" sz="1400" i="1" dirty="0">
                <a:solidFill>
                  <a:schemeClr val="tx1"/>
                </a:solidFill>
                <a:latin typeface="Calibri" panose="020F0502020204030204" pitchFamily="34" charset="0"/>
                <a:cs typeface="Calibri" panose="020F0502020204030204" pitchFamily="34" charset="0"/>
              </a:rPr>
              <a:t>After twenty hours / it lost its sting.' </a:t>
            </a:r>
          </a:p>
          <a:p>
            <a:pPr marL="114300" indent="0">
              <a:buNone/>
            </a:pPr>
            <a:r>
              <a:rPr lang="en-US" sz="1400" dirty="0">
                <a:solidFill>
                  <a:schemeClr val="tx1"/>
                </a:solidFill>
                <a:latin typeface="Calibri" panose="020F0502020204030204" pitchFamily="34" charset="0"/>
                <a:cs typeface="Calibri" panose="020F0502020204030204" pitchFamily="34" charset="0"/>
              </a:rPr>
              <a:t>After her ordeal, the mother is merely thankful that the scorpion stung her and not the children.</a:t>
            </a:r>
          </a:p>
          <a:p>
            <a:pPr marL="114300" indent="0">
              <a:buNone/>
            </a:pPr>
            <a:r>
              <a:rPr lang="en-US" sz="1400" dirty="0">
                <a:solidFill>
                  <a:schemeClr val="tx1"/>
                </a:solidFill>
                <a:latin typeface="Calibri" panose="020F0502020204030204" pitchFamily="34" charset="0"/>
                <a:cs typeface="Calibri" panose="020F0502020204030204" pitchFamily="34" charset="0"/>
              </a:rPr>
              <a:t>The poem exposes the superstitions that dominate the minds of Indians and also the motherhood of a lady who just only of her children even in the worst condition. The poem has no rhyme scheme. It has eight stanzas with a different number of lines in each. </a:t>
            </a:r>
          </a:p>
        </p:txBody>
      </p:sp>
      <p:pic>
        <p:nvPicPr>
          <p:cNvPr id="4" name="Google Shape;63;p2">
            <a:extLst>
              <a:ext uri="{FF2B5EF4-FFF2-40B4-BE49-F238E27FC236}">
                <a16:creationId xmlns:a16="http://schemas.microsoft.com/office/drawing/2014/main" id="{22625040-4FA0-42BA-9B95-A1B7A0EF139D}"/>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extLst>
      <p:ext uri="{BB962C8B-B14F-4D97-AF65-F5344CB8AC3E}">
        <p14:creationId xmlns:p14="http://schemas.microsoft.com/office/powerpoint/2010/main" val="695690165"/>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E586-46EF-49E3-ADDE-044572882CFE}"/>
              </a:ext>
            </a:extLst>
          </p:cNvPr>
          <p:cNvSpPr>
            <a:spLocks noGrp="1"/>
          </p:cNvSpPr>
          <p:nvPr>
            <p:ph type="title"/>
          </p:nvPr>
        </p:nvSpPr>
        <p:spPr/>
        <p:txBody>
          <a:bodyPr/>
          <a:lstStyle/>
          <a:p>
            <a:r>
              <a:rPr lang="en-US" sz="3200" b="1" dirty="0">
                <a:solidFill>
                  <a:srgbClr val="FF0000"/>
                </a:solidFill>
                <a:latin typeface="Calibri" panose="020F0502020204030204" pitchFamily="34" charset="0"/>
                <a:cs typeface="Calibri" panose="020F0502020204030204" pitchFamily="34" charset="0"/>
              </a:rPr>
              <a:t>E</a:t>
            </a:r>
            <a:r>
              <a:rPr lang="en-IN" sz="3200" b="1" dirty="0">
                <a:solidFill>
                  <a:srgbClr val="FF0000"/>
                </a:solidFill>
                <a:latin typeface="Calibri" panose="020F0502020204030204" pitchFamily="34" charset="0"/>
                <a:cs typeface="Calibri" panose="020F0502020204030204" pitchFamily="34" charset="0"/>
              </a:rPr>
              <a:t>XPLANATION OF THE 1</a:t>
            </a:r>
            <a:r>
              <a:rPr lang="en-IN" sz="3200" b="1" baseline="30000" dirty="0">
                <a:solidFill>
                  <a:srgbClr val="FF0000"/>
                </a:solidFill>
                <a:latin typeface="Calibri" panose="020F0502020204030204" pitchFamily="34" charset="0"/>
                <a:cs typeface="Calibri" panose="020F0502020204030204" pitchFamily="34" charset="0"/>
              </a:rPr>
              <a:t>ST</a:t>
            </a:r>
            <a:r>
              <a:rPr lang="en-IN" sz="3200" b="1" dirty="0">
                <a:solidFill>
                  <a:srgbClr val="FF0000"/>
                </a:solidFill>
                <a:latin typeface="Calibri" panose="020F0502020204030204" pitchFamily="34" charset="0"/>
                <a:cs typeface="Calibri" panose="020F0502020204030204" pitchFamily="34" charset="0"/>
              </a:rPr>
              <a:t> STANZA</a:t>
            </a:r>
          </a:p>
        </p:txBody>
      </p:sp>
      <p:sp>
        <p:nvSpPr>
          <p:cNvPr id="3" name="Text Placeholder 2">
            <a:extLst>
              <a:ext uri="{FF2B5EF4-FFF2-40B4-BE49-F238E27FC236}">
                <a16:creationId xmlns:a16="http://schemas.microsoft.com/office/drawing/2014/main" id="{0CE267D0-CA0D-4F4A-8421-842BC8EA726F}"/>
              </a:ext>
            </a:extLst>
          </p:cNvPr>
          <p:cNvSpPr>
            <a:spLocks noGrp="1"/>
          </p:cNvSpPr>
          <p:nvPr>
            <p:ph type="body" idx="1"/>
          </p:nvPr>
        </p:nvSpPr>
        <p:spPr>
          <a:xfrm>
            <a:off x="332721" y="1184005"/>
            <a:ext cx="8417873" cy="3675073"/>
          </a:xfrm>
        </p:spPr>
        <p:txBody>
          <a:bodyPr/>
          <a:lstStyle/>
          <a:p>
            <a:pPr marL="114300" indent="0">
              <a:buNone/>
            </a:pPr>
            <a:r>
              <a:rPr lang="en-US" sz="1400" dirty="0">
                <a:solidFill>
                  <a:schemeClr val="tx1"/>
                </a:solidFill>
                <a:latin typeface="Calibri" panose="020F0502020204030204" pitchFamily="34" charset="0"/>
                <a:cs typeface="Calibri" panose="020F0502020204030204" pitchFamily="34" charset="0"/>
              </a:rPr>
              <a:t>Stanza 1</a:t>
            </a:r>
          </a:p>
          <a:p>
            <a:r>
              <a:rPr lang="en-US" sz="1400" dirty="0">
                <a:solidFill>
                  <a:schemeClr val="tx1"/>
                </a:solidFill>
                <a:latin typeface="Calibri" panose="020F0502020204030204" pitchFamily="34" charset="0"/>
                <a:cs typeface="Calibri" panose="020F0502020204030204" pitchFamily="34" charset="0"/>
              </a:rPr>
              <a:t>The poet says that he remembers well that night when her mother was stung by a scorpion. </a:t>
            </a:r>
          </a:p>
          <a:p>
            <a:r>
              <a:rPr lang="en-US" sz="1400" dirty="0">
                <a:solidFill>
                  <a:schemeClr val="tx1"/>
                </a:solidFill>
                <a:latin typeface="Calibri" panose="020F0502020204030204" pitchFamily="34" charset="0"/>
                <a:cs typeface="Calibri" panose="020F0502020204030204" pitchFamily="34" charset="0"/>
              </a:rPr>
              <a:t>The poet is of the view that the heavy rain which lasted for 10 hours made the scorpion crawl beneath a sack of rice. </a:t>
            </a:r>
          </a:p>
          <a:p>
            <a:r>
              <a:rPr lang="en-US" sz="1400" dirty="0">
                <a:solidFill>
                  <a:schemeClr val="tx1"/>
                </a:solidFill>
                <a:latin typeface="Calibri" panose="020F0502020204030204" pitchFamily="34" charset="0"/>
                <a:cs typeface="Calibri" panose="020F0502020204030204" pitchFamily="34" charset="0"/>
              </a:rPr>
              <a:t>The last phrase shows the poet’s sympathy towards the scorpion.</a:t>
            </a:r>
            <a:endParaRPr lang="en-IN" sz="1400" dirty="0">
              <a:solidFill>
                <a:schemeClr val="tx1"/>
              </a:solidFill>
              <a:latin typeface="Calibri" panose="020F0502020204030204" pitchFamily="34" charset="0"/>
              <a:cs typeface="Calibri" panose="020F0502020204030204" pitchFamily="34" charset="0"/>
            </a:endParaRPr>
          </a:p>
        </p:txBody>
      </p:sp>
      <p:pic>
        <p:nvPicPr>
          <p:cNvPr id="4" name="Google Shape;63;p2">
            <a:extLst>
              <a:ext uri="{FF2B5EF4-FFF2-40B4-BE49-F238E27FC236}">
                <a16:creationId xmlns:a16="http://schemas.microsoft.com/office/drawing/2014/main" id="{84638214-24DA-4F1A-978C-9263886531E5}"/>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pic>
        <p:nvPicPr>
          <p:cNvPr id="1026" name="Picture 2" descr="Night of the Scorpion - [PPT Powerpoint]">
            <a:extLst>
              <a:ext uri="{FF2B5EF4-FFF2-40B4-BE49-F238E27FC236}">
                <a16:creationId xmlns:a16="http://schemas.microsoft.com/office/drawing/2014/main" id="{6B8B7DCD-C79E-4145-9574-17CEF20D8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41" y="217307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24591"/>
      </p:ext>
    </p:ext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E586-46EF-49E3-ADDE-044572882CFE}"/>
              </a:ext>
            </a:extLst>
          </p:cNvPr>
          <p:cNvSpPr>
            <a:spLocks noGrp="1"/>
          </p:cNvSpPr>
          <p:nvPr>
            <p:ph type="title"/>
          </p:nvPr>
        </p:nvSpPr>
        <p:spPr/>
        <p:txBody>
          <a:bodyPr/>
          <a:lstStyle/>
          <a:p>
            <a:r>
              <a:rPr lang="en-US" sz="3200" b="1" dirty="0">
                <a:solidFill>
                  <a:srgbClr val="FF0000"/>
                </a:solidFill>
                <a:latin typeface="Calibri" panose="020F0502020204030204" pitchFamily="34" charset="0"/>
                <a:cs typeface="Calibri" panose="020F0502020204030204" pitchFamily="34" charset="0"/>
              </a:rPr>
              <a:t>E</a:t>
            </a:r>
            <a:r>
              <a:rPr lang="en-IN" sz="3200" b="1" dirty="0">
                <a:solidFill>
                  <a:srgbClr val="FF0000"/>
                </a:solidFill>
                <a:latin typeface="Calibri" panose="020F0502020204030204" pitchFamily="34" charset="0"/>
                <a:cs typeface="Calibri" panose="020F0502020204030204" pitchFamily="34" charset="0"/>
              </a:rPr>
              <a:t>XPLANATION OF THE 2</a:t>
            </a:r>
            <a:r>
              <a:rPr lang="en-IN" sz="3200" b="1" baseline="30000" dirty="0">
                <a:solidFill>
                  <a:srgbClr val="FF0000"/>
                </a:solidFill>
                <a:latin typeface="Calibri" panose="020F0502020204030204" pitchFamily="34" charset="0"/>
                <a:cs typeface="Calibri" panose="020F0502020204030204" pitchFamily="34" charset="0"/>
              </a:rPr>
              <a:t>nd</a:t>
            </a:r>
            <a:r>
              <a:rPr lang="en-IN" sz="3200" b="1" dirty="0">
                <a:solidFill>
                  <a:srgbClr val="FF0000"/>
                </a:solidFill>
                <a:latin typeface="Calibri" panose="020F0502020204030204" pitchFamily="34" charset="0"/>
                <a:cs typeface="Calibri" panose="020F0502020204030204" pitchFamily="34" charset="0"/>
              </a:rPr>
              <a:t>  STANZA</a:t>
            </a:r>
          </a:p>
        </p:txBody>
      </p:sp>
      <p:sp>
        <p:nvSpPr>
          <p:cNvPr id="3" name="Text Placeholder 2">
            <a:extLst>
              <a:ext uri="{FF2B5EF4-FFF2-40B4-BE49-F238E27FC236}">
                <a16:creationId xmlns:a16="http://schemas.microsoft.com/office/drawing/2014/main" id="{0CE267D0-CA0D-4F4A-8421-842BC8EA726F}"/>
              </a:ext>
            </a:extLst>
          </p:cNvPr>
          <p:cNvSpPr>
            <a:spLocks noGrp="1"/>
          </p:cNvSpPr>
          <p:nvPr>
            <p:ph type="body" idx="1"/>
          </p:nvPr>
        </p:nvSpPr>
        <p:spPr>
          <a:xfrm>
            <a:off x="332721" y="1184005"/>
            <a:ext cx="8417873" cy="3675073"/>
          </a:xfrm>
        </p:spPr>
        <p:txBody>
          <a:bodyPr/>
          <a:lstStyle/>
          <a:p>
            <a:r>
              <a:rPr lang="en-US" sz="1400" dirty="0">
                <a:solidFill>
                  <a:schemeClr val="tx1"/>
                </a:solidFill>
                <a:latin typeface="Calibri" panose="020F0502020204030204" pitchFamily="34" charset="0"/>
                <a:cs typeface="Calibri" panose="020F0502020204030204" pitchFamily="34" charset="0"/>
              </a:rPr>
              <a:t>The poet says that after biting his mother with its diabolic (monstrous tail), the scorpion went back to rain outside again. </a:t>
            </a:r>
          </a:p>
          <a:p>
            <a:r>
              <a:rPr lang="en-US" sz="1400" dirty="0">
                <a:solidFill>
                  <a:schemeClr val="tx1"/>
                </a:solidFill>
                <a:latin typeface="Calibri" panose="020F0502020204030204" pitchFamily="34" charset="0"/>
                <a:cs typeface="Calibri" panose="020F0502020204030204" pitchFamily="34" charset="0"/>
              </a:rPr>
              <a:t>The poet here shows sympathy as well as anger towards the scorpion. </a:t>
            </a:r>
          </a:p>
          <a:p>
            <a:r>
              <a:rPr lang="en-US" sz="1400" dirty="0">
                <a:solidFill>
                  <a:schemeClr val="tx1"/>
                </a:solidFill>
                <a:latin typeface="Calibri" panose="020F0502020204030204" pitchFamily="34" charset="0"/>
                <a:cs typeface="Calibri" panose="020F0502020204030204" pitchFamily="34" charset="0"/>
              </a:rPr>
              <a:t>He is angry when he talks about its biting and sympathetic when he talks about its going to rain again.</a:t>
            </a:r>
            <a:endParaRPr lang="en-IN" sz="1400" dirty="0">
              <a:solidFill>
                <a:schemeClr val="tx1"/>
              </a:solidFill>
              <a:latin typeface="Calibri" panose="020F0502020204030204" pitchFamily="34" charset="0"/>
              <a:cs typeface="Calibri" panose="020F0502020204030204" pitchFamily="34" charset="0"/>
            </a:endParaRPr>
          </a:p>
          <a:p>
            <a:pPr marL="114300" indent="0">
              <a:buNone/>
            </a:pPr>
            <a:endParaRPr lang="en-IN" sz="1400" dirty="0">
              <a:solidFill>
                <a:schemeClr val="tx1"/>
              </a:solidFill>
              <a:latin typeface="Calibri" panose="020F0502020204030204" pitchFamily="34" charset="0"/>
              <a:cs typeface="Calibri" panose="020F0502020204030204" pitchFamily="34" charset="0"/>
            </a:endParaRPr>
          </a:p>
        </p:txBody>
      </p:sp>
      <p:pic>
        <p:nvPicPr>
          <p:cNvPr id="4" name="Google Shape;63;p2">
            <a:extLst>
              <a:ext uri="{FF2B5EF4-FFF2-40B4-BE49-F238E27FC236}">
                <a16:creationId xmlns:a16="http://schemas.microsoft.com/office/drawing/2014/main" id="{84638214-24DA-4F1A-978C-9263886531E5}"/>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pic>
        <p:nvPicPr>
          <p:cNvPr id="5" name="Picture 4">
            <a:extLst>
              <a:ext uri="{FF2B5EF4-FFF2-40B4-BE49-F238E27FC236}">
                <a16:creationId xmlns:a16="http://schemas.microsoft.com/office/drawing/2014/main" id="{5D4006DA-4DCC-48FE-81A0-ED85A01540CB}"/>
              </a:ext>
            </a:extLst>
          </p:cNvPr>
          <p:cNvPicPr>
            <a:picLocks noChangeAspect="1"/>
          </p:cNvPicPr>
          <p:nvPr/>
        </p:nvPicPr>
        <p:blipFill>
          <a:blip r:embed="rId3"/>
          <a:stretch>
            <a:fillRect/>
          </a:stretch>
        </p:blipFill>
        <p:spPr>
          <a:xfrm>
            <a:off x="5367558" y="2469520"/>
            <a:ext cx="2619375" cy="1743075"/>
          </a:xfrm>
          <a:prstGeom prst="rect">
            <a:avLst/>
          </a:prstGeom>
        </p:spPr>
      </p:pic>
    </p:spTree>
    <p:extLst>
      <p:ext uri="{BB962C8B-B14F-4D97-AF65-F5344CB8AC3E}">
        <p14:creationId xmlns:p14="http://schemas.microsoft.com/office/powerpoint/2010/main" val="3948986824"/>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7E47-C375-47BE-8A24-F331719B77AB}"/>
              </a:ext>
            </a:extLst>
          </p:cNvPr>
          <p:cNvSpPr>
            <a:spLocks noGrp="1"/>
          </p:cNvSpPr>
          <p:nvPr>
            <p:ph type="title"/>
          </p:nvPr>
        </p:nvSpPr>
        <p:spPr/>
        <p:txBody>
          <a:bodyPr/>
          <a:lstStyle/>
          <a:p>
            <a:r>
              <a:rPr lang="en-US" sz="2400" b="1" dirty="0">
                <a:solidFill>
                  <a:srgbClr val="FF0000"/>
                </a:solidFill>
                <a:latin typeface="Calibri" panose="020F0502020204030204" pitchFamily="34" charset="0"/>
                <a:cs typeface="Calibri" panose="020F0502020204030204" pitchFamily="34" charset="0"/>
              </a:rPr>
              <a:t>EXPLANATION OF THE 3</a:t>
            </a:r>
            <a:r>
              <a:rPr lang="en-US" sz="2400" b="1" baseline="30000" dirty="0">
                <a:solidFill>
                  <a:srgbClr val="FF0000"/>
                </a:solidFill>
                <a:latin typeface="Calibri" panose="020F0502020204030204" pitchFamily="34" charset="0"/>
                <a:cs typeface="Calibri" panose="020F0502020204030204" pitchFamily="34" charset="0"/>
              </a:rPr>
              <a:t>rd</a:t>
            </a:r>
            <a:r>
              <a:rPr lang="en-US" sz="2400" b="1" dirty="0">
                <a:solidFill>
                  <a:srgbClr val="FF0000"/>
                </a:solidFill>
                <a:latin typeface="Calibri" panose="020F0502020204030204" pitchFamily="34" charset="0"/>
                <a:cs typeface="Calibri" panose="020F0502020204030204" pitchFamily="34" charset="0"/>
              </a:rPr>
              <a:t> STANZA</a:t>
            </a:r>
            <a:endParaRPr lang="en-IN" sz="2400" b="1"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8E73FA3A-AA14-4074-9A3E-FFF86238A977}"/>
              </a:ext>
            </a:extLst>
          </p:cNvPr>
          <p:cNvSpPr>
            <a:spLocks noGrp="1"/>
          </p:cNvSpPr>
          <p:nvPr>
            <p:ph type="body" idx="1"/>
          </p:nvPr>
        </p:nvSpPr>
        <p:spPr>
          <a:xfrm>
            <a:off x="311700" y="1036861"/>
            <a:ext cx="8520600" cy="3953889"/>
          </a:xfrm>
        </p:spPr>
        <p:txBody>
          <a:bodyPr/>
          <a:lstStyle/>
          <a:p>
            <a:r>
              <a:rPr lang="en-US" sz="1400" b="0" i="0" dirty="0">
                <a:solidFill>
                  <a:srgbClr val="262626"/>
                </a:solidFill>
                <a:effectLst/>
                <a:latin typeface="Calibri" panose="020F0502020204030204" pitchFamily="34" charset="0"/>
                <a:cs typeface="Calibri" panose="020F0502020204030204" pitchFamily="34" charset="0"/>
              </a:rPr>
              <a:t>Hearing about the incident, the villagers rush to the poet’s home. </a:t>
            </a:r>
          </a:p>
          <a:p>
            <a:r>
              <a:rPr lang="en-US" sz="1400" i="0" dirty="0">
                <a:solidFill>
                  <a:srgbClr val="262626"/>
                </a:solidFill>
                <a:effectLst/>
                <a:latin typeface="Calibri" panose="020F0502020204030204" pitchFamily="34" charset="0"/>
                <a:cs typeface="Calibri" panose="020F0502020204030204" pitchFamily="34" charset="0"/>
              </a:rPr>
              <a:t>However, he is not happy with them and calls them </a:t>
            </a:r>
            <a:r>
              <a:rPr lang="en-US" sz="1400" i="1" dirty="0">
                <a:solidFill>
                  <a:srgbClr val="262626"/>
                </a:solidFill>
                <a:effectLst/>
                <a:latin typeface="Calibri" panose="020F0502020204030204" pitchFamily="34" charset="0"/>
                <a:cs typeface="Calibri" panose="020F0502020204030204" pitchFamily="34" charset="0"/>
              </a:rPr>
              <a:t>swarms of flies </a:t>
            </a:r>
            <a:r>
              <a:rPr lang="en-US" sz="1400" i="0" dirty="0">
                <a:solidFill>
                  <a:srgbClr val="262626"/>
                </a:solidFill>
                <a:effectLst/>
                <a:latin typeface="Calibri" panose="020F0502020204030204" pitchFamily="34" charset="0"/>
                <a:cs typeface="Calibri" panose="020F0502020204030204" pitchFamily="34" charset="0"/>
              </a:rPr>
              <a:t>who buzz </a:t>
            </a:r>
            <a:r>
              <a:rPr lang="en-US" sz="1400" i="1" dirty="0">
                <a:solidFill>
                  <a:srgbClr val="262626"/>
                </a:solidFill>
                <a:effectLst/>
                <a:latin typeface="Calibri" panose="020F0502020204030204" pitchFamily="34" charset="0"/>
                <a:cs typeface="Calibri" panose="020F0502020204030204" pitchFamily="34" charset="0"/>
              </a:rPr>
              <a:t>the name of God a hundred times to </a:t>
            </a:r>
            <a:r>
              <a:rPr lang="en-US" sz="1400" i="1" dirty="0" err="1">
                <a:solidFill>
                  <a:srgbClr val="262626"/>
                </a:solidFill>
                <a:effectLst/>
                <a:latin typeface="Calibri" panose="020F0502020204030204" pitchFamily="34" charset="0"/>
                <a:cs typeface="Calibri" panose="020F0502020204030204" pitchFamily="34" charset="0"/>
              </a:rPr>
              <a:t>paralyse</a:t>
            </a:r>
            <a:r>
              <a:rPr lang="en-US" sz="1400" i="1" dirty="0">
                <a:solidFill>
                  <a:srgbClr val="262626"/>
                </a:solidFill>
                <a:effectLst/>
                <a:latin typeface="Calibri" panose="020F0502020204030204" pitchFamily="34" charset="0"/>
                <a:cs typeface="Calibri" panose="020F0502020204030204" pitchFamily="34" charset="0"/>
              </a:rPr>
              <a:t> the Evil One</a:t>
            </a:r>
            <a:r>
              <a:rPr lang="en-US" sz="1400" i="0" dirty="0">
                <a:solidFill>
                  <a:srgbClr val="262626"/>
                </a:solidFill>
                <a:effectLst/>
                <a:latin typeface="Calibri" panose="020F0502020204030204" pitchFamily="34" charset="0"/>
                <a:cs typeface="Calibri" panose="020F0502020204030204" pitchFamily="34" charset="0"/>
              </a:rPr>
              <a:t>.</a:t>
            </a:r>
            <a:endParaRPr lang="en-IN" sz="1400" dirty="0">
              <a:solidFill>
                <a:schemeClr val="tx1"/>
              </a:solidFill>
              <a:latin typeface="Calibri" panose="020F0502020204030204" pitchFamily="34" charset="0"/>
              <a:cs typeface="Calibri" panose="020F0502020204030204" pitchFamily="34" charset="0"/>
            </a:endParaRPr>
          </a:p>
        </p:txBody>
      </p:sp>
      <p:pic>
        <p:nvPicPr>
          <p:cNvPr id="4" name="Google Shape;63;p2">
            <a:extLst>
              <a:ext uri="{FF2B5EF4-FFF2-40B4-BE49-F238E27FC236}">
                <a16:creationId xmlns:a16="http://schemas.microsoft.com/office/drawing/2014/main" id="{DD5B8F1F-A043-406F-9994-9F7107AEB910}"/>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pic>
        <p:nvPicPr>
          <p:cNvPr id="5" name="Picture 4">
            <a:extLst>
              <a:ext uri="{FF2B5EF4-FFF2-40B4-BE49-F238E27FC236}">
                <a16:creationId xmlns:a16="http://schemas.microsoft.com/office/drawing/2014/main" id="{54D81169-BF0F-4100-8ACF-72A8702AE649}"/>
              </a:ext>
            </a:extLst>
          </p:cNvPr>
          <p:cNvPicPr>
            <a:picLocks noChangeAspect="1"/>
          </p:cNvPicPr>
          <p:nvPr/>
        </p:nvPicPr>
        <p:blipFill>
          <a:blip r:embed="rId3"/>
          <a:stretch>
            <a:fillRect/>
          </a:stretch>
        </p:blipFill>
        <p:spPr>
          <a:xfrm>
            <a:off x="5974800" y="1771650"/>
            <a:ext cx="2857500" cy="1600200"/>
          </a:xfrm>
          <a:prstGeom prst="rect">
            <a:avLst/>
          </a:prstGeom>
        </p:spPr>
      </p:pic>
    </p:spTree>
    <p:extLst>
      <p:ext uri="{BB962C8B-B14F-4D97-AF65-F5344CB8AC3E}">
        <p14:creationId xmlns:p14="http://schemas.microsoft.com/office/powerpoint/2010/main" val="2559157812"/>
      </p:ext>
    </p:extLst>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7E47-C375-47BE-8A24-F331719B77AB}"/>
              </a:ext>
            </a:extLst>
          </p:cNvPr>
          <p:cNvSpPr>
            <a:spLocks noGrp="1"/>
          </p:cNvSpPr>
          <p:nvPr>
            <p:ph type="title"/>
          </p:nvPr>
        </p:nvSpPr>
        <p:spPr/>
        <p:txBody>
          <a:bodyPr/>
          <a:lstStyle/>
          <a:p>
            <a:r>
              <a:rPr lang="en-US" sz="2400" b="1" dirty="0">
                <a:solidFill>
                  <a:srgbClr val="FF0000"/>
                </a:solidFill>
                <a:latin typeface="Calibri" panose="020F0502020204030204" pitchFamily="34" charset="0"/>
                <a:cs typeface="Calibri" panose="020F0502020204030204" pitchFamily="34" charset="0"/>
              </a:rPr>
              <a:t>EXPLANATION OF THE 4</a:t>
            </a:r>
            <a:r>
              <a:rPr lang="en-US" sz="2400" b="1" baseline="30000" dirty="0">
                <a:solidFill>
                  <a:srgbClr val="FF0000"/>
                </a:solidFill>
                <a:latin typeface="Calibri" panose="020F0502020204030204" pitchFamily="34" charset="0"/>
                <a:cs typeface="Calibri" panose="020F0502020204030204" pitchFamily="34" charset="0"/>
              </a:rPr>
              <a:t>th</a:t>
            </a:r>
            <a:r>
              <a:rPr lang="en-US" sz="2400" b="1" dirty="0">
                <a:solidFill>
                  <a:srgbClr val="FF0000"/>
                </a:solidFill>
                <a:latin typeface="Calibri" panose="020F0502020204030204" pitchFamily="34" charset="0"/>
                <a:cs typeface="Calibri" panose="020F0502020204030204" pitchFamily="34" charset="0"/>
              </a:rPr>
              <a:t>  STANZA</a:t>
            </a:r>
            <a:endParaRPr lang="en-IN" sz="2400" b="1"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8E73FA3A-AA14-4074-9A3E-FFF86238A977}"/>
              </a:ext>
            </a:extLst>
          </p:cNvPr>
          <p:cNvSpPr>
            <a:spLocks noGrp="1"/>
          </p:cNvSpPr>
          <p:nvPr>
            <p:ph type="body" idx="1"/>
          </p:nvPr>
        </p:nvSpPr>
        <p:spPr>
          <a:xfrm>
            <a:off x="311699" y="1036861"/>
            <a:ext cx="8708401" cy="3953889"/>
          </a:xfrm>
        </p:spPr>
        <p:txBody>
          <a:bodyPr/>
          <a:lstStyle/>
          <a:p>
            <a:r>
              <a:rPr lang="en-US" sz="1400" dirty="0">
                <a:solidFill>
                  <a:schemeClr val="tx1"/>
                </a:solidFill>
                <a:latin typeface="Calibri" panose="020F0502020204030204" pitchFamily="34" charset="0"/>
                <a:cs typeface="Calibri" panose="020F0502020204030204" pitchFamily="34" charset="0"/>
              </a:rPr>
              <a:t>The poet then explains how the villagers searched for the scorpion. </a:t>
            </a:r>
          </a:p>
          <a:p>
            <a:r>
              <a:rPr lang="en-US" sz="1400" dirty="0">
                <a:solidFill>
                  <a:schemeClr val="tx1"/>
                </a:solidFill>
                <a:latin typeface="Calibri" panose="020F0502020204030204" pitchFamily="34" charset="0"/>
                <a:cs typeface="Calibri" panose="020F0502020204030204" pitchFamily="34" charset="0"/>
              </a:rPr>
              <a:t>According to him, the villagers began searching for the scorpion and their shadows themselves seemed to be like a giant scorpion on the mud-baked walls.</a:t>
            </a:r>
          </a:p>
          <a:p>
            <a:r>
              <a:rPr lang="en-US" sz="1400" dirty="0">
                <a:solidFill>
                  <a:schemeClr val="tx1"/>
                </a:solidFill>
                <a:latin typeface="Calibri" panose="020F0502020204030204" pitchFamily="34" charset="0"/>
                <a:cs typeface="Calibri" panose="020F0502020204030204" pitchFamily="34" charset="0"/>
              </a:rPr>
              <a:t>The villagers begin searching for the scorpion because they believe that the poison spreads across the body with the movement of scorpion so if the latter is stopped and paralyzed, the poison effect can also be controlled.</a:t>
            </a:r>
          </a:p>
          <a:p>
            <a:r>
              <a:rPr lang="en-US" sz="1400" dirty="0">
                <a:solidFill>
                  <a:schemeClr val="tx1"/>
                </a:solidFill>
                <a:latin typeface="Calibri" panose="020F0502020204030204" pitchFamily="34" charset="0"/>
                <a:cs typeface="Calibri" panose="020F0502020204030204" pitchFamily="34" charset="0"/>
              </a:rPr>
              <a:t>This is a superstition and Nissim knows that well. Therefore, he hates the coming of villagers to his home. </a:t>
            </a:r>
          </a:p>
          <a:p>
            <a:r>
              <a:rPr lang="en-US" sz="1400" dirty="0">
                <a:solidFill>
                  <a:schemeClr val="tx1"/>
                </a:solidFill>
                <a:latin typeface="Calibri" panose="020F0502020204030204" pitchFamily="34" charset="0"/>
                <a:cs typeface="Calibri" panose="020F0502020204030204" pitchFamily="34" charset="0"/>
              </a:rPr>
              <a:t>The stanza also depicts the Indianness that prevails in countryside.</a:t>
            </a:r>
            <a:endParaRPr lang="en-IN" sz="1400" dirty="0">
              <a:solidFill>
                <a:schemeClr val="tx1"/>
              </a:solidFill>
              <a:latin typeface="Calibri" panose="020F0502020204030204" pitchFamily="34" charset="0"/>
              <a:cs typeface="Calibri" panose="020F0502020204030204" pitchFamily="34" charset="0"/>
            </a:endParaRPr>
          </a:p>
        </p:txBody>
      </p:sp>
      <p:pic>
        <p:nvPicPr>
          <p:cNvPr id="4" name="Google Shape;63;p2">
            <a:extLst>
              <a:ext uri="{FF2B5EF4-FFF2-40B4-BE49-F238E27FC236}">
                <a16:creationId xmlns:a16="http://schemas.microsoft.com/office/drawing/2014/main" id="{DD5B8F1F-A043-406F-9994-9F7107AEB910}"/>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extLst>
      <p:ext uri="{BB962C8B-B14F-4D97-AF65-F5344CB8AC3E}">
        <p14:creationId xmlns:p14="http://schemas.microsoft.com/office/powerpoint/2010/main" val="3903430428"/>
      </p:ext>
    </p:extLst>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7E47-C375-47BE-8A24-F331719B77AB}"/>
              </a:ext>
            </a:extLst>
          </p:cNvPr>
          <p:cNvSpPr>
            <a:spLocks noGrp="1"/>
          </p:cNvSpPr>
          <p:nvPr>
            <p:ph type="title"/>
          </p:nvPr>
        </p:nvSpPr>
        <p:spPr>
          <a:xfrm>
            <a:off x="311700" y="1"/>
            <a:ext cx="8520600" cy="510362"/>
          </a:xfrm>
        </p:spPr>
        <p:txBody>
          <a:bodyPr/>
          <a:lstStyle/>
          <a:p>
            <a:r>
              <a:rPr lang="en-US" sz="2400" b="1" dirty="0">
                <a:solidFill>
                  <a:srgbClr val="FF0000"/>
                </a:solidFill>
                <a:latin typeface="Calibri" panose="020F0502020204030204" pitchFamily="34" charset="0"/>
                <a:cs typeface="Calibri" panose="020F0502020204030204" pitchFamily="34" charset="0"/>
              </a:rPr>
              <a:t>VOCABULARY</a:t>
            </a:r>
            <a:endParaRPr lang="en-IN" sz="2400" b="1"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8E73FA3A-AA14-4074-9A3E-FFF86238A977}"/>
              </a:ext>
            </a:extLst>
          </p:cNvPr>
          <p:cNvSpPr>
            <a:spLocks noGrp="1"/>
          </p:cNvSpPr>
          <p:nvPr>
            <p:ph type="body" idx="1"/>
          </p:nvPr>
        </p:nvSpPr>
        <p:spPr>
          <a:xfrm>
            <a:off x="311700" y="510362"/>
            <a:ext cx="8832300" cy="4633137"/>
          </a:xfrm>
        </p:spPr>
        <p:txBody>
          <a:bodyPr/>
          <a:lstStyle/>
          <a:p>
            <a:pPr marL="114300" indent="0">
              <a:buNone/>
            </a:pPr>
            <a:r>
              <a:rPr lang="en-US" sz="1400" dirty="0">
                <a:solidFill>
                  <a:schemeClr val="tx1"/>
                </a:solidFill>
                <a:latin typeface="Calibri" panose="020F0502020204030204" pitchFamily="34" charset="0"/>
                <a:cs typeface="Calibri" panose="020F0502020204030204" pitchFamily="34" charset="0"/>
              </a:rPr>
              <a:t>Sting: If an insect, plant, or animal stings, it produces a small but painful injury, usually with a poison, by brushing against the skin or making a very small hole in the skin</a:t>
            </a:r>
          </a:p>
          <a:p>
            <a:pPr marL="114300" indent="0">
              <a:buNone/>
            </a:pPr>
            <a:r>
              <a:rPr lang="en-US" sz="1400" dirty="0">
                <a:solidFill>
                  <a:schemeClr val="tx1"/>
                </a:solidFill>
                <a:latin typeface="Calibri" panose="020F0502020204030204" pitchFamily="34" charset="0"/>
                <a:cs typeface="Calibri" panose="020F0502020204030204" pitchFamily="34" charset="0"/>
              </a:rPr>
              <a:t>Steady: happening in a smooth, gradual, and regular way</a:t>
            </a:r>
          </a:p>
          <a:p>
            <a:pPr marL="114300" indent="0">
              <a:buNone/>
            </a:pPr>
            <a:r>
              <a:rPr lang="en-US" sz="1400" dirty="0">
                <a:solidFill>
                  <a:schemeClr val="tx1"/>
                </a:solidFill>
                <a:latin typeface="Calibri" panose="020F0502020204030204" pitchFamily="34" charset="0"/>
                <a:cs typeface="Calibri" panose="020F0502020204030204" pitchFamily="34" charset="0"/>
              </a:rPr>
              <a:t>Crawl: to move along on hands and knees or with your body stretched out along a surface</a:t>
            </a:r>
          </a:p>
          <a:p>
            <a:pPr marL="114300" indent="0">
              <a:buNone/>
            </a:pPr>
            <a:r>
              <a:rPr lang="en-US" sz="1400" dirty="0">
                <a:solidFill>
                  <a:schemeClr val="tx1"/>
                </a:solidFill>
                <a:latin typeface="Calibri" panose="020F0502020204030204" pitchFamily="34" charset="0"/>
                <a:cs typeface="Calibri" panose="020F0502020204030204" pitchFamily="34" charset="0"/>
              </a:rPr>
              <a:t>Beneath: under someone or something</a:t>
            </a:r>
          </a:p>
          <a:p>
            <a:pPr marL="114300" indent="0">
              <a:buNone/>
            </a:pPr>
            <a:r>
              <a:rPr lang="en-US" sz="1400" dirty="0">
                <a:solidFill>
                  <a:schemeClr val="tx1"/>
                </a:solidFill>
                <a:latin typeface="Calibri" panose="020F0502020204030204" pitchFamily="34" charset="0"/>
                <a:cs typeface="Calibri" panose="020F0502020204030204" pitchFamily="34" charset="0"/>
              </a:rPr>
              <a:t>Sack: a large bag made of strong cloth, paper, or plastic, used to store large amounts of something</a:t>
            </a:r>
          </a:p>
          <a:p>
            <a:pPr marL="114300" indent="0">
              <a:buNone/>
            </a:pPr>
            <a:r>
              <a:rPr lang="en-US" sz="1400" dirty="0">
                <a:solidFill>
                  <a:schemeClr val="tx1"/>
                </a:solidFill>
                <a:latin typeface="Calibri" panose="020F0502020204030204" pitchFamily="34" charset="0"/>
                <a:cs typeface="Calibri" panose="020F0502020204030204" pitchFamily="34" charset="0"/>
              </a:rPr>
              <a:t>Diabolic: having the qualities of devil or wicked</a:t>
            </a:r>
          </a:p>
          <a:p>
            <a:pPr marL="114300" indent="0">
              <a:buNone/>
            </a:pPr>
            <a:r>
              <a:rPr lang="en-US" sz="1400" dirty="0" err="1">
                <a:solidFill>
                  <a:schemeClr val="tx1"/>
                </a:solidFill>
                <a:latin typeface="Calibri" panose="020F0502020204030204" pitchFamily="34" charset="0"/>
                <a:cs typeface="Calibri" panose="020F0502020204030204" pitchFamily="34" charset="0"/>
              </a:rPr>
              <a:t>Paralyse</a:t>
            </a:r>
            <a:r>
              <a:rPr lang="en-US" sz="1400" dirty="0">
                <a:solidFill>
                  <a:schemeClr val="tx1"/>
                </a:solidFill>
                <a:latin typeface="Calibri" panose="020F0502020204030204" pitchFamily="34" charset="0"/>
                <a:cs typeface="Calibri" panose="020F0502020204030204" pitchFamily="34" charset="0"/>
              </a:rPr>
              <a:t>: to stop an activity</a:t>
            </a:r>
          </a:p>
          <a:p>
            <a:pPr marL="114300" indent="0">
              <a:buNone/>
            </a:pPr>
            <a:r>
              <a:rPr lang="en-US" sz="1400" dirty="0">
                <a:solidFill>
                  <a:schemeClr val="tx1"/>
                </a:solidFill>
                <a:latin typeface="Calibri" panose="020F0502020204030204" pitchFamily="34" charset="0"/>
                <a:cs typeface="Calibri" panose="020F0502020204030204" pitchFamily="34" charset="0"/>
              </a:rPr>
              <a:t>Diminished: to lessen; reduce</a:t>
            </a:r>
          </a:p>
          <a:p>
            <a:pPr marL="114300" indent="0">
              <a:buNone/>
            </a:pPr>
            <a:r>
              <a:rPr lang="en-US" sz="1400" dirty="0">
                <a:solidFill>
                  <a:schemeClr val="tx1"/>
                </a:solidFill>
                <a:latin typeface="Calibri" panose="020F0502020204030204" pitchFamily="34" charset="0"/>
                <a:cs typeface="Calibri" panose="020F0502020204030204" pitchFamily="34" charset="0"/>
              </a:rPr>
              <a:t>Groaning: a mournful sound conveying pain or grief</a:t>
            </a:r>
          </a:p>
          <a:p>
            <a:pPr marL="114300" indent="0">
              <a:buNone/>
            </a:pPr>
            <a:r>
              <a:rPr lang="en-US" sz="1400" dirty="0">
                <a:solidFill>
                  <a:schemeClr val="tx1"/>
                </a:solidFill>
                <a:latin typeface="Calibri" panose="020F0502020204030204" pitchFamily="34" charset="0"/>
                <a:cs typeface="Calibri" panose="020F0502020204030204" pitchFamily="34" charset="0"/>
              </a:rPr>
              <a:t>Rationalist: a person who believes in reason and knowledge than opinion and belief</a:t>
            </a:r>
          </a:p>
          <a:p>
            <a:pPr marL="114300" indent="0">
              <a:buNone/>
            </a:pPr>
            <a:r>
              <a:rPr lang="en-US" sz="1400" dirty="0">
                <a:solidFill>
                  <a:schemeClr val="tx1"/>
                </a:solidFill>
                <a:latin typeface="Calibri" panose="020F0502020204030204" pitchFamily="34" charset="0"/>
                <a:cs typeface="Calibri" panose="020F0502020204030204" pitchFamily="34" charset="0"/>
              </a:rPr>
              <a:t>Incantation: the chanting of words claim to have magical power</a:t>
            </a:r>
          </a:p>
          <a:p>
            <a:pPr marL="114300" indent="0">
              <a:buNone/>
            </a:pPr>
            <a:r>
              <a:rPr lang="en-US" sz="1400" dirty="0">
                <a:solidFill>
                  <a:schemeClr val="tx1"/>
                </a:solidFill>
                <a:latin typeface="Calibri" panose="020F0502020204030204" pitchFamily="34" charset="0"/>
                <a:cs typeface="Calibri" panose="020F0502020204030204" pitchFamily="34" charset="0"/>
              </a:rPr>
              <a:t>Peasants: a member of a low social class of farm workers and owners of small farms</a:t>
            </a:r>
          </a:p>
          <a:p>
            <a:pPr marL="114300" indent="0">
              <a:buNone/>
            </a:pPr>
            <a:r>
              <a:rPr lang="en-US" sz="1400" dirty="0">
                <a:solidFill>
                  <a:schemeClr val="tx1"/>
                </a:solidFill>
                <a:latin typeface="Calibri" panose="020F0502020204030204" pitchFamily="34" charset="0"/>
                <a:cs typeface="Calibri" panose="020F0502020204030204" pitchFamily="34" charset="0"/>
              </a:rPr>
              <a:t>Swarm of flies: A swarm of bees or other insects is a large group of them flying together.  </a:t>
            </a:r>
          </a:p>
          <a:p>
            <a:pPr marL="114300" indent="0">
              <a:buNone/>
            </a:pPr>
            <a:r>
              <a:rPr lang="en-US" sz="1400" b="1" dirty="0">
                <a:solidFill>
                  <a:schemeClr val="tx1"/>
                </a:solidFill>
                <a:latin typeface="Calibri" panose="020F0502020204030204" pitchFamily="34" charset="0"/>
                <a:cs typeface="Calibri" panose="020F0502020204030204" pitchFamily="34" charset="0"/>
              </a:rPr>
              <a:t>Home Assignment: </a:t>
            </a:r>
            <a:r>
              <a:rPr lang="en-US" sz="1400" dirty="0">
                <a:solidFill>
                  <a:schemeClr val="tx1"/>
                </a:solidFill>
                <a:latin typeface="Calibri" panose="020F0502020204030204" pitchFamily="34" charset="0"/>
                <a:cs typeface="Calibri" panose="020F0502020204030204" pitchFamily="34" charset="0"/>
              </a:rPr>
              <a:t>Get Going A, Page 65,one page handwriting</a:t>
            </a:r>
          </a:p>
          <a:p>
            <a:pPr marL="114300" indent="0">
              <a:buNone/>
            </a:pPr>
            <a:r>
              <a:rPr lang="en-US" sz="1400" b="1" dirty="0">
                <a:solidFill>
                  <a:schemeClr val="tx1"/>
                </a:solidFill>
                <a:latin typeface="Calibri" panose="020F0502020204030204" pitchFamily="34" charset="0"/>
                <a:cs typeface="Calibri" panose="020F0502020204030204" pitchFamily="34" charset="0"/>
              </a:rPr>
              <a:t>Activity</a:t>
            </a:r>
            <a:r>
              <a:rPr lang="en-US" sz="1400" dirty="0">
                <a:solidFill>
                  <a:schemeClr val="tx1"/>
                </a:solidFill>
                <a:latin typeface="Calibri" panose="020F0502020204030204" pitchFamily="34" charset="0"/>
                <a:cs typeface="Calibri" panose="020F0502020204030204" pitchFamily="34" charset="0"/>
              </a:rPr>
              <a:t>: Recitation of the Poem</a:t>
            </a:r>
          </a:p>
          <a:p>
            <a:pPr marL="114300" indent="0">
              <a:buNone/>
            </a:pPr>
            <a:endParaRPr lang="en-IN" sz="1400" dirty="0">
              <a:solidFill>
                <a:schemeClr val="tx1"/>
              </a:solidFill>
              <a:latin typeface="Calibri" panose="020F0502020204030204" pitchFamily="34" charset="0"/>
              <a:cs typeface="Calibri" panose="020F0502020204030204" pitchFamily="34" charset="0"/>
            </a:endParaRPr>
          </a:p>
          <a:p>
            <a:pPr marL="114300" indent="0">
              <a:buNone/>
            </a:pPr>
            <a:endParaRPr lang="en-IN" sz="1400" dirty="0">
              <a:solidFill>
                <a:schemeClr val="tx1"/>
              </a:solidFill>
              <a:latin typeface="Calibri" panose="020F0502020204030204" pitchFamily="34" charset="0"/>
              <a:cs typeface="Calibri" panose="020F0502020204030204" pitchFamily="34" charset="0"/>
            </a:endParaRPr>
          </a:p>
        </p:txBody>
      </p:sp>
      <p:pic>
        <p:nvPicPr>
          <p:cNvPr id="4" name="Google Shape;63;p2">
            <a:extLst>
              <a:ext uri="{FF2B5EF4-FFF2-40B4-BE49-F238E27FC236}">
                <a16:creationId xmlns:a16="http://schemas.microsoft.com/office/drawing/2014/main" id="{DD5B8F1F-A043-406F-9994-9F7107AEB910}"/>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pic>
        <p:nvPicPr>
          <p:cNvPr id="6" name="Picture 5">
            <a:extLst>
              <a:ext uri="{FF2B5EF4-FFF2-40B4-BE49-F238E27FC236}">
                <a16:creationId xmlns:a16="http://schemas.microsoft.com/office/drawing/2014/main" id="{0E615531-AE98-4935-9051-6E83FF6A3B6B}"/>
              </a:ext>
            </a:extLst>
          </p:cNvPr>
          <p:cNvPicPr>
            <a:picLocks noChangeAspect="1"/>
          </p:cNvPicPr>
          <p:nvPr/>
        </p:nvPicPr>
        <p:blipFill>
          <a:blip r:embed="rId3"/>
          <a:stretch>
            <a:fillRect/>
          </a:stretch>
        </p:blipFill>
        <p:spPr>
          <a:xfrm>
            <a:off x="6847367" y="2400688"/>
            <a:ext cx="2172734" cy="1315188"/>
          </a:xfrm>
          <a:prstGeom prst="rect">
            <a:avLst/>
          </a:prstGeom>
        </p:spPr>
      </p:pic>
    </p:spTree>
    <p:extLst>
      <p:ext uri="{BB962C8B-B14F-4D97-AF65-F5344CB8AC3E}">
        <p14:creationId xmlns:p14="http://schemas.microsoft.com/office/powerpoint/2010/main" val="1540070460"/>
      </p:ext>
    </p:extLst>
  </p:cSld>
  <p:clrMapOvr>
    <a:masterClrMapping/>
  </p:clrMapOvr>
  <p:transition>
    <p:wheel spokes="1"/>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5775</TotalTime>
  <Words>1385</Words>
  <Application>Microsoft Office PowerPoint</Application>
  <PresentationFormat>On-screen Show (16:9)</PresentationFormat>
  <Paragraphs>103</Paragraphs>
  <Slides>15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Simple Light</vt:lpstr>
      <vt:lpstr>PowerPoint Presentation</vt:lpstr>
      <vt:lpstr>PowerPoint Presentation</vt:lpstr>
      <vt:lpstr>PowerPoint Presentation</vt:lpstr>
      <vt:lpstr>What is Night of the Scorpion about?</vt:lpstr>
      <vt:lpstr>EXPLANATION OF THE 1ST STANZA</vt:lpstr>
      <vt:lpstr>EXPLANATION OF THE 2nd  STANZA</vt:lpstr>
      <vt:lpstr>EXPLANATION OF THE 3rd STANZA</vt:lpstr>
      <vt:lpstr>EXPLANATION OF THE 4th  STANZA</vt:lpstr>
      <vt:lpstr>VOCABULARY</vt:lpstr>
      <vt:lpstr>EXPLANATION OF THE 5th STANZA</vt:lpstr>
      <vt:lpstr>EXPLANATION OF THE 6th STANZA</vt:lpstr>
      <vt:lpstr>EXPLANATION OF THE 7th STANZA</vt:lpstr>
      <vt:lpstr>EXPLANATION OF THE 8th STANZA</vt:lpstr>
      <vt:lpstr>VOCABULARY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136</cp:revision>
  <cp:lastPrinted>2021-02-24T06:02:48Z</cp:lastPrinted>
  <dcterms:modified xsi:type="dcterms:W3CDTF">2021-07-10T05:00:12Z</dcterms:modified>
</cp:coreProperties>
</file>