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68" r:id="rId4"/>
    <p:sldId id="264" r:id="rId5"/>
    <p:sldId id="267" r:id="rId6"/>
    <p:sldId id="266" r:id="rId7"/>
    <p:sldId id="265" r:id="rId8"/>
    <p:sldId id="263" r:id="rId9"/>
    <p:sldId id="262" r:id="rId10"/>
    <p:sldId id="269" r:id="rId11"/>
    <p:sldId id="271" r:id="rId12"/>
    <p:sldId id="273" r:id="rId13"/>
    <p:sldId id="272" r:id="rId14"/>
    <p:sldId id="276" r:id="rId15"/>
    <p:sldId id="275" r:id="rId16"/>
    <p:sldId id="274" r:id="rId17"/>
    <p:sldId id="278" r:id="rId18"/>
    <p:sldId id="270" r:id="rId19"/>
    <p:sldId id="277" r:id="rId20"/>
    <p:sldId id="25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3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1102496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SEXUAL REPRODUCTION IN FLOWERING PLANTS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2500" b="1" dirty="0" smtClean="0">
                <a:latin typeface="Calibri"/>
                <a:ea typeface="Calibri"/>
                <a:cs typeface="Calibri"/>
                <a:sym typeface="Calibri"/>
              </a:rPr>
              <a:t> DOUBLE FERTILISATION AND POST FERTILISATION EVENTS</a:t>
            </a: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072886" y="2702366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NUMBER:02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:SEXUAL REPRODUCTION IN FLOWERING PLANTS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8406" y="0"/>
            <a:ext cx="3089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FERTILISED EMBRYO SAC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1149" y="769063"/>
            <a:ext cx="2961760" cy="346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76573" y="4380173"/>
            <a:ext cx="1726755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err="1" smtClean="0">
                <a:latin typeface="Calibri" pitchFamily="34" charset="0"/>
              </a:rPr>
              <a:t>Fertilised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Embryosac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842" y="0"/>
            <a:ext cx="35666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POST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icrosoft YaHei" charset="-122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FERTILISATION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icrosoft YaHei" charset="-122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EVENTS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987" y="747682"/>
            <a:ext cx="4756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DEVELOPMENT OF EMBRYO AND   ENDOSPERM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4493" y="1058280"/>
            <a:ext cx="6007359" cy="3895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8364" y="586276"/>
            <a:ext cx="35666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POST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icrosoft YaHei" charset="-122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FERTILISATION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icrosoft YaHei" charset="-122"/>
                <a:cs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EVENTS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3078" y="192214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Development of endosperm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-Development of embryo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-Maturation of ovule into seed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-Maturation of ovary into fruit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8397" y="0"/>
            <a:ext cx="17120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ENDOSPERM</a:t>
            </a:r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118" y="984796"/>
            <a:ext cx="578498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Endosperm development precedes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embryo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development,why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PEN divides and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redivides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mitotically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to form endosperm.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863" y="1811372"/>
            <a:ext cx="310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latin typeface="Calibri" pitchFamily="34" charset="0"/>
              </a:rPr>
              <a:t>It provides food to developing embryo.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t="16086" b="10086"/>
          <a:stretch>
            <a:fillRect/>
          </a:stretch>
        </p:blipFill>
        <p:spPr bwMode="auto">
          <a:xfrm>
            <a:off x="2067670" y="2178505"/>
            <a:ext cx="4981684" cy="275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11581" y="3145649"/>
            <a:ext cx="1918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Developing Endosperm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0572954">
            <a:off x="4547893" y="3266273"/>
            <a:ext cx="2521233" cy="201041"/>
          </a:xfrm>
          <a:prstGeom prst="rightArrow">
            <a:avLst>
              <a:gd name="adj1" fmla="val 50000"/>
              <a:gd name="adj2" fmla="val 358094"/>
            </a:avLst>
          </a:prstGeom>
          <a:solidFill>
            <a:srgbClr val="000000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122" y="122531"/>
            <a:ext cx="39437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DEVELOPMENT OF ENDOSPERM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7664" y="777049"/>
            <a:ext cx="62328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        PEN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divides and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redivides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to form a large number of free nuclei. It gives rise to multinucleated endosperm named as nuclear endosperm.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	E.g.- Tender coconut water possess free nuclear liquid endosperm (nuclear endosperm)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Cytokinesis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occurs after every nuclear division so that endosperm is of cellular form, that is called as cellular endosperm. 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	E.g.- 	White kernel of coconut is cellular endosperm.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5" descr="C:\Users\User\Pictures\biology images\endosper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347" y="3167743"/>
            <a:ext cx="73152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55700" y="247728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55700" y="1521675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3576" y="177282"/>
            <a:ext cx="2674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omic" pitchFamily="80" charset="0"/>
                <a:ea typeface="Microsoft YaHei" charset="-122"/>
              </a:rPr>
              <a:t>EMBRYOGENESIS</a:t>
            </a:r>
            <a:endParaRPr lang="en-US" sz="2200" b="1" dirty="0">
              <a:solidFill>
                <a:srgbClr val="FF0000"/>
              </a:solidFill>
              <a:latin typeface="comic" pitchFamily="80" charset="0"/>
              <a:ea typeface="Microsoft YaHei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7037" y="1079477"/>
            <a:ext cx="69699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Embryo develops at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micropylar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end of the embryo sac where the zygote is situated.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Most zygotes divide only after certain amount of endosperm is formed. This is an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adaptation 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provide assured nutrition to the developing embryo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Though the seeds differ greatly, the early stages of embryo development (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embryogeny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) are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similar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in both monocotyledons and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dicotyledons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 zygote gives rise to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proembryo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and subsequently to the globular, heart-shaped and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mature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embryo.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5974" y="327805"/>
            <a:ext cx="4493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STAGES OF EMBRYO DEVELOPMENT </a:t>
            </a:r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b="12431"/>
          <a:stretch>
            <a:fillRect/>
          </a:stretch>
        </p:blipFill>
        <p:spPr bwMode="auto">
          <a:xfrm>
            <a:off x="673100" y="667025"/>
            <a:ext cx="7285912" cy="4271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6332" y="307910"/>
            <a:ext cx="20277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DICOT EMBRYO</a:t>
            </a:r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175" y="1037511"/>
            <a:ext cx="4572000" cy="2852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 typical dicotyledonous embryo, consists of an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embryonal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axis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and two cotyledons. 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 portion of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embryonal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axis above the level of cotyledons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epicotyl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, which terminates with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plumule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or stem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tip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 cylindrical portion below the level of cotyledons is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hypocotyl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that terminates at its lower end in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radicle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or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root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tip. 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 root tip is covered with a root cap.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644" y="1243971"/>
            <a:ext cx="3802391" cy="288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6882" y="0"/>
            <a:ext cx="737118" cy="6718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8309" y="113201"/>
            <a:ext cx="25888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MONOCOT EMBRYO</a:t>
            </a:r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249" y="630414"/>
            <a:ext cx="4572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Embryos of monocotyledons possess only one cotyledon.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In the grass family the cotyledon is called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scutellum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that is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situated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towards one side (lateral) of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embryonal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axis.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At its lower end,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embryonal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axis has the radical and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root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cap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enclosed in an undifferentiated sheath called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coleorrhiza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 portion of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embryonal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axis above the level of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attachment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of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scutellum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is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epicotyl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Epicotyl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has a shoot apex and a few leaf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primordia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enclosed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34963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 hollow foliar structure,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coleoptile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 b="19977"/>
          <a:stretch>
            <a:fillRect/>
          </a:stretch>
        </p:blipFill>
        <p:spPr bwMode="auto">
          <a:xfrm>
            <a:off x="4880657" y="914400"/>
            <a:ext cx="2208074" cy="3648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84572" y="1135991"/>
            <a:ext cx="18101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7-coleoptile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8-  </a:t>
            </a:r>
            <a:r>
              <a:rPr lang="en-US" b="1" dirty="0" err="1" smtClean="0">
                <a:latin typeface="Calibri" pitchFamily="34" charset="0"/>
              </a:rPr>
              <a:t>plumule</a:t>
            </a: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2- shoot </a:t>
            </a:r>
            <a:r>
              <a:rPr lang="en-US" b="1" dirty="0" err="1" smtClean="0">
                <a:latin typeface="Calibri" pitchFamily="34" charset="0"/>
              </a:rPr>
              <a:t>meristem</a:t>
            </a:r>
            <a:endParaRPr lang="en-US" b="1" dirty="0" smtClean="0"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9- </a:t>
            </a:r>
            <a:r>
              <a:rPr lang="en-US" b="1" dirty="0" err="1" smtClean="0">
                <a:latin typeface="Calibri" pitchFamily="34" charset="0"/>
              </a:rPr>
              <a:t>epiblast</a:t>
            </a:r>
            <a:endParaRPr lang="en-US" b="1" dirty="0" smtClean="0"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3-root </a:t>
            </a:r>
            <a:r>
              <a:rPr lang="en-US" b="1" dirty="0" err="1" smtClean="0">
                <a:latin typeface="Calibri" pitchFamily="34" charset="0"/>
              </a:rPr>
              <a:t>meristem</a:t>
            </a: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6- root cap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5- </a:t>
            </a:r>
            <a:r>
              <a:rPr lang="en-US" b="1" dirty="0" err="1" smtClean="0">
                <a:latin typeface="Calibri" pitchFamily="34" charset="0"/>
              </a:rPr>
              <a:t>coleorhiza</a:t>
            </a:r>
            <a:endParaRPr lang="en-US" b="1" dirty="0" smtClean="0">
              <a:latin typeface="Calibri" pitchFamily="34" charset="0"/>
            </a:endParaRP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10- endosperm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4-scutellum 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1-mesocotyl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7277" y="4582564"/>
            <a:ext cx="2353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 algn="just">
              <a:spcBef>
                <a:spcPts val="800"/>
              </a:spcBef>
              <a:buClrTx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i="1" dirty="0" err="1" smtClean="0">
                <a:latin typeface="Calibri" pitchFamily="34" charset="0"/>
              </a:rPr>
              <a:t>Triticum</a:t>
            </a:r>
            <a:r>
              <a:rPr lang="en-IN" i="1" dirty="0" smtClean="0"/>
              <a:t> </a:t>
            </a:r>
            <a:r>
              <a:rPr lang="en-US" b="1" i="1" dirty="0" err="1" smtClean="0">
                <a:latin typeface="Calibri" pitchFamily="34" charset="0"/>
              </a:rPr>
              <a:t>aestivum</a:t>
            </a:r>
            <a:r>
              <a:rPr lang="en-IN" i="1" dirty="0" smtClean="0"/>
              <a:t>    </a:t>
            </a:r>
            <a:r>
              <a:rPr lang="en-US" b="1" dirty="0" smtClean="0">
                <a:latin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</a:rPr>
              <a:t>Wheat)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263" y="141193"/>
            <a:ext cx="4608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FERTILISATION AND EMBRYOGENESIS</a:t>
            </a:r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9989"/>
            <a:ext cx="4236121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9327" y="2774077"/>
            <a:ext cx="4844397" cy="2189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 rot="1980000">
            <a:off x="3875931" y="1057404"/>
            <a:ext cx="1960562" cy="1822450"/>
          </a:xfrm>
          <a:custGeom>
            <a:avLst/>
            <a:gdLst>
              <a:gd name="T0" fmla="*/ 0 w 21600"/>
              <a:gd name="T1" fmla="*/ 228511776 h 21600"/>
              <a:gd name="T2" fmla="*/ 0 w 21600"/>
              <a:gd name="T3" fmla="*/ 0 h 21600"/>
              <a:gd name="T4" fmla="*/ 88976920 w 21600"/>
              <a:gd name="T5" fmla="*/ 325326866 h 21600"/>
              <a:gd name="T6" fmla="*/ -45312304 w 21600"/>
              <a:gd name="T7" fmla="*/ 76882493 h 21600"/>
              <a:gd name="T8" fmla="*/ 200198087 w 21600"/>
              <a:gd name="T9" fmla="*/ 19932539 h 21600"/>
              <a:gd name="T10" fmla="*/ 134289236 w 21600"/>
              <a:gd name="T11" fmla="*/ 768824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00" y="10800"/>
                </a:moveTo>
                <a:cubicBezTo>
                  <a:pt x="16300" y="7762"/>
                  <a:pt x="13837" y="5300"/>
                  <a:pt x="10800" y="5300"/>
                </a:cubicBezTo>
                <a:cubicBezTo>
                  <a:pt x="7762" y="5300"/>
                  <a:pt x="5300" y="7762"/>
                  <a:pt x="53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45700" y="10800"/>
                </a:lnTo>
                <a:lnTo>
                  <a:pt x="13600" y="10800"/>
                </a:lnTo>
                <a:close/>
              </a:path>
            </a:pathLst>
          </a:custGeom>
          <a:solidFill>
            <a:srgbClr val="661900"/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772" y="1679154"/>
            <a:ext cx="4572000" cy="15799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Pollen germination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Releasing of male gametes  </a:t>
            </a:r>
            <a:r>
              <a:rPr lang="en-US" b="1" dirty="0" smtClean="0">
                <a:latin typeface="Calibri" pitchFamily="34" charset="0"/>
              </a:rPr>
              <a:t>into Embryo </a:t>
            </a:r>
            <a:r>
              <a:rPr lang="en-US" b="1" dirty="0" smtClean="0">
                <a:latin typeface="Calibri" pitchFamily="34" charset="0"/>
              </a:rPr>
              <a:t>sac 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err="1" smtClean="0">
                <a:latin typeface="Calibri" pitchFamily="34" charset="0"/>
              </a:rPr>
              <a:t>Fertilisation</a:t>
            </a: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Double </a:t>
            </a:r>
            <a:r>
              <a:rPr lang="en-US" b="1" dirty="0" err="1" smtClean="0">
                <a:latin typeface="Calibri" pitchFamily="34" charset="0"/>
              </a:rPr>
              <a:t>Fertilisation</a:t>
            </a:r>
            <a:r>
              <a:rPr lang="en-US" b="1" dirty="0" smtClean="0">
                <a:latin typeface="Calibri" pitchFamily="34" charset="0"/>
              </a:rPr>
              <a:t> </a:t>
            </a:r>
          </a:p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Embryogenesis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6020" y="383788"/>
            <a:ext cx="29482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2" charset="0"/>
                <a:ea typeface="Microsoft YaHei" charset="-122"/>
              </a:rPr>
              <a:t>DOUBLE FERTILISATION</a:t>
            </a:r>
            <a:endParaRPr lang="en-US" sz="2200" b="1" dirty="0">
              <a:solidFill>
                <a:srgbClr val="FF0000"/>
              </a:solidFill>
              <a:latin typeface="Calibri" pitchFamily="32" charset="0"/>
              <a:ea typeface="Microsoft YaHei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149282" y="1674083"/>
            <a:ext cx="2133600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4546" y="337135"/>
            <a:ext cx="25362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POLLEN STRUCTURE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r="1624"/>
          <a:stretch>
            <a:fillRect/>
          </a:stretch>
        </p:blipFill>
        <p:spPr bwMode="auto">
          <a:xfrm>
            <a:off x="131762" y="1133249"/>
            <a:ext cx="9012238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9338" y="4507919"/>
            <a:ext cx="1859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/>
              <a:t>MATURED POLLEN</a:t>
            </a:r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9599" y="0"/>
            <a:ext cx="2951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GERMINATING POLLEN 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4113" y="305842"/>
            <a:ext cx="228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b="10893"/>
          <a:stretch>
            <a:fillRect/>
          </a:stretch>
        </p:blipFill>
        <p:spPr bwMode="auto">
          <a:xfrm>
            <a:off x="1014802" y="1130237"/>
            <a:ext cx="3379917" cy="2837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32445" y="4265323"/>
            <a:ext cx="1912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34963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b="1" dirty="0" smtClean="0">
                <a:latin typeface="Calibri" pitchFamily="34" charset="0"/>
              </a:rPr>
              <a:t>GERMINATING POLLEN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0310" y="3024352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Arial Narrow" pitchFamily="34" charset="0"/>
              </a:rPr>
              <a:t>Male</a:t>
            </a:r>
            <a:r>
              <a:rPr lang="en-IN" dirty="0" smtClean="0"/>
              <a:t> </a:t>
            </a:r>
            <a:r>
              <a:rPr lang="en-IN" b="1" dirty="0" smtClean="0">
                <a:latin typeface="Arial Narrow" pitchFamily="34" charset="0"/>
              </a:rPr>
              <a:t>Nuclei</a:t>
            </a:r>
            <a:endParaRPr lang="en-IN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8175" y="3845446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latin typeface="Arial Narrow" pitchFamily="34" charset="0"/>
              </a:rPr>
              <a:t>Tube Nucleus</a:t>
            </a:r>
            <a:endParaRPr lang="en-IN" b="1" dirty="0">
              <a:latin typeface="Arial Narrow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21120000">
            <a:off x="3813708" y="3282971"/>
            <a:ext cx="1326551" cy="77421"/>
          </a:xfrm>
          <a:prstGeom prst="leftArrow">
            <a:avLst>
              <a:gd name="adj1" fmla="val 50000"/>
              <a:gd name="adj2" fmla="val 233456"/>
            </a:avLst>
          </a:prstGeom>
          <a:solidFill>
            <a:srgbClr val="B2B2B2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535019">
            <a:off x="3714182" y="3771273"/>
            <a:ext cx="1326551" cy="77421"/>
          </a:xfrm>
          <a:prstGeom prst="leftArrow">
            <a:avLst>
              <a:gd name="adj1" fmla="val 50000"/>
              <a:gd name="adj2" fmla="val 233456"/>
            </a:avLst>
          </a:prstGeom>
          <a:solidFill>
            <a:srgbClr val="B2B2B2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0826" y="141192"/>
            <a:ext cx="43059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STAGES  OF POLLEN GERMINATION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b="9015"/>
          <a:stretch>
            <a:fillRect/>
          </a:stretch>
        </p:blipFill>
        <p:spPr bwMode="auto">
          <a:xfrm>
            <a:off x="746449" y="803997"/>
            <a:ext cx="7484771" cy="389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416" y="122531"/>
            <a:ext cx="57054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MICROSCOPIC VIEW OF GERMINATINGPOLLEN 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50197" t="11313" r="15277"/>
          <a:stretch>
            <a:fillRect/>
          </a:stretch>
        </p:blipFill>
        <p:spPr bwMode="auto">
          <a:xfrm>
            <a:off x="841958" y="662506"/>
            <a:ext cx="2386434" cy="2369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15692" t="11313" r="50716"/>
          <a:stretch>
            <a:fillRect/>
          </a:stretch>
        </p:blipFill>
        <p:spPr bwMode="auto">
          <a:xfrm>
            <a:off x="5018315" y="658685"/>
            <a:ext cx="2306721" cy="2355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 l="13263" t="11151" r="9183" b="29994"/>
          <a:stretch>
            <a:fillRect/>
          </a:stretch>
        </p:blipFill>
        <p:spPr bwMode="auto">
          <a:xfrm>
            <a:off x="2443389" y="2999294"/>
            <a:ext cx="3658831" cy="2082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 l="10977" r="10793" b="21523"/>
          <a:stretch>
            <a:fillRect/>
          </a:stretch>
        </p:blipFill>
        <p:spPr bwMode="auto">
          <a:xfrm>
            <a:off x="725553" y="1367155"/>
            <a:ext cx="3529206" cy="3347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34260" y="524234"/>
            <a:ext cx="30219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MATURED EMBRYO SAC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8448" y="2229571"/>
            <a:ext cx="21833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/>
              <a:t>1 ANTIPODAL CELLS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b="1" dirty="0" smtClean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/>
              <a:t>2 POLAR NUCLEI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b="1" dirty="0" smtClean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/>
              <a:t>3 EGG APPRATUS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4365" y="4598537"/>
            <a:ext cx="179247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b="1" dirty="0" smtClean="0">
                <a:latin typeface="Calibri" pitchFamily="34" charset="0"/>
              </a:rPr>
              <a:t>Matured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embryo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sac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FERTILISATION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4988" y="882045"/>
            <a:ext cx="5840963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Release of 2 male gametes from pollen tube into the embryo sac</a:t>
            </a:r>
          </a:p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Fusion of one male gamete with egg cell called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Syngamy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and form zygote(2n)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which develops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into embryo.</a:t>
            </a:r>
          </a:p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Fusion of other male gamete with polar nuclei of central</a:t>
            </a:r>
          </a:p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cell to form PEN (3n). This is also known as triple fusion.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2571" t="52266" r="8945" b="19157"/>
          <a:stretch>
            <a:fillRect/>
          </a:stretch>
        </p:blipFill>
        <p:spPr bwMode="auto">
          <a:xfrm>
            <a:off x="303863" y="2516675"/>
            <a:ext cx="8037706" cy="2418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9233" y="0"/>
            <a:ext cx="29482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Microsoft YaHei" charset="-122"/>
                <a:cs typeface="Calibri" pitchFamily="34" charset="0"/>
              </a:rPr>
              <a:t>DOUBLE FERTILISATION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ea typeface="Microsoft YaHei" charset="-122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1012" y="888749"/>
            <a:ext cx="6251510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As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syngamy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and triple fusion occur in an embryo sac, the phenomenon is known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as </a:t>
            </a:r>
          </a:p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double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fertilisation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8138" indent="-334963"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Central cell with PEN is called PEC which develops into endosperm.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7514" y="2271455"/>
            <a:ext cx="3756156" cy="267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latin typeface="Calibri" pitchFamily="34" charset="0"/>
              </a:rPr>
              <a:t>One</a:t>
            </a:r>
            <a:r>
              <a:rPr lang="en-IN" dirty="0" smtClean="0"/>
              <a:t> </a:t>
            </a:r>
            <a:r>
              <a:rPr lang="en-US" b="1" dirty="0" smtClean="0">
                <a:latin typeface="Calibri" pitchFamily="34" charset="0"/>
              </a:rPr>
              <a:t>Male</a:t>
            </a:r>
            <a:r>
              <a:rPr lang="en-IN" dirty="0" smtClean="0"/>
              <a:t> </a:t>
            </a:r>
            <a:r>
              <a:rPr lang="en-US" b="1" dirty="0" smtClean="0">
                <a:latin typeface="Calibri" pitchFamily="34" charset="0"/>
              </a:rPr>
              <a:t>Nuclei</a:t>
            </a:r>
            <a:r>
              <a:rPr lang="en-IN" dirty="0" smtClean="0"/>
              <a:t>  </a:t>
            </a:r>
            <a:r>
              <a:rPr lang="en-US" b="1" dirty="0" smtClean="0">
                <a:latin typeface="Calibri" pitchFamily="34" charset="0"/>
              </a:rPr>
              <a:t>+ 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Egg                                Zygote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37519" y="2416628"/>
            <a:ext cx="82109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10138" y="3081018"/>
            <a:ext cx="5533053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latin typeface="Calibri" pitchFamily="34" charset="0"/>
              </a:rPr>
              <a:t>Other</a:t>
            </a:r>
            <a:r>
              <a:rPr lang="en-IN" dirty="0" smtClean="0"/>
              <a:t> </a:t>
            </a:r>
            <a:r>
              <a:rPr lang="en-US" b="1" dirty="0" smtClean="0">
                <a:latin typeface="Calibri" pitchFamily="34" charset="0"/>
              </a:rPr>
              <a:t>Male</a:t>
            </a:r>
            <a:r>
              <a:rPr lang="en-IN" dirty="0" smtClean="0"/>
              <a:t> </a:t>
            </a:r>
            <a:r>
              <a:rPr lang="en-US" b="1" dirty="0" smtClean="0">
                <a:latin typeface="Calibri" pitchFamily="34" charset="0"/>
              </a:rPr>
              <a:t>Nuclei</a:t>
            </a:r>
            <a:r>
              <a:rPr lang="en-IN" dirty="0" smtClean="0"/>
              <a:t> </a:t>
            </a:r>
            <a:r>
              <a:rPr lang="en-US" b="1" dirty="0" smtClean="0">
                <a:latin typeface="Calibri" pitchFamily="34" charset="0"/>
              </a:rPr>
              <a:t>+   Two </a:t>
            </a:r>
            <a:r>
              <a:rPr lang="en-US" b="1" dirty="0" smtClean="0">
                <a:latin typeface="Calibri" pitchFamily="34" charset="0"/>
              </a:rPr>
              <a:t>Polar Nuclei 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PEN 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29200" y="3265715"/>
            <a:ext cx="793102" cy="9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62425" y="2529829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mic" pitchFamily="80" charset="0"/>
                <a:ea typeface="Microsoft YaHei" charset="-122"/>
              </a:rPr>
              <a:t>(n)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8816" y="2539160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mic" pitchFamily="80" charset="0"/>
                <a:ea typeface="Microsoft YaHei" charset="-122"/>
              </a:rPr>
              <a:t>(n)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59772" y="349088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mic" pitchFamily="80" charset="0"/>
                <a:ea typeface="Microsoft YaHei" charset="-122"/>
              </a:rPr>
              <a:t>(n)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72344" y="2548490"/>
            <a:ext cx="511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mic" pitchFamily="80" charset="0"/>
                <a:ea typeface="Microsoft YaHei" charset="-122"/>
              </a:rPr>
              <a:t>(2n)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7619" y="3425568"/>
            <a:ext cx="511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mic" pitchFamily="80" charset="0"/>
                <a:ea typeface="Microsoft YaHei" charset="-122"/>
              </a:rPr>
              <a:t>(3n)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06305" y="3481552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mic" pitchFamily="80" charset="0"/>
                <a:ea typeface="Microsoft YaHei" charset="-122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mic" pitchFamily="80" charset="0"/>
                <a:ea typeface="Microsoft YaHei" charset="-122"/>
              </a:rPr>
              <a:t>n+n</a:t>
            </a:r>
            <a:r>
              <a:rPr lang="en-US" b="1" dirty="0" smtClean="0">
                <a:solidFill>
                  <a:schemeClr val="tx1"/>
                </a:solidFill>
                <a:latin typeface="comic" pitchFamily="80" charset="0"/>
                <a:ea typeface="Microsoft YaHei" charset="-122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571</Words>
  <Application>Microsoft Office PowerPoint</Application>
  <PresentationFormat>On-screen Show (16:9)</PresentationFormat>
  <Paragraphs>115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PRAVAT</cp:lastModifiedBy>
  <cp:revision>14</cp:revision>
  <dcterms:modified xsi:type="dcterms:W3CDTF">2020-07-23T11:00:48Z</dcterms:modified>
</cp:coreProperties>
</file>