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70" r:id="rId3"/>
    <p:sldId id="271" r:id="rId4"/>
    <p:sldId id="257" r:id="rId5"/>
    <p:sldId id="269" r:id="rId6"/>
    <p:sldId id="267" r:id="rId7"/>
    <p:sldId id="266" r:id="rId8"/>
    <p:sldId id="265" r:id="rId9"/>
    <p:sldId id="263" r:id="rId10"/>
    <p:sldId id="262" r:id="rId11"/>
    <p:sldId id="261" r:id="rId12"/>
    <p:sldId id="260" r:id="rId13"/>
    <p:sldId id="273" r:id="rId14"/>
    <p:sldId id="272" r:id="rId15"/>
    <p:sldId id="259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0" y="1093167"/>
            <a:ext cx="87630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HUMAN REPRODUCTION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25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GAMETOGENESIS</a:t>
            </a:r>
            <a:endParaRPr sz="2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520755" y="2693036"/>
            <a:ext cx="4764000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SUBJECT : </a:t>
            </a:r>
            <a:r>
              <a:rPr lang="en" b="1" dirty="0" smtClean="0"/>
              <a:t>BIOLOGY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</a:t>
            </a:r>
            <a:r>
              <a:rPr lang="en" b="1" dirty="0" smtClean="0"/>
              <a:t>NUMBER:03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NAME </a:t>
            </a:r>
            <a:r>
              <a:rPr lang="en" b="1" dirty="0" smtClean="0"/>
              <a:t>:HUMAN REPRODUCTION</a:t>
            </a:r>
            <a:endParaRPr b="1"/>
          </a:p>
        </p:txBody>
      </p:sp>
      <p:pic>
        <p:nvPicPr>
          <p:cNvPr id="6" name="image1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62721" y="234499"/>
            <a:ext cx="280717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STRUCTURE OF OVUM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9919" y="858414"/>
            <a:ext cx="457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 is a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non motile female gamete. 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Ovum is covered with a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non cellular zona pellucida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(glycoprotein)&amp;</a:t>
            </a: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 multicellular corona radiata</a:t>
            </a:r>
            <a:endParaRPr lang="en-US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7" descr="C:\Users\User\Pictures\biology images\ov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9909" y="1018592"/>
            <a:ext cx="4114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1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6293" y="365127"/>
            <a:ext cx="463620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HORMONAL CONTROL OF OOGENESIS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 descr="C:\Users\User\Pictures\biology images\FEMHORMONEFB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9044" y="877079"/>
            <a:ext cx="7032171" cy="3862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1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0384" y="444018"/>
            <a:ext cx="66807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COMPARISION : SPERMATOGENESIS &amp; OOGENESIS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 descr="C:\Users\PRAVAT\Desktop\difference-in-process-of-spermatogenesis-and-oogenesi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0820" y="1069716"/>
            <a:ext cx="6304967" cy="3638550"/>
          </a:xfrm>
          <a:prstGeom prst="rect">
            <a:avLst/>
          </a:prstGeom>
          <a:noFill/>
        </p:spPr>
      </p:pic>
      <p:pic>
        <p:nvPicPr>
          <p:cNvPr id="6" name="image1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793102"/>
            <a:ext cx="8520600" cy="377577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 Gametogenesis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</a:t>
            </a:r>
            <a:r>
              <a:rPr lang="en-US" dirty="0" smtClean="0"/>
              <a:t>Spermatogenesis</a:t>
            </a:r>
          </a:p>
          <a:p>
            <a:pPr algn="ctr">
              <a:buNone/>
            </a:pPr>
            <a:r>
              <a:rPr lang="en-US" dirty="0" smtClean="0"/>
              <a:t>  </a:t>
            </a:r>
          </a:p>
          <a:p>
            <a:pPr algn="ctr">
              <a:buNone/>
            </a:pPr>
            <a:r>
              <a:rPr lang="en-US" dirty="0" smtClean="0"/>
              <a:t>Hormonal </a:t>
            </a:r>
            <a:r>
              <a:rPr lang="en-US" dirty="0" smtClean="0"/>
              <a:t>control of </a:t>
            </a:r>
            <a:r>
              <a:rPr lang="en-US" dirty="0" smtClean="0"/>
              <a:t>spermatogenesis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</a:t>
            </a:r>
            <a:r>
              <a:rPr lang="en-US" dirty="0" smtClean="0"/>
              <a:t>Oogenesis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Hormonal control of </a:t>
            </a:r>
            <a:r>
              <a:rPr lang="en-US" dirty="0" smtClean="0"/>
              <a:t>Oogenesis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Structure of Ovum and Egg</a:t>
            </a:r>
          </a:p>
          <a:p>
            <a:endParaRPr lang="en-US" dirty="0"/>
          </a:p>
        </p:txBody>
      </p:sp>
      <p:pic>
        <p:nvPicPr>
          <p:cNvPr id="1026" name="Picture 2" descr="C:\Users\omm\Desktop\down arro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1453" y="1184987"/>
            <a:ext cx="867747" cy="401217"/>
          </a:xfrm>
          <a:prstGeom prst="rect">
            <a:avLst/>
          </a:prstGeom>
          <a:noFill/>
        </p:spPr>
      </p:pic>
      <p:pic>
        <p:nvPicPr>
          <p:cNvPr id="1027" name="Picture 3" descr="C:\Users\omm\Desktop\down arro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6098" y="1828801"/>
            <a:ext cx="737118" cy="401215"/>
          </a:xfrm>
          <a:prstGeom prst="rect">
            <a:avLst/>
          </a:prstGeom>
          <a:noFill/>
        </p:spPr>
      </p:pic>
      <p:pic>
        <p:nvPicPr>
          <p:cNvPr id="6" name="Picture 3" descr="C:\Users\omm\Desktop\down arro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08106" y="2428800"/>
            <a:ext cx="793102" cy="429477"/>
          </a:xfrm>
          <a:prstGeom prst="rect">
            <a:avLst/>
          </a:prstGeom>
          <a:noFill/>
        </p:spPr>
      </p:pic>
      <p:pic>
        <p:nvPicPr>
          <p:cNvPr id="7" name="Picture 3" descr="C:\Users\omm\Desktop\down arro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23184" y="3144416"/>
            <a:ext cx="656497" cy="354564"/>
          </a:xfrm>
          <a:prstGeom prst="rect">
            <a:avLst/>
          </a:prstGeom>
          <a:noFill/>
        </p:spPr>
      </p:pic>
      <p:pic>
        <p:nvPicPr>
          <p:cNvPr id="8" name="Picture 3" descr="C:\Users\omm\Desktop\down arro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2515" y="3741576"/>
            <a:ext cx="631815" cy="335902"/>
          </a:xfrm>
          <a:prstGeom prst="rect">
            <a:avLst/>
          </a:prstGeom>
          <a:noFill/>
        </p:spPr>
      </p:pic>
      <p:pic>
        <p:nvPicPr>
          <p:cNvPr id="9" name="image1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HOME ASSIGNMENT</a:t>
            </a:r>
            <a:endParaRPr lang="en-US" sz="2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1.What is the number of chromosomes in</a:t>
            </a:r>
          </a:p>
          <a:p>
            <a:pPr lvl="0">
              <a:buNone/>
            </a:pPr>
            <a:r>
              <a:rPr lang="en-US" dirty="0" smtClean="0"/>
              <a:t> (i) spermatogonial cells. (ii) Spermatids (iii) Primary spermatocytes (iv) Sertoli cells ?</a:t>
            </a:r>
          </a:p>
          <a:p>
            <a:pPr lvl="0">
              <a:buNone/>
            </a:pPr>
            <a:r>
              <a:rPr lang="en-US" dirty="0" smtClean="0"/>
              <a:t>2.At which stage of life does gametogenesis begin in human males ?</a:t>
            </a:r>
          </a:p>
          <a:p>
            <a:pPr lvl="0">
              <a:buNone/>
            </a:pPr>
            <a:r>
              <a:rPr lang="en-US" dirty="0" smtClean="0"/>
              <a:t>3.Name the organ where spermatogenesis gets completed in human male.</a:t>
            </a:r>
          </a:p>
          <a:p>
            <a:pPr>
              <a:buNone/>
            </a:pPr>
            <a:r>
              <a:rPr lang="en-US" dirty="0" smtClean="0"/>
              <a:t>4.Why do mitosis of spermatogonia and meiosis of spermatocytes occurs ?</a:t>
            </a:r>
          </a:p>
          <a:p>
            <a:pPr>
              <a:buNone/>
            </a:pPr>
            <a:r>
              <a:rPr lang="en-US" dirty="0" smtClean="0"/>
              <a:t>5.Write the difference between spermatids and spermatozoa</a:t>
            </a:r>
            <a:endParaRPr lang="en-US" dirty="0"/>
          </a:p>
        </p:txBody>
      </p:sp>
      <p:pic>
        <p:nvPicPr>
          <p:cNvPr id="4" name="image1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image1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LECTURE-3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52474"/>
            <a:ext cx="8520600" cy="3991025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RECAPITULATION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FEMALE REPRODUCTIVE  SYSTEM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Ovaries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Fallopian tube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Uterus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Vagina                                                              </a:t>
            </a:r>
            <a:r>
              <a:rPr lang="en-US" b="1" dirty="0" smtClean="0"/>
              <a:t>GAMETOGENESIS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                                                                        Spermatogenesis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                                                                        Hormonal control of spermatogenesis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                                                                        Oogenesis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                                                                        Hormonal control of Oogenesis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                                                                        Structure of Ovum and Egg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image1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LEARNINIG OUTOME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Students will able to know about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smtClean="0"/>
              <a:t>Gametogenesis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Spermatogenesis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Hormonal control of spermatogenesis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Oogenesis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Hormonal control of Oogenesis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Structure of Ovum and Egg</a:t>
            </a:r>
          </a:p>
          <a:p>
            <a:endParaRPr lang="en-US" dirty="0"/>
          </a:p>
        </p:txBody>
      </p:sp>
      <p:pic>
        <p:nvPicPr>
          <p:cNvPr id="36866" name="Picture 2" descr="Gametogenesis in Human-Spermatogenesis and Oogenesis - Online Biology No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0620" y="2090057"/>
            <a:ext cx="4413380" cy="3053443"/>
          </a:xfrm>
          <a:prstGeom prst="rect">
            <a:avLst/>
          </a:prstGeom>
          <a:noFill/>
        </p:spPr>
      </p:pic>
      <p:pic>
        <p:nvPicPr>
          <p:cNvPr id="5" name="image1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1464906"/>
            <a:ext cx="487057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 is the process of formation of gametes which occurs in gonads.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Gametogenesis includes 3 phases: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Multiplication phase</a:t>
            </a:r>
          </a:p>
          <a:p>
            <a:pPr algn="just">
              <a:buFont typeface="Wingdings" pitchFamily="2" charset="2"/>
              <a:buChar char="Ø"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Growth phase</a:t>
            </a:r>
          </a:p>
          <a:p>
            <a:pPr algn="just">
              <a:buFont typeface="Wingdings" pitchFamily="2" charset="2"/>
              <a:buChar char="Ø"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Maturation phase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Gametogenesis is of two types: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Spermatogenesis &amp; Oogenesis </a:t>
            </a:r>
            <a:endParaRPr lang="en-US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47304" y="803666"/>
            <a:ext cx="2233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GAMETOGENESIS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482" name="Picture 2" descr="PPT - Gametogenesis PowerPoint Presentation, free download - ID:10596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1796" y="1492898"/>
            <a:ext cx="3872203" cy="3247053"/>
          </a:xfrm>
          <a:prstGeom prst="rect">
            <a:avLst/>
          </a:prstGeom>
          <a:noFill/>
        </p:spPr>
      </p:pic>
      <p:pic>
        <p:nvPicPr>
          <p:cNvPr id="7" name="image1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60217" y="253160"/>
            <a:ext cx="249619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SPERMATOGENESIS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7911" y="789297"/>
            <a:ext cx="569167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process of formation of sperm in seminiferous tubule of the testis is called as </a:t>
            </a:r>
            <a:r>
              <a:rPr lang="en-IN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spermatogenesis.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IN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IN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MULTIPLICATION PHASE</a:t>
            </a: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IN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IN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GROWTH PHASE</a:t>
            </a:r>
            <a:endParaRPr lang="en-IN" sz="18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IN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IN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IN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3225" y="2379306"/>
            <a:ext cx="56636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IN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IN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 typeface="Wingdings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IN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MATURE PHASE</a:t>
            </a: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6" descr="C:\Users\User\Pictures\biology images\meiosis- sper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3625" y="1390262"/>
            <a:ext cx="5458408" cy="306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1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4204" y="458433"/>
            <a:ext cx="558358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HORMONAL CONTROL OF SPERMATOGENESIS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6386" name="Picture 2" descr="Hormonal regulation of spermatogenesi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66022"/>
            <a:ext cx="9144000" cy="4077478"/>
          </a:xfrm>
          <a:prstGeom prst="rect">
            <a:avLst/>
          </a:prstGeom>
          <a:noFill/>
        </p:spPr>
      </p:pic>
      <p:pic>
        <p:nvPicPr>
          <p:cNvPr id="6" name="image1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272675" y="285049"/>
            <a:ext cx="8688300" cy="1534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18718" y="251927"/>
            <a:ext cx="284565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STRUCTURE OF SPERM</a:t>
            </a:r>
            <a:endParaRPr lang="en-US" sz="2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33061" y="1670180"/>
            <a:ext cx="416145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 consists of:</a:t>
            </a:r>
          </a:p>
          <a:p>
            <a:pPr algn="just"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Acrosome</a:t>
            </a: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2" descr="C:\Users\User\Pictures\biology images\sper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87552" y="1357604"/>
            <a:ext cx="3949959" cy="346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923730" y="1380930"/>
            <a:ext cx="331236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Middle Piece</a:t>
            </a:r>
          </a:p>
          <a:p>
            <a:pPr algn="just"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Tail</a:t>
            </a: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Semen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image1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3575712" y="0"/>
            <a:ext cx="1640101" cy="442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OOGENESIS</a:t>
            </a:r>
            <a:endParaRPr lang="en-IN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6611" y="905069"/>
            <a:ext cx="80243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process of formation of a mature female gamete (ovum) inside ovary is called </a:t>
            </a:r>
            <a:r>
              <a:rPr lang="en-IN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oogenesis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IN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MULTIPLICATION PHASE</a:t>
            </a: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IN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IN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IN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GROWTH PHASE</a:t>
            </a:r>
            <a:endParaRPr lang="en-IN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0629" y="2658957"/>
            <a:ext cx="67273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IN" b="1" dirty="0" smtClean="0">
                <a:solidFill>
                  <a:schemeClr val="tx1"/>
                </a:solidFill>
              </a:rPr>
              <a:t>MATURATION PHASE</a:t>
            </a: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292" name="Picture 4" descr="Oogenesis | Definition, Examples, Diagram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5304" y="1156996"/>
            <a:ext cx="5778695" cy="3986504"/>
          </a:xfrm>
          <a:prstGeom prst="rect">
            <a:avLst/>
          </a:prstGeom>
          <a:noFill/>
        </p:spPr>
      </p:pic>
      <p:pic>
        <p:nvPicPr>
          <p:cNvPr id="8" name="image1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25263" y="514417"/>
            <a:ext cx="496001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DIAGRAMATIC SECTION VIEW OF OVARY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6" descr="C:\Users\User\Pictures\biology images\oogenesi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18254" y="1015487"/>
            <a:ext cx="5904722" cy="384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1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679093" y="1"/>
            <a:ext cx="1464907" cy="615819"/>
          </a:xfrm>
          <a:prstGeom prst="rect">
            <a:avLst/>
          </a:prstGeom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322</Words>
  <Application>Microsoft Office PowerPoint</Application>
  <PresentationFormat>On-screen Show (16:9)</PresentationFormat>
  <Paragraphs>114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Simple Light</vt:lpstr>
      <vt:lpstr>Slide 1</vt:lpstr>
      <vt:lpstr>LECTURE-3</vt:lpstr>
      <vt:lpstr>LEARNINIG OUTOME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SUMMARY</vt:lpstr>
      <vt:lpstr>HOME ASSIGNMENT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omm</cp:lastModifiedBy>
  <cp:revision>28</cp:revision>
  <dcterms:modified xsi:type="dcterms:W3CDTF">2022-03-25T08:58:14Z</dcterms:modified>
</cp:coreProperties>
</file>