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77" r:id="rId2"/>
    <p:sldId id="257" r:id="rId3"/>
    <p:sldId id="269" r:id="rId4"/>
    <p:sldId id="271" r:id="rId5"/>
    <p:sldId id="691" r:id="rId6"/>
    <p:sldId id="259"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 id="1" name="pinky.23815@gmail.com" initials="p" lastIdx="1" clrIdx="1">
    <p:extLst>
      <p:ext uri="{19B8F6BF-5375-455C-9EA6-DF929625EA0E}">
        <p15:presenceInfo xmlns:p15="http://schemas.microsoft.com/office/powerpoint/2012/main" userId="5b0e290a1e4c212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37"/>
    <a:srgbClr val="A0B1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132" autoAdjust="0"/>
  </p:normalViewPr>
  <p:slideViewPr>
    <p:cSldViewPr snapToGrid="0">
      <p:cViewPr varScale="1">
        <p:scale>
          <a:sx n="103" d="100"/>
          <a:sy n="103" d="100"/>
        </p:scale>
        <p:origin x="960" y="77"/>
      </p:cViewPr>
      <p:guideLst>
        <p:guide orient="horz" pos="1620"/>
        <p:guide pos="2880"/>
      </p:guideLst>
    </p:cSldViewPr>
  </p:slideViewPr>
  <p:notesTextViewPr>
    <p:cViewPr>
      <p:scale>
        <a:sx n="1" d="1"/>
        <a:sy n="1" d="1"/>
      </p:scale>
      <p:origin x="0" y="0"/>
    </p:cViewPr>
  </p:notesTextViewPr>
  <p:sorterViewPr>
    <p:cViewPr varScale="1">
      <p:scale>
        <a:sx n="1" d="1"/>
        <a:sy n="1" d="1"/>
      </p:scale>
      <p:origin x="0" y="-748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3">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51;p1:notes">
            <a:extLst>
              <a:ext uri="{FF2B5EF4-FFF2-40B4-BE49-F238E27FC236}">
                <a16:creationId xmlns:a16="http://schemas.microsoft.com/office/drawing/2014/main" id="{C6D41A11-B11A-4909-A79F-FDD7D6524CF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4099" name="Google Shape;52;p1:notes">
            <a:extLst>
              <a:ext uri="{FF2B5EF4-FFF2-40B4-BE49-F238E27FC236}">
                <a16:creationId xmlns:a16="http://schemas.microsoft.com/office/drawing/2014/main" id="{02A536BA-31C2-44B5-A9D1-3A345A7011B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Google Shape;60;p2:notes">
            <a:extLst>
              <a:ext uri="{FF2B5EF4-FFF2-40B4-BE49-F238E27FC236}">
                <a16:creationId xmlns:a16="http://schemas.microsoft.com/office/drawing/2014/main" id="{351C1CA1-C075-4E49-8E01-21E994078F0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7171" name="Google Shape;61;p2:notes">
            <a:extLst>
              <a:ext uri="{FF2B5EF4-FFF2-40B4-BE49-F238E27FC236}">
                <a16:creationId xmlns:a16="http://schemas.microsoft.com/office/drawing/2014/main" id="{06C03297-4902-4FA1-B4F1-03A09A96F714}"/>
              </a:ext>
            </a:extLst>
          </p:cNvPr>
          <p:cNvSpPr txBox="1">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EF28180-38A3-4314-BD18-E0FD20545512}"/>
              </a:ext>
            </a:extLst>
          </p:cNvPr>
          <p:cNvSpPr>
            <a:spLocks noGrp="1" noChangeArrowheads="1"/>
          </p:cNvSpPr>
          <p:nvPr>
            <p:ph type="sldNum" sz="quarter" idx="5"/>
          </p:nvPr>
        </p:nvSpPr>
        <p:spPr>
          <a:ln/>
        </p:spPr>
        <p:txBody>
          <a:bodyPr/>
          <a:lstStyle/>
          <a:p>
            <a:fld id="{B152A30C-38E4-46A0-AB02-DDCCF7CC3CC4}" type="slidenum">
              <a:rPr lang="en-US" altLang="en-US"/>
              <a:pPr/>
              <a:t>3</a:t>
            </a:fld>
            <a:endParaRPr lang="en-US" altLang="en-US"/>
          </a:p>
        </p:txBody>
      </p:sp>
      <p:sp>
        <p:nvSpPr>
          <p:cNvPr id="31746" name="Rectangle 2">
            <a:extLst>
              <a:ext uri="{FF2B5EF4-FFF2-40B4-BE49-F238E27FC236}">
                <a16:creationId xmlns:a16="http://schemas.microsoft.com/office/drawing/2014/main" id="{FDFF414D-469A-4A6C-9423-D6A1D5028729}"/>
              </a:ext>
            </a:extLst>
          </p:cNvPr>
          <p:cNvSpPr>
            <a:spLocks noGrp="1" noRot="1" noChangeAspect="1" noChangeArrowheads="1" noTextEdit="1"/>
          </p:cNvSpPr>
          <p:nvPr>
            <p:ph type="sldImg"/>
          </p:nvPr>
        </p:nvSpPr>
        <p:spPr>
          <a:xfrm>
            <a:off x="381000" y="685800"/>
            <a:ext cx="6096000" cy="3429000"/>
          </a:xfrm>
          <a:ln/>
        </p:spPr>
      </p:sp>
      <p:sp>
        <p:nvSpPr>
          <p:cNvPr id="31747" name="Rectangle 3">
            <a:extLst>
              <a:ext uri="{FF2B5EF4-FFF2-40B4-BE49-F238E27FC236}">
                <a16:creationId xmlns:a16="http://schemas.microsoft.com/office/drawing/2014/main" id="{1D1DE08F-54BB-433D-9659-4E7F0B8467A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31B4FDC-93C0-4665-AB0E-4E881F1709A4}"/>
              </a:ext>
            </a:extLst>
          </p:cNvPr>
          <p:cNvSpPr>
            <a:spLocks noGrp="1" noChangeArrowheads="1"/>
          </p:cNvSpPr>
          <p:nvPr>
            <p:ph type="sldNum" sz="quarter" idx="5"/>
          </p:nvPr>
        </p:nvSpPr>
        <p:spPr>
          <a:ln/>
        </p:spPr>
        <p:txBody>
          <a:bodyPr/>
          <a:lstStyle/>
          <a:p>
            <a:fld id="{F7E634DF-9A0A-41F3-B249-41206AD39289}" type="slidenum">
              <a:rPr lang="en-US" altLang="en-US"/>
              <a:pPr/>
              <a:t>4</a:t>
            </a:fld>
            <a:endParaRPr lang="en-US" altLang="en-US"/>
          </a:p>
        </p:txBody>
      </p:sp>
      <p:sp>
        <p:nvSpPr>
          <p:cNvPr id="35842" name="Rectangle 2">
            <a:extLst>
              <a:ext uri="{FF2B5EF4-FFF2-40B4-BE49-F238E27FC236}">
                <a16:creationId xmlns:a16="http://schemas.microsoft.com/office/drawing/2014/main" id="{DB358421-A020-4D52-B0F3-9794C65A8C3B}"/>
              </a:ext>
            </a:extLst>
          </p:cNvPr>
          <p:cNvSpPr>
            <a:spLocks noGrp="1" noRot="1" noChangeAspect="1" noChangeArrowheads="1" noTextEdit="1"/>
          </p:cNvSpPr>
          <p:nvPr>
            <p:ph type="sldImg"/>
          </p:nvPr>
        </p:nvSpPr>
        <p:spPr>
          <a:xfrm>
            <a:off x="381000" y="685800"/>
            <a:ext cx="6096000" cy="3429000"/>
          </a:xfrm>
          <a:ln/>
        </p:spPr>
      </p:sp>
      <p:sp>
        <p:nvSpPr>
          <p:cNvPr id="35843" name="Rectangle 3">
            <a:extLst>
              <a:ext uri="{FF2B5EF4-FFF2-40B4-BE49-F238E27FC236}">
                <a16:creationId xmlns:a16="http://schemas.microsoft.com/office/drawing/2014/main" id="{177771B7-7FD9-4D01-A48C-06505ADB1F4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73;p4:notes">
            <a:extLst>
              <a:ext uri="{FF2B5EF4-FFF2-40B4-BE49-F238E27FC236}">
                <a16:creationId xmlns:a16="http://schemas.microsoft.com/office/drawing/2014/main" id="{D7FBA2EC-7EF7-43AF-A7E2-821FAFA182A4}"/>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17411" name="Google Shape;74;p4:notes">
            <a:extLst>
              <a:ext uri="{FF2B5EF4-FFF2-40B4-BE49-F238E27FC236}">
                <a16:creationId xmlns:a16="http://schemas.microsoft.com/office/drawing/2014/main" id="{DA3897DA-909E-4157-B858-FF50C360D3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294F99-1D69-4106-9706-BED5EEE8C5D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2877C59-5677-489F-9478-92A3E0A02E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2A082C9-9A0C-4002-8F64-E4E95CE61A02}"/>
              </a:ext>
            </a:extLst>
          </p:cNvPr>
          <p:cNvSpPr>
            <a:spLocks noGrp="1" noChangeArrowheads="1"/>
          </p:cNvSpPr>
          <p:nvPr>
            <p:ph type="sldNum" sz="quarter" idx="12"/>
          </p:nvPr>
        </p:nvSpPr>
        <p:spPr>
          <a:ln/>
        </p:spPr>
        <p:txBody>
          <a:bodyPr/>
          <a:lstStyle>
            <a:lvl1pPr>
              <a:defRPr/>
            </a:lvl1pPr>
          </a:lstStyle>
          <a:p>
            <a:pPr>
              <a:defRPr/>
            </a:pPr>
            <a:fld id="{93BC4B65-6C01-422E-9C1F-3A1A344DBA59}" type="slidenum">
              <a:rPr lang="en-US" altLang="en-US"/>
              <a:pPr>
                <a:defRPr/>
              </a:pPr>
              <a:t>‹#›</a:t>
            </a:fld>
            <a:endParaRPr lang="en-US" altLang="en-US"/>
          </a:p>
        </p:txBody>
      </p:sp>
    </p:spTree>
    <p:extLst>
      <p:ext uri="{BB962C8B-B14F-4D97-AF65-F5344CB8AC3E}">
        <p14:creationId xmlns:p14="http://schemas.microsoft.com/office/powerpoint/2010/main" val="144855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1644714-08B4-44C6-BB53-367D2730217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8F25493-F634-4CC0-A42B-FA17773A8056}"/>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633EB7B-CBF9-49F6-8AFA-D13253794A95}"/>
              </a:ext>
            </a:extLst>
          </p:cNvPr>
          <p:cNvSpPr>
            <a:spLocks noGrp="1"/>
          </p:cNvSpPr>
          <p:nvPr>
            <p:ph type="sldNum" sz="quarter" idx="12"/>
          </p:nvPr>
        </p:nvSpPr>
        <p:spPr/>
        <p:txBody>
          <a:bodyPr/>
          <a:lstStyle>
            <a:lvl1pPr>
              <a:defRPr/>
            </a:lvl1pPr>
          </a:lstStyle>
          <a:p>
            <a:pPr>
              <a:defRPr/>
            </a:pPr>
            <a:fld id="{A1E10067-7C39-43E7-9E82-87B29CD48371}" type="slidenum">
              <a:rPr lang="en-US" altLang="en-US"/>
              <a:pPr>
                <a:defRPr/>
              </a:pPr>
              <a:t>‹#›</a:t>
            </a:fld>
            <a:endParaRPr lang="en-US" altLang="en-US"/>
          </a:p>
        </p:txBody>
      </p:sp>
    </p:spTree>
    <p:extLst>
      <p:ext uri="{BB962C8B-B14F-4D97-AF65-F5344CB8AC3E}">
        <p14:creationId xmlns:p14="http://schemas.microsoft.com/office/powerpoint/2010/main" val="4058555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lIns="91425" tIns="91425" rIns="91425" bIns="91425" anchor="t">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lIns="91425" tIns="91425" rIns="91425" bIns="91425">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4" name="Google Shape;16;p3">
            <a:extLst>
              <a:ext uri="{FF2B5EF4-FFF2-40B4-BE49-F238E27FC236}">
                <a16:creationId xmlns:a16="http://schemas.microsoft.com/office/drawing/2014/main" id="{ABC86566-E9E5-454F-9C53-CA4C350BDA21}"/>
              </a:ext>
            </a:extLst>
          </p:cNvPr>
          <p:cNvSpPr txBox="1">
            <a:spLocks noGrp="1"/>
          </p:cNvSpPr>
          <p:nvPr>
            <p:ph type="sldNum" idx="10"/>
          </p:nvPr>
        </p:nvSpPr>
        <p:spPr>
          <a:xfrm>
            <a:off x="8472487" y="4663679"/>
            <a:ext cx="548879" cy="392906"/>
          </a:xfrm>
        </p:spPr>
        <p:txBody>
          <a:bodyPr spcFirstLastPara="1" wrap="square" lIns="91425" tIns="91425" rIns="91425" bIns="91425"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smtClean="0">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a:defRPr/>
            </a:pPr>
            <a:fld id="{1CF7198F-D119-4669-8EAC-990DF6100590}" type="slidenum">
              <a:rPr lang="en"/>
              <a:pPr>
                <a:defRPr/>
              </a:pPr>
              <a:t>‹#›</a:t>
            </a:fld>
            <a:endParaRPr lang="en"/>
          </a:p>
        </p:txBody>
      </p:sp>
    </p:spTree>
    <p:extLst>
      <p:ext uri="{BB962C8B-B14F-4D97-AF65-F5344CB8AC3E}">
        <p14:creationId xmlns:p14="http://schemas.microsoft.com/office/powerpoint/2010/main" val="3162044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60" r:id="rId6"/>
    <p:sldLayoutId id="2147483661" r:id="rId7"/>
    <p:sldLayoutId id="2147483662"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Google Shape;54;p13">
            <a:extLst>
              <a:ext uri="{FF2B5EF4-FFF2-40B4-BE49-F238E27FC236}">
                <a16:creationId xmlns:a16="http://schemas.microsoft.com/office/drawing/2014/main" id="{7EAA727D-D81F-41F6-86FF-9FB8045F1C7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767138"/>
            <a:ext cx="9144000" cy="1365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Google Shape;56;p13">
            <a:extLst>
              <a:ext uri="{FF2B5EF4-FFF2-40B4-BE49-F238E27FC236}">
                <a16:creationId xmlns:a16="http://schemas.microsoft.com/office/drawing/2014/main" id="{AB6A113C-73DF-486E-A186-EA143228F422}"/>
              </a:ext>
            </a:extLst>
          </p:cNvPr>
          <p:cNvSpPr txBox="1"/>
          <p:nvPr/>
        </p:nvSpPr>
        <p:spPr>
          <a:xfrm>
            <a:off x="190500" y="1163241"/>
            <a:ext cx="8763000" cy="1931194"/>
          </a:xfrm>
          <a:prstGeom prst="rect">
            <a:avLst/>
          </a:prstGeom>
          <a:noFill/>
          <a:ln>
            <a:noFill/>
          </a:ln>
        </p:spPr>
        <p:txBody>
          <a:bodyPr spcFirstLastPara="1" lIns="91425" tIns="91425" rIns="91425" bIns="91425"/>
          <a:lstStyle/>
          <a:p>
            <a:pPr algn="ctr">
              <a:buSzPts val="3100"/>
              <a:defRPr/>
            </a:pPr>
            <a:r>
              <a:rPr lang="en-US" sz="2800" b="1" dirty="0">
                <a:solidFill>
                  <a:srgbClr val="FF0000"/>
                </a:solidFill>
                <a:latin typeface="Calibri"/>
                <a:ea typeface="Calibri"/>
                <a:cs typeface="Calibri"/>
                <a:sym typeface="Calibri"/>
              </a:rPr>
              <a:t>Power in AC circuits, Power factor Wattles current,</a:t>
            </a:r>
          </a:p>
          <a:p>
            <a:pPr algn="ctr">
              <a:buSzPts val="3100"/>
              <a:defRPr/>
            </a:pPr>
            <a:r>
              <a:rPr lang="en-US" sz="2800" dirty="0">
                <a:latin typeface="Calibri"/>
                <a:ea typeface="Calibri"/>
                <a:cs typeface="Calibri"/>
                <a:sym typeface="Calibri"/>
              </a:rPr>
              <a:t>CLASS-XII</a:t>
            </a:r>
          </a:p>
        </p:txBody>
      </p:sp>
      <p:sp>
        <p:nvSpPr>
          <p:cNvPr id="3077" name="Google Shape;57;p13">
            <a:extLst>
              <a:ext uri="{FF2B5EF4-FFF2-40B4-BE49-F238E27FC236}">
                <a16:creationId xmlns:a16="http://schemas.microsoft.com/office/drawing/2014/main" id="{384A201C-D8E3-4A15-9BB1-0C50099593D7}"/>
              </a:ext>
            </a:extLst>
          </p:cNvPr>
          <p:cNvSpPr txBox="1">
            <a:spLocks noChangeArrowheads="1"/>
          </p:cNvSpPr>
          <p:nvPr/>
        </p:nvSpPr>
        <p:spPr bwMode="auto">
          <a:xfrm>
            <a:off x="1726406" y="3094435"/>
            <a:ext cx="6763941"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350" b="1" dirty="0"/>
              <a:t>SUBJECT : PHYSICS</a:t>
            </a:r>
          </a:p>
          <a:p>
            <a:pPr>
              <a:lnSpc>
                <a:spcPct val="100000"/>
              </a:lnSpc>
              <a:spcBef>
                <a:spcPct val="0"/>
              </a:spcBef>
              <a:buFontTx/>
              <a:buNone/>
            </a:pPr>
            <a:r>
              <a:rPr lang="en-US" altLang="en-US" sz="1350" b="1" dirty="0"/>
              <a:t>CHAPTER NUMBER: 07</a:t>
            </a:r>
          </a:p>
          <a:p>
            <a:pPr>
              <a:lnSpc>
                <a:spcPct val="100000"/>
              </a:lnSpc>
              <a:spcBef>
                <a:spcPct val="0"/>
              </a:spcBef>
              <a:buFontTx/>
              <a:buNone/>
            </a:pPr>
            <a:r>
              <a:rPr lang="en-US" altLang="en-US" sz="1350" b="1" dirty="0"/>
              <a:t>CHAPTER NAME : </a:t>
            </a:r>
            <a:r>
              <a:rPr lang="en-US" altLang="en-US" sz="1350" b="1" dirty="0">
                <a:cs typeface="Calibri" panose="020F0502020204030204" pitchFamily="34" charset="0"/>
                <a:sym typeface="Calibri" panose="020F0502020204030204" pitchFamily="34" charset="0"/>
              </a:rPr>
              <a:t>ALTERNATING CURRENT </a:t>
            </a:r>
            <a:endParaRPr lang="en-US" altLang="en-US" sz="1350" b="1" dirty="0"/>
          </a:p>
        </p:txBody>
      </p:sp>
      <p:pic>
        <p:nvPicPr>
          <p:cNvPr id="6" name="Google Shape;63;p14">
            <a:extLst>
              <a:ext uri="{FF2B5EF4-FFF2-40B4-BE49-F238E27FC236}">
                <a16:creationId xmlns:a16="http://schemas.microsoft.com/office/drawing/2014/main" id="{2F1D4256-20FE-4ADA-9C72-1F71E3A35A7F}"/>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119063"/>
            <a:ext cx="1662906" cy="82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Google Shape;63;p14">
            <a:extLst>
              <a:ext uri="{FF2B5EF4-FFF2-40B4-BE49-F238E27FC236}">
                <a16:creationId xmlns:a16="http://schemas.microsoft.com/office/drawing/2014/main" id="{74E285B5-0FBA-4C02-9653-16C15F8D1C2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Google Shape;64;p14">
            <a:extLst>
              <a:ext uri="{FF2B5EF4-FFF2-40B4-BE49-F238E27FC236}">
                <a16:creationId xmlns:a16="http://schemas.microsoft.com/office/drawing/2014/main" id="{A473B25D-CCCC-48DA-B26F-34E7831D67C0}"/>
              </a:ext>
            </a:extLst>
          </p:cNvPr>
          <p:cNvSpPr txBox="1"/>
          <p:nvPr/>
        </p:nvSpPr>
        <p:spPr>
          <a:xfrm>
            <a:off x="272654" y="284560"/>
            <a:ext cx="8687990" cy="532209"/>
          </a:xfrm>
          <a:prstGeom prst="rect">
            <a:avLst/>
          </a:prstGeom>
          <a:noFill/>
          <a:ln>
            <a:noFill/>
          </a:ln>
        </p:spPr>
        <p:txBody>
          <a:bodyPr spcFirstLastPara="1" lIns="91425" tIns="91425" rIns="91425" bIns="91425"/>
          <a:lstStyle/>
          <a:p>
            <a:pPr>
              <a:buSzPts val="2200"/>
              <a:defRPr/>
            </a:pPr>
            <a:r>
              <a:rPr lang="en-IN" sz="2200" b="1" dirty="0">
                <a:solidFill>
                  <a:srgbClr val="FF0000"/>
                </a:solidFill>
                <a:cs typeface="Calibri" panose="020F0502020204030204" pitchFamily="34" charset="0"/>
              </a:rPr>
              <a:t>LEARNING OUTCOME</a:t>
            </a:r>
            <a:endParaRPr sz="2200" b="1" dirty="0">
              <a:solidFill>
                <a:srgbClr val="FF0000"/>
              </a:solidFill>
              <a:cs typeface="Calibri" panose="020F0502020204030204" pitchFamily="34" charset="0"/>
            </a:endParaRPr>
          </a:p>
        </p:txBody>
      </p:sp>
      <p:sp>
        <p:nvSpPr>
          <p:cNvPr id="65" name="Google Shape;65;p14">
            <a:extLst>
              <a:ext uri="{FF2B5EF4-FFF2-40B4-BE49-F238E27FC236}">
                <a16:creationId xmlns:a16="http://schemas.microsoft.com/office/drawing/2014/main" id="{B994BA42-7102-48B3-9525-E08E58BCFBF8}"/>
              </a:ext>
            </a:extLst>
          </p:cNvPr>
          <p:cNvSpPr txBox="1"/>
          <p:nvPr/>
        </p:nvSpPr>
        <p:spPr>
          <a:xfrm>
            <a:off x="272654" y="729853"/>
            <a:ext cx="8687990" cy="2889647"/>
          </a:xfrm>
          <a:prstGeom prst="rect">
            <a:avLst/>
          </a:prstGeom>
          <a:noFill/>
          <a:ln>
            <a:noFill/>
          </a:ln>
        </p:spPr>
        <p:txBody>
          <a:bodyPr spcFirstLastPara="1" lIns="91425" tIns="91425" rIns="91425" bIns="91425"/>
          <a:lstStyle/>
          <a:p>
            <a:pPr>
              <a:lnSpc>
                <a:spcPct val="150000"/>
              </a:lnSpc>
              <a:buSzPts val="1400"/>
              <a:defRPr/>
            </a:pPr>
            <a:r>
              <a:rPr lang="en-US" dirty="0">
                <a:latin typeface="Calibri"/>
                <a:ea typeface="Calibri"/>
                <a:cs typeface="Calibri"/>
                <a:sym typeface="Calibri"/>
              </a:rPr>
              <a:t>After this lesson, students will be able: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Explain from where electricity comes and how we use it.</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Define electrical energy in terms of charge, voltage, current and resistance.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Identify the types of engineering careers that work primarily with electrical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0" name="Rectangle 30">
            <a:extLst>
              <a:ext uri="{FF2B5EF4-FFF2-40B4-BE49-F238E27FC236}">
                <a16:creationId xmlns:a16="http://schemas.microsoft.com/office/drawing/2014/main" id="{2E4D1A72-980B-422B-9624-53EF12D2E3C5}"/>
              </a:ext>
            </a:extLst>
          </p:cNvPr>
          <p:cNvSpPr>
            <a:spLocks noChangeArrowheads="1"/>
          </p:cNvSpPr>
          <p:nvPr/>
        </p:nvSpPr>
        <p:spPr bwMode="auto">
          <a:xfrm>
            <a:off x="1314450" y="0"/>
            <a:ext cx="30861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008000"/>
                </a:solidFill>
              </a:rPr>
              <a:t>Power in AC Circuit with L, C, R:</a:t>
            </a:r>
          </a:p>
        </p:txBody>
      </p:sp>
      <p:sp>
        <p:nvSpPr>
          <p:cNvPr id="30751" name="Text Box 31">
            <a:extLst>
              <a:ext uri="{FF2B5EF4-FFF2-40B4-BE49-F238E27FC236}">
                <a16:creationId xmlns:a16="http://schemas.microsoft.com/office/drawing/2014/main" id="{72C46F00-6CA7-4B42-AB9C-CC7F3B7E6CA0}"/>
              </a:ext>
            </a:extLst>
          </p:cNvPr>
          <p:cNvSpPr txBox="1">
            <a:spLocks noChangeArrowheads="1"/>
          </p:cNvSpPr>
          <p:nvPr/>
        </p:nvSpPr>
        <p:spPr bwMode="auto">
          <a:xfrm>
            <a:off x="1371600" y="800100"/>
            <a:ext cx="40005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Instantaneous Power  =  </a:t>
            </a:r>
            <a:r>
              <a:rPr lang="en-US" altLang="en-US" sz="1050" b="1">
                <a:solidFill>
                  <a:srgbClr val="9900FF"/>
                </a:solidFill>
                <a:latin typeface="CommercialScript BT" pitchFamily="66" charset="0"/>
              </a:rPr>
              <a:t>E </a:t>
            </a:r>
            <a:r>
              <a:rPr lang="en-US" altLang="en-US" sz="1050" b="1">
                <a:solidFill>
                  <a:srgbClr val="9900FF"/>
                </a:solidFill>
              </a:rPr>
              <a:t>I</a:t>
            </a:r>
          </a:p>
          <a:p>
            <a:pPr>
              <a:spcBef>
                <a:spcPct val="50000"/>
              </a:spcBef>
            </a:pP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0</a:t>
            </a:r>
            <a:r>
              <a:rPr lang="en-US" altLang="en-US" sz="1050" b="1">
                <a:solidFill>
                  <a:srgbClr val="9900FF"/>
                </a:solidFill>
              </a:rPr>
              <a:t> I</a:t>
            </a:r>
            <a:r>
              <a:rPr lang="en-US" altLang="en-US" sz="1050" b="1" baseline="-25000">
                <a:solidFill>
                  <a:srgbClr val="9900FF"/>
                </a:solidFill>
              </a:rPr>
              <a:t>0</a:t>
            </a:r>
            <a:r>
              <a:rPr lang="en-US" altLang="en-US" sz="1050">
                <a:solidFill>
                  <a:srgbClr val="9900FF"/>
                </a:solidFill>
              </a:rPr>
              <a:t> </a:t>
            </a:r>
            <a:r>
              <a:rPr lang="en-US" altLang="en-US" sz="1050" b="1">
                <a:solidFill>
                  <a:srgbClr val="9900FF"/>
                </a:solidFill>
              </a:rPr>
              <a:t>sin </a:t>
            </a:r>
            <a:r>
              <a:rPr lang="el-GR" altLang="en-US" sz="1050" b="1">
                <a:solidFill>
                  <a:srgbClr val="9900FF"/>
                </a:solidFill>
              </a:rPr>
              <a:t>ω</a:t>
            </a:r>
            <a:r>
              <a:rPr lang="en-US" altLang="en-US" sz="1050" b="1">
                <a:solidFill>
                  <a:srgbClr val="9900FF"/>
                </a:solidFill>
              </a:rPr>
              <a:t>t sin (</a:t>
            </a:r>
            <a:r>
              <a:rPr lang="el-GR" altLang="en-US" sz="1050" b="1">
                <a:solidFill>
                  <a:srgbClr val="9900FF"/>
                </a:solidFill>
              </a:rPr>
              <a:t>ω</a:t>
            </a:r>
            <a:r>
              <a:rPr lang="en-US" altLang="en-US" sz="1050" b="1">
                <a:solidFill>
                  <a:srgbClr val="9900FF"/>
                </a:solidFill>
              </a:rPr>
              <a:t>t + </a:t>
            </a:r>
            <a:r>
              <a:rPr lang="el-GR" altLang="en-US" sz="1050" b="1">
                <a:solidFill>
                  <a:srgbClr val="9900FF"/>
                </a:solidFill>
              </a:rPr>
              <a:t>Φ</a:t>
            </a:r>
            <a:r>
              <a:rPr lang="en-US" altLang="en-US" sz="1050" b="1">
                <a:solidFill>
                  <a:srgbClr val="9900FF"/>
                </a:solidFill>
              </a:rPr>
              <a:t>)</a:t>
            </a:r>
            <a:r>
              <a:rPr lang="en-US" altLang="en-US" sz="1050">
                <a:solidFill>
                  <a:srgbClr val="9900FF"/>
                </a:solidFill>
              </a:rPr>
              <a:t> </a:t>
            </a:r>
            <a:endParaRPr lang="en-US" altLang="en-US" sz="1050" b="1">
              <a:solidFill>
                <a:srgbClr val="9900FF"/>
              </a:solidFill>
            </a:endParaRPr>
          </a:p>
          <a:p>
            <a:pPr>
              <a:spcBef>
                <a:spcPct val="50000"/>
              </a:spcBef>
            </a:pP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0</a:t>
            </a:r>
            <a:r>
              <a:rPr lang="en-US" altLang="en-US" sz="1050" b="1">
                <a:solidFill>
                  <a:srgbClr val="9900FF"/>
                </a:solidFill>
              </a:rPr>
              <a:t> I</a:t>
            </a:r>
            <a:r>
              <a:rPr lang="en-US" altLang="en-US" sz="1050" b="1" baseline="-25000">
                <a:solidFill>
                  <a:srgbClr val="9900FF"/>
                </a:solidFill>
              </a:rPr>
              <a:t>0</a:t>
            </a:r>
            <a:r>
              <a:rPr lang="en-US" altLang="en-US" sz="1050">
                <a:solidFill>
                  <a:srgbClr val="9900FF"/>
                </a:solidFill>
              </a:rPr>
              <a:t> [</a:t>
            </a:r>
            <a:r>
              <a:rPr lang="en-US" altLang="en-US" sz="1050" b="1">
                <a:solidFill>
                  <a:srgbClr val="9900FF"/>
                </a:solidFill>
              </a:rPr>
              <a:t>sin</a:t>
            </a:r>
            <a:r>
              <a:rPr lang="en-US" altLang="en-US" sz="1050" b="1" baseline="30000">
                <a:solidFill>
                  <a:srgbClr val="9900FF"/>
                </a:solidFill>
              </a:rPr>
              <a:t>2</a:t>
            </a:r>
            <a:r>
              <a:rPr lang="en-US" altLang="en-US" sz="1050" b="1">
                <a:solidFill>
                  <a:srgbClr val="9900FF"/>
                </a:solidFill>
              </a:rPr>
              <a:t> </a:t>
            </a:r>
            <a:r>
              <a:rPr lang="el-GR" altLang="en-US" sz="1050" b="1">
                <a:solidFill>
                  <a:srgbClr val="9900FF"/>
                </a:solidFill>
              </a:rPr>
              <a:t>ω</a:t>
            </a:r>
            <a:r>
              <a:rPr lang="en-US" altLang="en-US" sz="1050" b="1">
                <a:solidFill>
                  <a:srgbClr val="9900FF"/>
                </a:solidFill>
              </a:rPr>
              <a:t>t</a:t>
            </a:r>
            <a:r>
              <a:rPr lang="en-US" altLang="en-US" sz="1050">
                <a:solidFill>
                  <a:srgbClr val="9900FF"/>
                </a:solidFill>
              </a:rPr>
              <a:t> </a:t>
            </a:r>
            <a:r>
              <a:rPr lang="en-US" altLang="en-US" sz="1050" b="1">
                <a:solidFill>
                  <a:srgbClr val="9900FF"/>
                </a:solidFill>
              </a:rPr>
              <a:t>cos</a:t>
            </a:r>
            <a:r>
              <a:rPr lang="el-GR" altLang="en-US" sz="1050" b="1">
                <a:solidFill>
                  <a:srgbClr val="9900FF"/>
                </a:solidFill>
              </a:rPr>
              <a:t>Φ</a:t>
            </a:r>
            <a:r>
              <a:rPr lang="en-US" altLang="en-US" sz="1050" b="1">
                <a:solidFill>
                  <a:srgbClr val="9900FF"/>
                </a:solidFill>
              </a:rPr>
              <a:t> + sin </a:t>
            </a:r>
            <a:r>
              <a:rPr lang="el-GR" altLang="en-US" sz="1050" b="1">
                <a:solidFill>
                  <a:srgbClr val="9900FF"/>
                </a:solidFill>
              </a:rPr>
              <a:t>ω</a:t>
            </a:r>
            <a:r>
              <a:rPr lang="en-US" altLang="en-US" sz="1050" b="1">
                <a:solidFill>
                  <a:srgbClr val="9900FF"/>
                </a:solidFill>
              </a:rPr>
              <a:t>t cos</a:t>
            </a:r>
            <a:r>
              <a:rPr lang="el-GR" altLang="en-US" sz="1050" b="1">
                <a:solidFill>
                  <a:srgbClr val="9900FF"/>
                </a:solidFill>
              </a:rPr>
              <a:t>ω</a:t>
            </a:r>
            <a:r>
              <a:rPr lang="en-US" altLang="en-US" sz="1050" b="1">
                <a:solidFill>
                  <a:srgbClr val="9900FF"/>
                </a:solidFill>
              </a:rPr>
              <a:t>t  cos</a:t>
            </a:r>
            <a:r>
              <a:rPr lang="el-GR" altLang="en-US" sz="1050" b="1">
                <a:solidFill>
                  <a:srgbClr val="9900FF"/>
                </a:solidFill>
              </a:rPr>
              <a:t>Φ</a:t>
            </a:r>
            <a:r>
              <a:rPr lang="en-US" altLang="en-US" sz="1050" b="1">
                <a:solidFill>
                  <a:srgbClr val="9900FF"/>
                </a:solidFill>
              </a:rPr>
              <a:t>]</a:t>
            </a:r>
            <a:r>
              <a:rPr lang="en-US" altLang="en-US" sz="1050">
                <a:solidFill>
                  <a:srgbClr val="9900FF"/>
                </a:solidFill>
              </a:rPr>
              <a:t> </a:t>
            </a:r>
          </a:p>
        </p:txBody>
      </p:sp>
      <p:sp>
        <p:nvSpPr>
          <p:cNvPr id="30752" name="Rectangle 32">
            <a:extLst>
              <a:ext uri="{FF2B5EF4-FFF2-40B4-BE49-F238E27FC236}">
                <a16:creationId xmlns:a16="http://schemas.microsoft.com/office/drawing/2014/main" id="{BA4ED0C8-D382-4857-9A0D-7E22A3B50770}"/>
              </a:ext>
            </a:extLst>
          </p:cNvPr>
          <p:cNvSpPr>
            <a:spLocks noChangeArrowheads="1"/>
          </p:cNvSpPr>
          <p:nvPr/>
        </p:nvSpPr>
        <p:spPr bwMode="auto">
          <a:xfrm>
            <a:off x="1371601" y="296466"/>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sp>
        <p:nvSpPr>
          <p:cNvPr id="30753" name="Rectangle 33">
            <a:extLst>
              <a:ext uri="{FF2B5EF4-FFF2-40B4-BE49-F238E27FC236}">
                <a16:creationId xmlns:a16="http://schemas.microsoft.com/office/drawing/2014/main" id="{F540748C-088C-44E3-9518-D970714EDF02}"/>
              </a:ext>
            </a:extLst>
          </p:cNvPr>
          <p:cNvSpPr>
            <a:spLocks noChangeArrowheads="1"/>
          </p:cNvSpPr>
          <p:nvPr/>
        </p:nvSpPr>
        <p:spPr bwMode="auto">
          <a:xfrm>
            <a:off x="1428750" y="525066"/>
            <a:ext cx="4956806"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I  = I</a:t>
            </a:r>
            <a:r>
              <a:rPr lang="en-US" altLang="en-US" sz="1050" b="1" baseline="-25000">
                <a:solidFill>
                  <a:srgbClr val="FF0000"/>
                </a:solidFill>
              </a:rPr>
              <a:t>0</a:t>
            </a:r>
            <a:r>
              <a:rPr lang="en-US" altLang="en-US" sz="1050" b="1">
                <a:solidFill>
                  <a:srgbClr val="FF0000"/>
                </a:solidFill>
              </a:rPr>
              <a:t> sin (</a:t>
            </a:r>
            <a:r>
              <a:rPr lang="el-GR" altLang="en-US" sz="1050" b="1">
                <a:solidFill>
                  <a:srgbClr val="FF0000"/>
                </a:solidFill>
              </a:rPr>
              <a:t>ω</a:t>
            </a:r>
            <a:r>
              <a:rPr lang="en-US" altLang="en-US" sz="1050" b="1">
                <a:solidFill>
                  <a:srgbClr val="FF0000"/>
                </a:solidFill>
              </a:rPr>
              <a:t>t + </a:t>
            </a:r>
            <a:r>
              <a:rPr lang="el-GR" altLang="en-US" sz="1050" b="1">
                <a:solidFill>
                  <a:srgbClr val="FF0000"/>
                </a:solidFill>
              </a:rPr>
              <a:t>Φ</a:t>
            </a:r>
            <a:r>
              <a:rPr lang="en-US" altLang="en-US" sz="1050" b="1">
                <a:solidFill>
                  <a:srgbClr val="FF0000"/>
                </a:solidFill>
              </a:rPr>
              <a:t>)     </a:t>
            </a:r>
            <a:r>
              <a:rPr lang="en-US" altLang="en-US" sz="1050" b="1">
                <a:solidFill>
                  <a:srgbClr val="0066FF"/>
                </a:solidFill>
              </a:rPr>
              <a:t>(where </a:t>
            </a:r>
            <a:r>
              <a:rPr lang="el-GR" altLang="en-US" sz="1050" b="1">
                <a:solidFill>
                  <a:srgbClr val="0066FF"/>
                </a:solidFill>
              </a:rPr>
              <a:t>Φ</a:t>
            </a:r>
            <a:r>
              <a:rPr lang="en-US" altLang="en-US" sz="1050" b="1">
                <a:solidFill>
                  <a:srgbClr val="0066FF"/>
                </a:solidFill>
              </a:rPr>
              <a:t> is the phase angle between emf and current) </a:t>
            </a:r>
          </a:p>
        </p:txBody>
      </p:sp>
      <p:sp>
        <p:nvSpPr>
          <p:cNvPr id="30754" name="Text Box 34">
            <a:extLst>
              <a:ext uri="{FF2B5EF4-FFF2-40B4-BE49-F238E27FC236}">
                <a16:creationId xmlns:a16="http://schemas.microsoft.com/office/drawing/2014/main" id="{2C4067AD-239B-427B-974D-8C76373F20E9}"/>
              </a:ext>
            </a:extLst>
          </p:cNvPr>
          <p:cNvSpPr txBox="1">
            <a:spLocks noChangeArrowheads="1"/>
          </p:cNvSpPr>
          <p:nvPr/>
        </p:nvSpPr>
        <p:spPr bwMode="auto">
          <a:xfrm>
            <a:off x="1428750" y="1714500"/>
            <a:ext cx="514350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339933"/>
                </a:solidFill>
              </a:rPr>
              <a:t>If the instantaneous power is assumed to be constant for an infinitesimally small time dt, then the work done is</a:t>
            </a:r>
          </a:p>
          <a:p>
            <a:pPr>
              <a:spcBef>
                <a:spcPct val="50000"/>
              </a:spcBef>
            </a:pPr>
            <a:r>
              <a:rPr lang="en-US" altLang="en-US" sz="1050" b="1">
                <a:solidFill>
                  <a:srgbClr val="990000"/>
                </a:solidFill>
              </a:rPr>
              <a:t>dW  = </a:t>
            </a:r>
            <a:r>
              <a:rPr lang="en-US" altLang="en-US" sz="1050" b="1">
                <a:solidFill>
                  <a:srgbClr val="990000"/>
                </a:solidFill>
                <a:latin typeface="CommercialScript BT" pitchFamily="66" charset="0"/>
              </a:rPr>
              <a:t>E</a:t>
            </a:r>
            <a:r>
              <a:rPr lang="en-US" altLang="en-US" sz="1050" b="1" baseline="-25000">
                <a:solidFill>
                  <a:srgbClr val="990000"/>
                </a:solidFill>
              </a:rPr>
              <a:t>0</a:t>
            </a:r>
            <a:r>
              <a:rPr lang="en-US" altLang="en-US" sz="1050" b="1">
                <a:solidFill>
                  <a:srgbClr val="990000"/>
                </a:solidFill>
              </a:rPr>
              <a:t> I</a:t>
            </a:r>
            <a:r>
              <a:rPr lang="en-US" altLang="en-US" sz="1050" b="1" baseline="-25000">
                <a:solidFill>
                  <a:srgbClr val="990000"/>
                </a:solidFill>
              </a:rPr>
              <a:t>0</a:t>
            </a:r>
            <a:r>
              <a:rPr lang="en-US" altLang="en-US" sz="1050" b="1">
                <a:solidFill>
                  <a:srgbClr val="990000"/>
                </a:solidFill>
              </a:rPr>
              <a:t> [sin</a:t>
            </a:r>
            <a:r>
              <a:rPr lang="en-US" altLang="en-US" sz="1050" b="1" baseline="30000">
                <a:solidFill>
                  <a:srgbClr val="990000"/>
                </a:solidFill>
              </a:rPr>
              <a:t>2</a:t>
            </a:r>
            <a:r>
              <a:rPr lang="en-US" altLang="en-US" sz="1050" b="1">
                <a:solidFill>
                  <a:srgbClr val="990000"/>
                </a:solidFill>
              </a:rPr>
              <a:t> </a:t>
            </a:r>
            <a:r>
              <a:rPr lang="el-GR" altLang="en-US" sz="1050" b="1">
                <a:solidFill>
                  <a:srgbClr val="990000"/>
                </a:solidFill>
              </a:rPr>
              <a:t>ω</a:t>
            </a:r>
            <a:r>
              <a:rPr lang="en-US" altLang="en-US" sz="1050" b="1">
                <a:solidFill>
                  <a:srgbClr val="990000"/>
                </a:solidFill>
              </a:rPr>
              <a:t>t cos</a:t>
            </a:r>
            <a:r>
              <a:rPr lang="el-GR" altLang="en-US" sz="1050" b="1">
                <a:solidFill>
                  <a:srgbClr val="990000"/>
                </a:solidFill>
              </a:rPr>
              <a:t>Φ</a:t>
            </a:r>
            <a:r>
              <a:rPr lang="en-US" altLang="en-US" sz="1050" b="1">
                <a:solidFill>
                  <a:srgbClr val="990000"/>
                </a:solidFill>
              </a:rPr>
              <a:t> + sin </a:t>
            </a:r>
            <a:r>
              <a:rPr lang="el-GR" altLang="en-US" sz="1050" b="1">
                <a:solidFill>
                  <a:srgbClr val="990000"/>
                </a:solidFill>
              </a:rPr>
              <a:t>ω</a:t>
            </a:r>
            <a:r>
              <a:rPr lang="en-US" altLang="en-US" sz="1050" b="1">
                <a:solidFill>
                  <a:srgbClr val="990000"/>
                </a:solidFill>
              </a:rPr>
              <a:t>t cos</a:t>
            </a:r>
            <a:r>
              <a:rPr lang="el-GR" altLang="en-US" sz="1050" b="1">
                <a:solidFill>
                  <a:srgbClr val="990000"/>
                </a:solidFill>
              </a:rPr>
              <a:t>ω</a:t>
            </a:r>
            <a:r>
              <a:rPr lang="en-US" altLang="en-US" sz="1050" b="1">
                <a:solidFill>
                  <a:srgbClr val="990000"/>
                </a:solidFill>
              </a:rPr>
              <a:t>t  cos</a:t>
            </a:r>
            <a:r>
              <a:rPr lang="el-GR" altLang="en-US" sz="1050" b="1">
                <a:solidFill>
                  <a:srgbClr val="990000"/>
                </a:solidFill>
              </a:rPr>
              <a:t>Φ</a:t>
            </a:r>
            <a:r>
              <a:rPr lang="en-US" altLang="en-US" sz="1050" b="1">
                <a:solidFill>
                  <a:srgbClr val="990000"/>
                </a:solidFill>
              </a:rPr>
              <a:t>]</a:t>
            </a:r>
            <a:r>
              <a:rPr lang="en-US" altLang="en-US" sz="1050" b="1">
                <a:solidFill>
                  <a:srgbClr val="0000FF"/>
                </a:solidFill>
              </a:rPr>
              <a:t> </a:t>
            </a:r>
          </a:p>
        </p:txBody>
      </p:sp>
      <p:sp>
        <p:nvSpPr>
          <p:cNvPr id="30755" name="Text Box 35">
            <a:extLst>
              <a:ext uri="{FF2B5EF4-FFF2-40B4-BE49-F238E27FC236}">
                <a16:creationId xmlns:a16="http://schemas.microsoft.com/office/drawing/2014/main" id="{3000D86A-F59F-49FA-906A-BC1CEA3FE203}"/>
              </a:ext>
            </a:extLst>
          </p:cNvPr>
          <p:cNvSpPr txBox="1">
            <a:spLocks noChangeArrowheads="1"/>
          </p:cNvSpPr>
          <p:nvPr/>
        </p:nvSpPr>
        <p:spPr bwMode="auto">
          <a:xfrm>
            <a:off x="1428750" y="2514600"/>
            <a:ext cx="33147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6600CC"/>
                </a:solidFill>
              </a:rPr>
              <a:t>Work done over a complete cycle is</a:t>
            </a:r>
            <a:r>
              <a:rPr lang="en-US" altLang="en-US" sz="1050" b="1">
                <a:solidFill>
                  <a:srgbClr val="0000FF"/>
                </a:solidFill>
              </a:rPr>
              <a:t> </a:t>
            </a:r>
          </a:p>
        </p:txBody>
      </p:sp>
      <p:grpSp>
        <p:nvGrpSpPr>
          <p:cNvPr id="30764" name="Group 44">
            <a:extLst>
              <a:ext uri="{FF2B5EF4-FFF2-40B4-BE49-F238E27FC236}">
                <a16:creationId xmlns:a16="http://schemas.microsoft.com/office/drawing/2014/main" id="{447508A7-3389-49AF-A840-EE280BB60081}"/>
              </a:ext>
            </a:extLst>
          </p:cNvPr>
          <p:cNvGrpSpPr>
            <a:grpSpLocks/>
          </p:cNvGrpSpPr>
          <p:nvPr/>
        </p:nvGrpSpPr>
        <p:grpSpPr bwMode="auto">
          <a:xfrm>
            <a:off x="1428750" y="2800352"/>
            <a:ext cx="5715000" cy="551260"/>
            <a:chOff x="240" y="2918"/>
            <a:chExt cx="4800" cy="463"/>
          </a:xfrm>
        </p:grpSpPr>
        <p:sp>
          <p:nvSpPr>
            <p:cNvPr id="30757" name="Text Box 37">
              <a:extLst>
                <a:ext uri="{FF2B5EF4-FFF2-40B4-BE49-F238E27FC236}">
                  <a16:creationId xmlns:a16="http://schemas.microsoft.com/office/drawing/2014/main" id="{9B2BEB2D-757C-48C4-90A6-27B110944054}"/>
                </a:ext>
              </a:extLst>
            </p:cNvPr>
            <p:cNvSpPr txBox="1">
              <a:spLocks noChangeArrowheads="1"/>
            </p:cNvSpPr>
            <p:nvPr/>
          </p:nvSpPr>
          <p:spPr bwMode="auto">
            <a:xfrm>
              <a:off x="240" y="3024"/>
              <a:ext cx="480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66"/>
                  </a:solidFill>
                </a:rPr>
                <a:t>W = </a:t>
              </a:r>
              <a:r>
                <a:rPr lang="en-US" altLang="en-US" sz="1050" b="1">
                  <a:solidFill>
                    <a:srgbClr val="FF0066"/>
                  </a:solidFill>
                  <a:cs typeface="Arial" panose="020B0604020202020204" pitchFamily="34" charset="0"/>
                </a:rPr>
                <a:t>∫ </a:t>
              </a:r>
              <a:r>
                <a:rPr lang="en-US" altLang="en-US" sz="1050" b="1">
                  <a:solidFill>
                    <a:srgbClr val="FF0066"/>
                  </a:solidFill>
                  <a:latin typeface="CommercialScript BT" pitchFamily="66" charset="0"/>
                </a:rPr>
                <a:t>E</a:t>
              </a:r>
              <a:r>
                <a:rPr lang="en-US" altLang="en-US" sz="1050" b="1" baseline="-25000">
                  <a:solidFill>
                    <a:srgbClr val="FF0066"/>
                  </a:solidFill>
                </a:rPr>
                <a:t>0</a:t>
              </a:r>
              <a:r>
                <a:rPr lang="en-US" altLang="en-US" sz="1050" b="1">
                  <a:solidFill>
                    <a:srgbClr val="FF0066"/>
                  </a:solidFill>
                </a:rPr>
                <a:t> I</a:t>
              </a:r>
              <a:r>
                <a:rPr lang="en-US" altLang="en-US" sz="1050" b="1" baseline="-25000">
                  <a:solidFill>
                    <a:srgbClr val="FF0066"/>
                  </a:solidFill>
                </a:rPr>
                <a:t>0</a:t>
              </a:r>
              <a:r>
                <a:rPr lang="en-US" altLang="en-US" sz="1050">
                  <a:solidFill>
                    <a:srgbClr val="FF0066"/>
                  </a:solidFill>
                </a:rPr>
                <a:t> [</a:t>
              </a:r>
              <a:r>
                <a:rPr lang="en-US" altLang="en-US" sz="1050" b="1">
                  <a:solidFill>
                    <a:srgbClr val="FF0066"/>
                  </a:solidFill>
                </a:rPr>
                <a:t>sin</a:t>
              </a:r>
              <a:r>
                <a:rPr lang="en-US" altLang="en-US" sz="1050" b="1" baseline="30000">
                  <a:solidFill>
                    <a:srgbClr val="FF0066"/>
                  </a:solidFill>
                </a:rPr>
                <a:t>2</a:t>
              </a:r>
              <a:r>
                <a:rPr lang="en-US" altLang="en-US" sz="1050" b="1">
                  <a:solidFill>
                    <a:srgbClr val="FF0066"/>
                  </a:solidFill>
                </a:rPr>
                <a:t> </a:t>
              </a:r>
              <a:r>
                <a:rPr lang="el-GR" altLang="en-US" sz="1050" b="1">
                  <a:solidFill>
                    <a:srgbClr val="FF0066"/>
                  </a:solidFill>
                </a:rPr>
                <a:t>ω</a:t>
              </a:r>
              <a:r>
                <a:rPr lang="en-US" altLang="en-US" sz="1050" b="1">
                  <a:solidFill>
                    <a:srgbClr val="FF0066"/>
                  </a:solidFill>
                </a:rPr>
                <a:t>t</a:t>
              </a:r>
              <a:r>
                <a:rPr lang="en-US" altLang="en-US" sz="1050">
                  <a:solidFill>
                    <a:srgbClr val="FF0066"/>
                  </a:solidFill>
                </a:rPr>
                <a:t> </a:t>
              </a:r>
              <a:r>
                <a:rPr lang="en-US" altLang="en-US" sz="1050" b="1">
                  <a:solidFill>
                    <a:srgbClr val="FF0066"/>
                  </a:solidFill>
                </a:rPr>
                <a:t>cos</a:t>
              </a:r>
              <a:r>
                <a:rPr lang="el-GR" altLang="en-US" sz="1050" b="1">
                  <a:solidFill>
                    <a:srgbClr val="FF0066"/>
                  </a:solidFill>
                </a:rPr>
                <a:t>Φ</a:t>
              </a:r>
              <a:r>
                <a:rPr lang="en-US" altLang="en-US" sz="1050" b="1">
                  <a:solidFill>
                    <a:srgbClr val="FF0066"/>
                  </a:solidFill>
                </a:rPr>
                <a:t> + sin </a:t>
              </a:r>
              <a:r>
                <a:rPr lang="el-GR" altLang="en-US" sz="1050" b="1">
                  <a:solidFill>
                    <a:srgbClr val="FF0066"/>
                  </a:solidFill>
                </a:rPr>
                <a:t>ω</a:t>
              </a:r>
              <a:r>
                <a:rPr lang="en-US" altLang="en-US" sz="1050" b="1">
                  <a:solidFill>
                    <a:srgbClr val="FF0066"/>
                  </a:solidFill>
                </a:rPr>
                <a:t>t cos</a:t>
              </a:r>
              <a:r>
                <a:rPr lang="el-GR" altLang="en-US" sz="1050" b="1">
                  <a:solidFill>
                    <a:srgbClr val="FF0066"/>
                  </a:solidFill>
                </a:rPr>
                <a:t>ω</a:t>
              </a:r>
              <a:r>
                <a:rPr lang="en-US" altLang="en-US" sz="1050" b="1">
                  <a:solidFill>
                    <a:srgbClr val="FF0066"/>
                  </a:solidFill>
                </a:rPr>
                <a:t>t  cos</a:t>
              </a:r>
              <a:r>
                <a:rPr lang="el-GR" altLang="en-US" sz="1050" b="1">
                  <a:solidFill>
                    <a:srgbClr val="FF0066"/>
                  </a:solidFill>
                </a:rPr>
                <a:t>Φ</a:t>
              </a:r>
              <a:r>
                <a:rPr lang="en-US" altLang="en-US" sz="1050" b="1">
                  <a:solidFill>
                    <a:srgbClr val="FF0066"/>
                  </a:solidFill>
                </a:rPr>
                <a:t>]</a:t>
              </a:r>
              <a:r>
                <a:rPr lang="en-US" altLang="en-US" sz="1050">
                  <a:solidFill>
                    <a:srgbClr val="FF0066"/>
                  </a:solidFill>
                </a:rPr>
                <a:t> </a:t>
              </a:r>
              <a:r>
                <a:rPr lang="en-US" altLang="en-US" sz="1050" b="1">
                  <a:solidFill>
                    <a:srgbClr val="FF0066"/>
                  </a:solidFill>
                </a:rPr>
                <a:t>dt</a:t>
              </a:r>
            </a:p>
          </p:txBody>
        </p:sp>
        <p:grpSp>
          <p:nvGrpSpPr>
            <p:cNvPr id="30758" name="Group 38">
              <a:extLst>
                <a:ext uri="{FF2B5EF4-FFF2-40B4-BE49-F238E27FC236}">
                  <a16:creationId xmlns:a16="http://schemas.microsoft.com/office/drawing/2014/main" id="{6E2F6C99-D9AA-4B30-A72B-25C2B7FD1ED5}"/>
                </a:ext>
              </a:extLst>
            </p:cNvPr>
            <p:cNvGrpSpPr>
              <a:grpSpLocks/>
            </p:cNvGrpSpPr>
            <p:nvPr/>
          </p:nvGrpSpPr>
          <p:grpSpPr bwMode="auto">
            <a:xfrm>
              <a:off x="528" y="2918"/>
              <a:ext cx="251" cy="463"/>
              <a:chOff x="576" y="1526"/>
              <a:chExt cx="251" cy="463"/>
            </a:xfrm>
          </p:grpSpPr>
          <p:sp>
            <p:nvSpPr>
              <p:cNvPr id="30759" name="Rectangle 39">
                <a:extLst>
                  <a:ext uri="{FF2B5EF4-FFF2-40B4-BE49-F238E27FC236}">
                    <a16:creationId xmlns:a16="http://schemas.microsoft.com/office/drawing/2014/main" id="{C67B9576-955A-4423-98F5-68BA44C8FA9B}"/>
                  </a:ext>
                </a:extLst>
              </p:cNvPr>
              <p:cNvSpPr>
                <a:spLocks noChangeArrowheads="1"/>
              </p:cNvSpPr>
              <p:nvPr/>
            </p:nvSpPr>
            <p:spPr bwMode="auto">
              <a:xfrm>
                <a:off x="576" y="1795"/>
                <a:ext cx="209"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00" b="1">
                    <a:solidFill>
                      <a:srgbClr val="FF0000"/>
                    </a:solidFill>
                  </a:rPr>
                  <a:t>0</a:t>
                </a:r>
              </a:p>
            </p:txBody>
          </p:sp>
          <p:sp>
            <p:nvSpPr>
              <p:cNvPr id="30760" name="Rectangle 40">
                <a:extLst>
                  <a:ext uri="{FF2B5EF4-FFF2-40B4-BE49-F238E27FC236}">
                    <a16:creationId xmlns:a16="http://schemas.microsoft.com/office/drawing/2014/main" id="{D33E9105-2330-42C6-8E6A-7DB6E2EBA96C}"/>
                  </a:ext>
                </a:extLst>
              </p:cNvPr>
              <p:cNvSpPr>
                <a:spLocks noChangeArrowheads="1"/>
              </p:cNvSpPr>
              <p:nvPr/>
            </p:nvSpPr>
            <p:spPr bwMode="auto">
              <a:xfrm>
                <a:off x="576" y="1526"/>
                <a:ext cx="25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750" b="1">
                    <a:solidFill>
                      <a:srgbClr val="FF0000"/>
                    </a:solidFill>
                  </a:rPr>
                  <a:t>T</a:t>
                </a:r>
                <a:r>
                  <a:rPr lang="en-US" altLang="en-US" sz="750">
                    <a:solidFill>
                      <a:srgbClr val="FF0000"/>
                    </a:solidFill>
                  </a:rPr>
                  <a:t>  </a:t>
                </a:r>
              </a:p>
            </p:txBody>
          </p:sp>
        </p:grpSp>
      </p:grpSp>
      <p:sp>
        <p:nvSpPr>
          <p:cNvPr id="30761" name="Text Box 41">
            <a:extLst>
              <a:ext uri="{FF2B5EF4-FFF2-40B4-BE49-F238E27FC236}">
                <a16:creationId xmlns:a16="http://schemas.microsoft.com/office/drawing/2014/main" id="{DD48CE28-1F75-4269-B6EF-3D2C712BDA2B}"/>
              </a:ext>
            </a:extLst>
          </p:cNvPr>
          <p:cNvSpPr txBox="1">
            <a:spLocks noChangeArrowheads="1"/>
          </p:cNvSpPr>
          <p:nvPr/>
        </p:nvSpPr>
        <p:spPr bwMode="auto">
          <a:xfrm>
            <a:off x="1428750" y="3257550"/>
            <a:ext cx="2000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66"/>
                </a:solidFill>
              </a:rPr>
              <a:t>W = </a:t>
            </a:r>
            <a:r>
              <a:rPr lang="en-US" altLang="en-US" sz="1050" b="1">
                <a:solidFill>
                  <a:srgbClr val="FF0066"/>
                </a:solidFill>
                <a:latin typeface="CommercialScript BT" pitchFamily="66" charset="0"/>
              </a:rPr>
              <a:t>E</a:t>
            </a:r>
            <a:r>
              <a:rPr lang="en-US" altLang="en-US" sz="1050" b="1" baseline="-25000">
                <a:solidFill>
                  <a:srgbClr val="FF0066"/>
                </a:solidFill>
              </a:rPr>
              <a:t>0</a:t>
            </a:r>
            <a:r>
              <a:rPr lang="en-US" altLang="en-US" sz="1050" b="1">
                <a:solidFill>
                  <a:srgbClr val="FF0066"/>
                </a:solidFill>
              </a:rPr>
              <a:t>I</a:t>
            </a:r>
            <a:r>
              <a:rPr lang="en-US" altLang="en-US" sz="1050" b="1" baseline="-25000">
                <a:solidFill>
                  <a:srgbClr val="FF0066"/>
                </a:solidFill>
              </a:rPr>
              <a:t>0</a:t>
            </a:r>
            <a:r>
              <a:rPr lang="en-US" altLang="en-US" sz="1050" b="1">
                <a:solidFill>
                  <a:srgbClr val="FF0066"/>
                </a:solidFill>
              </a:rPr>
              <a:t> cos </a:t>
            </a:r>
            <a:r>
              <a:rPr lang="el-GR" altLang="en-US" sz="1050" b="1">
                <a:solidFill>
                  <a:srgbClr val="FF0066"/>
                </a:solidFill>
              </a:rPr>
              <a:t>Φ</a:t>
            </a:r>
            <a:r>
              <a:rPr lang="en-US" altLang="en-US" sz="1050" b="1">
                <a:solidFill>
                  <a:srgbClr val="FF0066"/>
                </a:solidFill>
              </a:rPr>
              <a:t> x T / 2</a:t>
            </a:r>
          </a:p>
        </p:txBody>
      </p:sp>
      <p:sp>
        <p:nvSpPr>
          <p:cNvPr id="30762" name="Text Box 42">
            <a:extLst>
              <a:ext uri="{FF2B5EF4-FFF2-40B4-BE49-F238E27FC236}">
                <a16:creationId xmlns:a16="http://schemas.microsoft.com/office/drawing/2014/main" id="{C5D28E6A-E7F7-4B57-B4D8-E00E4B1955B8}"/>
              </a:ext>
            </a:extLst>
          </p:cNvPr>
          <p:cNvSpPr txBox="1">
            <a:spLocks noChangeArrowheads="1"/>
          </p:cNvSpPr>
          <p:nvPr/>
        </p:nvSpPr>
        <p:spPr bwMode="auto">
          <a:xfrm>
            <a:off x="1428750" y="4400550"/>
            <a:ext cx="2743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050"/>
          </a:p>
        </p:txBody>
      </p:sp>
      <p:sp>
        <p:nvSpPr>
          <p:cNvPr id="30763" name="Text Box 43">
            <a:extLst>
              <a:ext uri="{FF2B5EF4-FFF2-40B4-BE49-F238E27FC236}">
                <a16:creationId xmlns:a16="http://schemas.microsoft.com/office/drawing/2014/main" id="{AB352EE8-E5AE-4DFD-942B-D13F5C9E4EA3}"/>
              </a:ext>
            </a:extLst>
          </p:cNvPr>
          <p:cNvSpPr txBox="1">
            <a:spLocks noChangeArrowheads="1"/>
          </p:cNvSpPr>
          <p:nvPr/>
        </p:nvSpPr>
        <p:spPr bwMode="auto">
          <a:xfrm>
            <a:off x="1428750" y="3600450"/>
            <a:ext cx="3771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2"/>
                </a:solidFill>
              </a:rPr>
              <a:t>Average Power over a cycle is   P</a:t>
            </a:r>
            <a:r>
              <a:rPr lang="en-US" altLang="en-US" sz="1050" b="1" baseline="-25000">
                <a:solidFill>
                  <a:schemeClr val="bg2"/>
                </a:solidFill>
              </a:rPr>
              <a:t>av</a:t>
            </a:r>
            <a:r>
              <a:rPr lang="en-US" altLang="en-US" sz="1050" b="1">
                <a:solidFill>
                  <a:schemeClr val="bg2"/>
                </a:solidFill>
              </a:rPr>
              <a:t>  =  W / T</a:t>
            </a:r>
          </a:p>
        </p:txBody>
      </p:sp>
      <p:sp>
        <p:nvSpPr>
          <p:cNvPr id="30766" name="Rectangle 46">
            <a:extLst>
              <a:ext uri="{FF2B5EF4-FFF2-40B4-BE49-F238E27FC236}">
                <a16:creationId xmlns:a16="http://schemas.microsoft.com/office/drawing/2014/main" id="{6B26AB19-A32D-4637-A630-46E52C940D4B}"/>
              </a:ext>
            </a:extLst>
          </p:cNvPr>
          <p:cNvSpPr>
            <a:spLocks noChangeArrowheads="1"/>
          </p:cNvSpPr>
          <p:nvPr/>
        </p:nvSpPr>
        <p:spPr bwMode="auto">
          <a:xfrm>
            <a:off x="1428750" y="3943350"/>
            <a:ext cx="2000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FF0000"/>
                </a:solidFill>
              </a:rPr>
              <a:t>P</a:t>
            </a:r>
            <a:r>
              <a:rPr lang="en-US" altLang="en-US" sz="1050" b="1" baseline="-25000">
                <a:solidFill>
                  <a:srgbClr val="FF0000"/>
                </a:solidFill>
              </a:rPr>
              <a:t>av</a:t>
            </a:r>
            <a:r>
              <a:rPr lang="en-US" altLang="en-US" sz="1050" b="1">
                <a:solidFill>
                  <a:srgbClr val="FF0000"/>
                </a:solidFill>
              </a:rPr>
              <a:t>  = (</a:t>
            </a:r>
            <a:r>
              <a:rPr lang="en-US" altLang="en-US" sz="1050" b="1">
                <a:solidFill>
                  <a:srgbClr val="FF0000"/>
                </a:solidFill>
                <a:latin typeface="CommercialScript BT" pitchFamily="66" charset="0"/>
              </a:rPr>
              <a:t>E</a:t>
            </a:r>
            <a:r>
              <a:rPr lang="en-US" altLang="en-US" sz="1050" b="1" baseline="-25000">
                <a:solidFill>
                  <a:srgbClr val="FF0000"/>
                </a:solidFill>
              </a:rPr>
              <a:t>0</a:t>
            </a:r>
            <a:r>
              <a:rPr lang="en-US" altLang="en-US" sz="1050" b="1">
                <a:solidFill>
                  <a:srgbClr val="FF0000"/>
                </a:solidFill>
              </a:rPr>
              <a:t>I</a:t>
            </a:r>
            <a:r>
              <a:rPr lang="en-US" altLang="en-US" sz="1050" b="1" baseline="-25000">
                <a:solidFill>
                  <a:srgbClr val="FF0000"/>
                </a:solidFill>
              </a:rPr>
              <a:t>0</a:t>
            </a:r>
            <a:r>
              <a:rPr lang="en-US" altLang="en-US" sz="1050" b="1">
                <a:solidFill>
                  <a:srgbClr val="FF0000"/>
                </a:solidFill>
              </a:rPr>
              <a:t>/ 2) cos </a:t>
            </a:r>
            <a:r>
              <a:rPr lang="el-GR" altLang="en-US" sz="1050" b="1">
                <a:solidFill>
                  <a:srgbClr val="FF0000"/>
                </a:solidFill>
              </a:rPr>
              <a:t>Φ</a:t>
            </a:r>
            <a:endParaRPr lang="en-US" altLang="en-US" sz="1050" b="1">
              <a:solidFill>
                <a:srgbClr val="FF0000"/>
              </a:solidFill>
            </a:endParaRPr>
          </a:p>
        </p:txBody>
      </p:sp>
      <p:sp>
        <p:nvSpPr>
          <p:cNvPr id="30767" name="Rectangle 47">
            <a:extLst>
              <a:ext uri="{FF2B5EF4-FFF2-40B4-BE49-F238E27FC236}">
                <a16:creationId xmlns:a16="http://schemas.microsoft.com/office/drawing/2014/main" id="{88FD6BE5-76DB-4B83-B77B-BBA1A7FC0A66}"/>
              </a:ext>
            </a:extLst>
          </p:cNvPr>
          <p:cNvSpPr>
            <a:spLocks noChangeArrowheads="1"/>
          </p:cNvSpPr>
          <p:nvPr/>
        </p:nvSpPr>
        <p:spPr bwMode="auto">
          <a:xfrm>
            <a:off x="1428750" y="4286250"/>
            <a:ext cx="23431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P</a:t>
            </a:r>
            <a:r>
              <a:rPr lang="en-US" altLang="en-US" sz="1050" b="1" baseline="-25000">
                <a:solidFill>
                  <a:srgbClr val="0000FF"/>
                </a:solidFill>
              </a:rPr>
              <a:t>av</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a:t>
            </a:r>
            <a:r>
              <a:rPr lang="en-US" altLang="en-US" sz="1050" b="1">
                <a:solidFill>
                  <a:srgbClr val="0000FF"/>
                </a:solidFill>
                <a:cs typeface="Arial" panose="020B0604020202020204" pitchFamily="34" charset="0"/>
              </a:rPr>
              <a:t>√2) (</a:t>
            </a:r>
            <a:r>
              <a:rPr lang="en-US" altLang="en-US" sz="1050" b="1">
                <a:solidFill>
                  <a:srgbClr val="0000FF"/>
                </a:solidFill>
              </a:rPr>
              <a:t>I</a:t>
            </a:r>
            <a:r>
              <a:rPr lang="en-US" altLang="en-US" sz="1050" b="1" baseline="-25000">
                <a:solidFill>
                  <a:srgbClr val="0000FF"/>
                </a:solidFill>
              </a:rPr>
              <a:t>0</a:t>
            </a:r>
            <a:r>
              <a:rPr lang="en-US" altLang="en-US" sz="1050" b="1">
                <a:solidFill>
                  <a:srgbClr val="0000FF"/>
                </a:solidFill>
              </a:rPr>
              <a:t>/ </a:t>
            </a:r>
            <a:r>
              <a:rPr lang="en-US" altLang="en-US" sz="1050" b="1">
                <a:solidFill>
                  <a:srgbClr val="0000FF"/>
                </a:solidFill>
                <a:cs typeface="Arial" panose="020B0604020202020204" pitchFamily="34" charset="0"/>
              </a:rPr>
              <a:t>√</a:t>
            </a:r>
            <a:r>
              <a:rPr lang="en-US" altLang="en-US" sz="1050" b="1">
                <a:solidFill>
                  <a:srgbClr val="0000FF"/>
                </a:solidFill>
              </a:rPr>
              <a:t>2) cos </a:t>
            </a:r>
            <a:r>
              <a:rPr lang="el-GR" altLang="en-US" sz="1050" b="1">
                <a:solidFill>
                  <a:srgbClr val="0000FF"/>
                </a:solidFill>
              </a:rPr>
              <a:t>Φ</a:t>
            </a:r>
            <a:endParaRPr lang="en-US" altLang="en-US" sz="1050">
              <a:solidFill>
                <a:srgbClr val="0000FF"/>
              </a:solidFill>
            </a:endParaRPr>
          </a:p>
        </p:txBody>
      </p:sp>
      <p:sp>
        <p:nvSpPr>
          <p:cNvPr id="30768" name="Text Box 48">
            <a:extLst>
              <a:ext uri="{FF2B5EF4-FFF2-40B4-BE49-F238E27FC236}">
                <a16:creationId xmlns:a16="http://schemas.microsoft.com/office/drawing/2014/main" id="{008CD856-5D54-44AD-BAFD-DC5FD27007FA}"/>
              </a:ext>
            </a:extLst>
          </p:cNvPr>
          <p:cNvSpPr txBox="1">
            <a:spLocks noChangeArrowheads="1"/>
          </p:cNvSpPr>
          <p:nvPr/>
        </p:nvSpPr>
        <p:spPr bwMode="auto">
          <a:xfrm>
            <a:off x="4057650" y="4000500"/>
            <a:ext cx="371475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6600"/>
                </a:solidFill>
              </a:rPr>
              <a:t>(where </a:t>
            </a:r>
            <a:r>
              <a:rPr lang="en-US" altLang="en-US" sz="1050" b="1">
                <a:solidFill>
                  <a:srgbClr val="990000"/>
                </a:solidFill>
              </a:rPr>
              <a:t>cos </a:t>
            </a:r>
            <a:r>
              <a:rPr lang="el-GR" altLang="en-US" sz="1050" b="1">
                <a:solidFill>
                  <a:srgbClr val="990000"/>
                </a:solidFill>
              </a:rPr>
              <a:t>Φ</a:t>
            </a:r>
            <a:r>
              <a:rPr lang="en-US" altLang="en-US" sz="1050" b="1">
                <a:solidFill>
                  <a:srgbClr val="FF6600"/>
                </a:solidFill>
              </a:rPr>
              <a:t> = R / Z </a:t>
            </a:r>
          </a:p>
          <a:p>
            <a:pPr>
              <a:spcBef>
                <a:spcPct val="50000"/>
              </a:spcBef>
            </a:pPr>
            <a:r>
              <a:rPr lang="en-US" altLang="en-US" sz="1050" b="1">
                <a:solidFill>
                  <a:srgbClr val="FF6600"/>
                </a:solidFill>
              </a:rPr>
              <a:t>                        = R /√ [R</a:t>
            </a:r>
            <a:r>
              <a:rPr lang="en-US" altLang="en-US" sz="1050" b="1" baseline="30000">
                <a:solidFill>
                  <a:srgbClr val="FF6600"/>
                </a:solidFill>
              </a:rPr>
              <a:t>2</a:t>
            </a:r>
            <a:r>
              <a:rPr lang="en-US" altLang="en-US" sz="1050" b="1">
                <a:solidFill>
                  <a:srgbClr val="FF6600"/>
                </a:solidFill>
              </a:rPr>
              <a:t> + (</a:t>
            </a:r>
            <a:r>
              <a:rPr lang="el-GR" altLang="en-US" sz="1050" b="1">
                <a:solidFill>
                  <a:srgbClr val="FF6600"/>
                </a:solidFill>
              </a:rPr>
              <a:t>ω</a:t>
            </a:r>
            <a:r>
              <a:rPr lang="en-US" altLang="en-US" sz="1050">
                <a:solidFill>
                  <a:srgbClr val="FF6600"/>
                </a:solidFill>
              </a:rPr>
              <a:t> </a:t>
            </a:r>
            <a:r>
              <a:rPr lang="en-US" altLang="en-US" sz="1050" b="1">
                <a:solidFill>
                  <a:srgbClr val="FF6600"/>
                </a:solidFill>
              </a:rPr>
              <a:t>L – 1/</a:t>
            </a:r>
            <a:r>
              <a:rPr lang="el-GR" altLang="en-US" sz="1050" b="1">
                <a:solidFill>
                  <a:srgbClr val="FF6600"/>
                </a:solidFill>
              </a:rPr>
              <a:t>ω</a:t>
            </a:r>
            <a:r>
              <a:rPr lang="en-US" altLang="en-US" sz="1050" b="1">
                <a:solidFill>
                  <a:srgbClr val="FF6600"/>
                </a:solidFill>
              </a:rPr>
              <a:t>C)</a:t>
            </a:r>
            <a:r>
              <a:rPr lang="en-US" altLang="en-US" sz="1050" b="1" baseline="30000">
                <a:solidFill>
                  <a:srgbClr val="FF6600"/>
                </a:solidFill>
              </a:rPr>
              <a:t>2</a:t>
            </a:r>
            <a:r>
              <a:rPr lang="en-US" altLang="en-US" sz="1050" b="1">
                <a:solidFill>
                  <a:srgbClr val="FF6600"/>
                </a:solidFill>
              </a:rPr>
              <a:t>]</a:t>
            </a:r>
            <a:r>
              <a:rPr lang="en-US" altLang="en-US" sz="1050">
                <a:solidFill>
                  <a:srgbClr val="FF6600"/>
                </a:solidFill>
              </a:rPr>
              <a:t>    </a:t>
            </a:r>
            <a:r>
              <a:rPr lang="en-US" altLang="en-US" sz="1050" b="1">
                <a:solidFill>
                  <a:srgbClr val="FF6600"/>
                </a:solidFill>
              </a:rPr>
              <a:t> is called </a:t>
            </a:r>
            <a:r>
              <a:rPr lang="en-US" altLang="en-US" sz="1050" b="1">
                <a:solidFill>
                  <a:srgbClr val="990000"/>
                </a:solidFill>
              </a:rPr>
              <a:t>Power Factor</a:t>
            </a:r>
            <a:r>
              <a:rPr lang="en-US" altLang="en-US" sz="1050" b="1">
                <a:solidFill>
                  <a:srgbClr val="FF6600"/>
                </a:solidFill>
              </a:rPr>
              <a:t>)</a:t>
            </a:r>
          </a:p>
        </p:txBody>
      </p:sp>
      <p:sp>
        <p:nvSpPr>
          <p:cNvPr id="30769" name="Text Box 49">
            <a:extLst>
              <a:ext uri="{FF2B5EF4-FFF2-40B4-BE49-F238E27FC236}">
                <a16:creationId xmlns:a16="http://schemas.microsoft.com/office/drawing/2014/main" id="{DFDC1216-B21F-4F24-9998-8D0793A844E0}"/>
              </a:ext>
            </a:extLst>
          </p:cNvPr>
          <p:cNvSpPr txBox="1">
            <a:spLocks noChangeArrowheads="1"/>
          </p:cNvSpPr>
          <p:nvPr/>
        </p:nvSpPr>
        <p:spPr bwMode="auto">
          <a:xfrm>
            <a:off x="1943100" y="4675585"/>
            <a:ext cx="1600200" cy="253916"/>
          </a:xfrm>
          <a:prstGeom prst="rect">
            <a:avLst/>
          </a:prstGeom>
          <a:solidFill>
            <a:srgbClr val="FFFF99"/>
          </a:solidFill>
          <a:ln w="28575">
            <a:solidFill>
              <a:srgbClr val="33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P</a:t>
            </a:r>
            <a:r>
              <a:rPr lang="en-US" altLang="en-US" sz="1050" b="1" baseline="-25000">
                <a:solidFill>
                  <a:srgbClr val="00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0000FF"/>
                </a:solidFill>
              </a:rPr>
              <a:t>v</a:t>
            </a:r>
            <a:r>
              <a:rPr lang="en-US" altLang="en-US" sz="1050" b="1">
                <a:solidFill>
                  <a:srgbClr val="9900FF"/>
                </a:solidFill>
              </a:rPr>
              <a:t> I</a:t>
            </a:r>
            <a:r>
              <a:rPr lang="en-US" altLang="en-US" sz="1050" b="1" baseline="-25000">
                <a:solidFill>
                  <a:srgbClr val="0000FF"/>
                </a:solidFill>
              </a:rPr>
              <a:t>v </a:t>
            </a:r>
            <a:r>
              <a:rPr lang="en-US" altLang="en-US" sz="1050" b="1">
                <a:solidFill>
                  <a:srgbClr val="9900FF"/>
                </a:solidFill>
              </a:rPr>
              <a:t>cos </a:t>
            </a:r>
            <a:r>
              <a:rPr lang="el-GR" altLang="en-US" sz="1050" b="1">
                <a:solidFill>
                  <a:srgbClr val="9900FF"/>
                </a:solidFill>
              </a:rPr>
              <a:t>Φ</a:t>
            </a:r>
            <a:endParaRPr lang="en-US" altLang="en-US" sz="1050" b="1">
              <a:solidFill>
                <a:srgbClr val="9900FF"/>
              </a:solidFill>
            </a:endParaRPr>
          </a:p>
        </p:txBody>
      </p:sp>
      <p:pic>
        <p:nvPicPr>
          <p:cNvPr id="20" name="Google Shape;63;p14">
            <a:extLst>
              <a:ext uri="{FF2B5EF4-FFF2-40B4-BE49-F238E27FC236}">
                <a16:creationId xmlns:a16="http://schemas.microsoft.com/office/drawing/2014/main" id="{33ED63C2-84F7-45F1-9B5A-5D83268E6400}"/>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0750"/>
                                        </p:tgtEl>
                                        <p:attrNameLst>
                                          <p:attrName>style.visibility</p:attrName>
                                        </p:attrNameLst>
                                      </p:cBhvr>
                                      <p:to>
                                        <p:strVal val="visible"/>
                                      </p:to>
                                    </p:set>
                                    <p:animEffect transition="in" filter="wipe(up)">
                                      <p:cBhvr>
                                        <p:cTn id="7" dur="500"/>
                                        <p:tgtEl>
                                          <p:spTgt spid="307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752"/>
                                        </p:tgtEl>
                                        <p:attrNameLst>
                                          <p:attrName>style.visibility</p:attrName>
                                        </p:attrNameLst>
                                      </p:cBhvr>
                                      <p:to>
                                        <p:strVal val="visible"/>
                                      </p:to>
                                    </p:set>
                                    <p:animEffect transition="in" filter="wipe(up)">
                                      <p:cBhvr>
                                        <p:cTn id="12" dur="500"/>
                                        <p:tgtEl>
                                          <p:spTgt spid="307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753"/>
                                        </p:tgtEl>
                                        <p:attrNameLst>
                                          <p:attrName>style.visibility</p:attrName>
                                        </p:attrNameLst>
                                      </p:cBhvr>
                                      <p:to>
                                        <p:strVal val="visible"/>
                                      </p:to>
                                    </p:set>
                                    <p:animEffect transition="in" filter="wipe(up)">
                                      <p:cBhvr>
                                        <p:cTn id="17" dur="500"/>
                                        <p:tgtEl>
                                          <p:spTgt spid="307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751"/>
                                        </p:tgtEl>
                                        <p:attrNameLst>
                                          <p:attrName>style.visibility</p:attrName>
                                        </p:attrNameLst>
                                      </p:cBhvr>
                                      <p:to>
                                        <p:strVal val="visible"/>
                                      </p:to>
                                    </p:set>
                                    <p:animEffect transition="in" filter="wipe(up)">
                                      <p:cBhvr>
                                        <p:cTn id="22" dur="500"/>
                                        <p:tgtEl>
                                          <p:spTgt spid="307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754"/>
                                        </p:tgtEl>
                                        <p:attrNameLst>
                                          <p:attrName>style.visibility</p:attrName>
                                        </p:attrNameLst>
                                      </p:cBhvr>
                                      <p:to>
                                        <p:strVal val="visible"/>
                                      </p:to>
                                    </p:set>
                                    <p:animEffect transition="in" filter="wipe(up)">
                                      <p:cBhvr>
                                        <p:cTn id="27" dur="500"/>
                                        <p:tgtEl>
                                          <p:spTgt spid="307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755"/>
                                        </p:tgtEl>
                                        <p:attrNameLst>
                                          <p:attrName>style.visibility</p:attrName>
                                        </p:attrNameLst>
                                      </p:cBhvr>
                                      <p:to>
                                        <p:strVal val="visible"/>
                                      </p:to>
                                    </p:set>
                                    <p:animEffect transition="in" filter="wipe(up)">
                                      <p:cBhvr>
                                        <p:cTn id="32" dur="500"/>
                                        <p:tgtEl>
                                          <p:spTgt spid="307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30764"/>
                                        </p:tgtEl>
                                        <p:attrNameLst>
                                          <p:attrName>style.visibility</p:attrName>
                                        </p:attrNameLst>
                                      </p:cBhvr>
                                      <p:to>
                                        <p:strVal val="visible"/>
                                      </p:to>
                                    </p:set>
                                    <p:animEffect transition="in" filter="wipe(up)">
                                      <p:cBhvr>
                                        <p:cTn id="37" dur="500"/>
                                        <p:tgtEl>
                                          <p:spTgt spid="3076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0761"/>
                                        </p:tgtEl>
                                        <p:attrNameLst>
                                          <p:attrName>style.visibility</p:attrName>
                                        </p:attrNameLst>
                                      </p:cBhvr>
                                      <p:to>
                                        <p:strVal val="visible"/>
                                      </p:to>
                                    </p:set>
                                    <p:animEffect transition="in" filter="wipe(up)">
                                      <p:cBhvr>
                                        <p:cTn id="42" dur="500"/>
                                        <p:tgtEl>
                                          <p:spTgt spid="3076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nodePh="1">
                                  <p:stCondLst>
                                    <p:cond delay="0"/>
                                  </p:stCondLst>
                                  <p:endCondLst>
                                    <p:cond evt="begin" delay="0">
                                      <p:tn val="45"/>
                                    </p:cond>
                                  </p:endCondLst>
                                  <p:childTnLst>
                                    <p:set>
                                      <p:cBhvr>
                                        <p:cTn id="46" dur="1" fill="hold">
                                          <p:stCondLst>
                                            <p:cond delay="0"/>
                                          </p:stCondLst>
                                        </p:cTn>
                                        <p:tgtEl>
                                          <p:spTgt spid="30762"/>
                                        </p:tgtEl>
                                        <p:attrNameLst>
                                          <p:attrName>style.visibility</p:attrName>
                                        </p:attrNameLst>
                                      </p:cBhvr>
                                      <p:to>
                                        <p:strVal val="visible"/>
                                      </p:to>
                                    </p:set>
                                    <p:animEffect transition="in" filter="wipe(up)">
                                      <p:cBhvr>
                                        <p:cTn id="47" dur="500"/>
                                        <p:tgtEl>
                                          <p:spTgt spid="307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30763"/>
                                        </p:tgtEl>
                                        <p:attrNameLst>
                                          <p:attrName>style.visibility</p:attrName>
                                        </p:attrNameLst>
                                      </p:cBhvr>
                                      <p:to>
                                        <p:strVal val="visible"/>
                                      </p:to>
                                    </p:set>
                                    <p:animEffect transition="in" filter="wipe(up)">
                                      <p:cBhvr>
                                        <p:cTn id="52" dur="500"/>
                                        <p:tgtEl>
                                          <p:spTgt spid="307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0766"/>
                                        </p:tgtEl>
                                        <p:attrNameLst>
                                          <p:attrName>style.visibility</p:attrName>
                                        </p:attrNameLst>
                                      </p:cBhvr>
                                      <p:to>
                                        <p:strVal val="visible"/>
                                      </p:to>
                                    </p:set>
                                    <p:animEffect transition="in" filter="wipe(up)">
                                      <p:cBhvr>
                                        <p:cTn id="57" dur="500"/>
                                        <p:tgtEl>
                                          <p:spTgt spid="3076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30767"/>
                                        </p:tgtEl>
                                        <p:attrNameLst>
                                          <p:attrName>style.visibility</p:attrName>
                                        </p:attrNameLst>
                                      </p:cBhvr>
                                      <p:to>
                                        <p:strVal val="visible"/>
                                      </p:to>
                                    </p:set>
                                    <p:animEffect transition="in" filter="wipe(up)">
                                      <p:cBhvr>
                                        <p:cTn id="62" dur="500"/>
                                        <p:tgtEl>
                                          <p:spTgt spid="3076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30768"/>
                                        </p:tgtEl>
                                        <p:attrNameLst>
                                          <p:attrName>style.visibility</p:attrName>
                                        </p:attrNameLst>
                                      </p:cBhvr>
                                      <p:to>
                                        <p:strVal val="visible"/>
                                      </p:to>
                                    </p:set>
                                    <p:animEffect transition="in" filter="wipe(up)">
                                      <p:cBhvr>
                                        <p:cTn id="67" dur="500"/>
                                        <p:tgtEl>
                                          <p:spTgt spid="3076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30769"/>
                                        </p:tgtEl>
                                        <p:attrNameLst>
                                          <p:attrName>style.visibility</p:attrName>
                                        </p:attrNameLst>
                                      </p:cBhvr>
                                      <p:to>
                                        <p:strVal val="visible"/>
                                      </p:to>
                                    </p:set>
                                    <p:anim calcmode="lin" valueType="num">
                                      <p:cBhvr>
                                        <p:cTn id="72" dur="500" fill="hold"/>
                                        <p:tgtEl>
                                          <p:spTgt spid="30769"/>
                                        </p:tgtEl>
                                        <p:attrNameLst>
                                          <p:attrName>ppt_w</p:attrName>
                                        </p:attrNameLst>
                                      </p:cBhvr>
                                      <p:tavLst>
                                        <p:tav tm="0">
                                          <p:val>
                                            <p:fltVal val="0"/>
                                          </p:val>
                                        </p:tav>
                                        <p:tav tm="100000">
                                          <p:val>
                                            <p:strVal val="#ppt_w"/>
                                          </p:val>
                                        </p:tav>
                                      </p:tavLst>
                                    </p:anim>
                                    <p:anim calcmode="lin" valueType="num">
                                      <p:cBhvr>
                                        <p:cTn id="73" dur="500" fill="hold"/>
                                        <p:tgtEl>
                                          <p:spTgt spid="30769"/>
                                        </p:tgtEl>
                                        <p:attrNameLst>
                                          <p:attrName>ppt_h</p:attrName>
                                        </p:attrNameLst>
                                      </p:cBhvr>
                                      <p:tavLst>
                                        <p:tav tm="0">
                                          <p:val>
                                            <p:fltVal val="0"/>
                                          </p:val>
                                        </p:tav>
                                        <p:tav tm="100000">
                                          <p:val>
                                            <p:strVal val="#ppt_h"/>
                                          </p:val>
                                        </p:tav>
                                      </p:tavLst>
                                    </p:anim>
                                    <p:animEffect transition="in" filter="fade">
                                      <p:cBhvr>
                                        <p:cTn id="74" dur="500"/>
                                        <p:tgtEl>
                                          <p:spTgt spid="30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0" grpId="0"/>
      <p:bldP spid="30751" grpId="0"/>
      <p:bldP spid="30752" grpId="0"/>
      <p:bldP spid="30753" grpId="0"/>
      <p:bldP spid="30754" grpId="0"/>
      <p:bldP spid="30755" grpId="0"/>
      <p:bldP spid="30761" grpId="0"/>
      <p:bldP spid="30762" grpId="0"/>
      <p:bldP spid="30763" grpId="0"/>
      <p:bldP spid="30766" grpId="0"/>
      <p:bldP spid="30767" grpId="0"/>
      <p:bldP spid="30768" grpId="0"/>
      <p:bldP spid="3076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47" name="Group 31">
            <a:extLst>
              <a:ext uri="{FF2B5EF4-FFF2-40B4-BE49-F238E27FC236}">
                <a16:creationId xmlns:a16="http://schemas.microsoft.com/office/drawing/2014/main" id="{B23B3C1A-BA16-4E87-8841-5A8755293191}"/>
              </a:ext>
            </a:extLst>
          </p:cNvPr>
          <p:cNvGrpSpPr>
            <a:grpSpLocks/>
          </p:cNvGrpSpPr>
          <p:nvPr/>
        </p:nvGrpSpPr>
        <p:grpSpPr bwMode="auto">
          <a:xfrm>
            <a:off x="6286500" y="457200"/>
            <a:ext cx="857250" cy="800100"/>
            <a:chOff x="4320" y="384"/>
            <a:chExt cx="720" cy="672"/>
          </a:xfrm>
        </p:grpSpPr>
        <p:sp>
          <p:nvSpPr>
            <p:cNvPr id="34831" name="Line 15">
              <a:extLst>
                <a:ext uri="{FF2B5EF4-FFF2-40B4-BE49-F238E27FC236}">
                  <a16:creationId xmlns:a16="http://schemas.microsoft.com/office/drawing/2014/main" id="{313F26A7-A3A7-47BD-9B27-D028756B91E8}"/>
                </a:ext>
              </a:extLst>
            </p:cNvPr>
            <p:cNvSpPr>
              <a:spLocks noChangeShapeType="1"/>
            </p:cNvSpPr>
            <p:nvPr/>
          </p:nvSpPr>
          <p:spPr bwMode="auto">
            <a:xfrm flipV="1">
              <a:off x="4320" y="576"/>
              <a:ext cx="720" cy="48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35" name="Text Box 19">
              <a:extLst>
                <a:ext uri="{FF2B5EF4-FFF2-40B4-BE49-F238E27FC236}">
                  <a16:creationId xmlns:a16="http://schemas.microsoft.com/office/drawing/2014/main" id="{FE8B097A-EA96-40F2-8050-FF0C19BF9E08}"/>
                </a:ext>
              </a:extLst>
            </p:cNvPr>
            <p:cNvSpPr txBox="1">
              <a:spLocks noChangeArrowheads="1"/>
            </p:cNvSpPr>
            <p:nvPr/>
          </p:nvSpPr>
          <p:spPr bwMode="auto">
            <a:xfrm>
              <a:off x="4704" y="384"/>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latin typeface="CommercialScript BT" pitchFamily="66" charset="0"/>
                </a:rPr>
                <a:t>E</a:t>
              </a:r>
              <a:r>
                <a:rPr lang="en-US" altLang="en-US" sz="1050" b="1" baseline="-25000">
                  <a:solidFill>
                    <a:srgbClr val="0000FF"/>
                  </a:solidFill>
                </a:rPr>
                <a:t>v</a:t>
              </a:r>
            </a:p>
          </p:txBody>
        </p:sp>
      </p:grpSp>
      <p:sp>
        <p:nvSpPr>
          <p:cNvPr id="34820" name="Rectangle 4">
            <a:extLst>
              <a:ext uri="{FF2B5EF4-FFF2-40B4-BE49-F238E27FC236}">
                <a16:creationId xmlns:a16="http://schemas.microsoft.com/office/drawing/2014/main" id="{E6796D31-B1CC-402D-84F3-3DC795DA562F}"/>
              </a:ext>
            </a:extLst>
          </p:cNvPr>
          <p:cNvSpPr>
            <a:spLocks noChangeArrowheads="1"/>
          </p:cNvSpPr>
          <p:nvPr/>
        </p:nvSpPr>
        <p:spPr bwMode="auto">
          <a:xfrm>
            <a:off x="1485900" y="388144"/>
            <a:ext cx="26289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008000"/>
                </a:solidFill>
              </a:rPr>
              <a:t>Power in AC Circuit with R:</a:t>
            </a:r>
          </a:p>
        </p:txBody>
      </p:sp>
      <p:sp>
        <p:nvSpPr>
          <p:cNvPr id="34822" name="Rectangle 6">
            <a:extLst>
              <a:ext uri="{FF2B5EF4-FFF2-40B4-BE49-F238E27FC236}">
                <a16:creationId xmlns:a16="http://schemas.microsoft.com/office/drawing/2014/main" id="{EADCC7E9-BDF0-4322-8EB7-DE7D4A870756}"/>
              </a:ext>
            </a:extLst>
          </p:cNvPr>
          <p:cNvSpPr>
            <a:spLocks noChangeArrowheads="1"/>
          </p:cNvSpPr>
          <p:nvPr/>
        </p:nvSpPr>
        <p:spPr bwMode="auto">
          <a:xfrm>
            <a:off x="1485900" y="682228"/>
            <a:ext cx="3314700" cy="98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50" b="1">
                <a:solidFill>
                  <a:srgbClr val="0066FF"/>
                </a:solidFill>
              </a:rPr>
              <a:t>In R, current and emf are in phase.</a:t>
            </a:r>
          </a:p>
          <a:p>
            <a:pPr>
              <a:spcBef>
                <a:spcPct val="50000"/>
              </a:spcBef>
            </a:pPr>
            <a:r>
              <a:rPr lang="el-GR" altLang="en-US" sz="1050" b="1">
                <a:solidFill>
                  <a:srgbClr val="0066FF"/>
                </a:solidFill>
              </a:rPr>
              <a:t>Φ</a:t>
            </a:r>
            <a:r>
              <a:rPr lang="en-US" altLang="en-US" sz="1050" b="1">
                <a:solidFill>
                  <a:srgbClr val="0066FF"/>
                </a:solidFill>
              </a:rPr>
              <a:t> = 0</a:t>
            </a:r>
            <a:r>
              <a:rPr lang="en-US" altLang="en-US" sz="1050" b="1">
                <a:solidFill>
                  <a:srgbClr val="0000FF"/>
                </a:solidFill>
              </a:rPr>
              <a:t>° </a:t>
            </a:r>
          </a:p>
          <a:p>
            <a:pPr>
              <a:spcBef>
                <a:spcPct val="50000"/>
              </a:spcBef>
            </a:pPr>
            <a:r>
              <a:rPr lang="en-US" altLang="en-US" sz="1050" b="1">
                <a:solidFill>
                  <a:srgbClr val="9900FF"/>
                </a:solidFill>
              </a:rPr>
              <a:t>P</a:t>
            </a:r>
            <a:r>
              <a:rPr lang="en-US" altLang="en-US" sz="1050" b="1" baseline="-25000">
                <a:solidFill>
                  <a:srgbClr val="99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 </a:t>
            </a:r>
            <a:r>
              <a:rPr lang="el-GR" altLang="en-US" sz="1050" b="1">
                <a:solidFill>
                  <a:srgbClr val="9900FF"/>
                </a:solidFill>
              </a:rPr>
              <a:t>Φ</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a:t>
            </a:r>
            <a:r>
              <a:rPr lang="en-US" altLang="en-US" sz="1050">
                <a:solidFill>
                  <a:srgbClr val="9900FF"/>
                </a:solidFill>
              </a:rPr>
              <a:t> </a:t>
            </a:r>
            <a:r>
              <a:rPr lang="en-US" altLang="en-US" sz="1050" b="1">
                <a:solidFill>
                  <a:srgbClr val="9900FF"/>
                </a:solidFill>
              </a:rPr>
              <a:t>0°</a:t>
            </a:r>
            <a:r>
              <a:rPr lang="en-US" altLang="en-US" sz="1050">
                <a:solidFill>
                  <a:srgbClr val="9900FF"/>
                </a:solidFill>
              </a:rPr>
              <a:t>  </a:t>
            </a:r>
            <a:r>
              <a:rPr lang="en-US" altLang="en-US" sz="1050" b="1">
                <a:solidFill>
                  <a:srgbClr val="9900FF"/>
                </a:solidFill>
              </a:rPr>
              <a:t>=</a:t>
            </a:r>
            <a:r>
              <a:rPr lang="en-US" altLang="en-US" sz="1050">
                <a:solidFill>
                  <a:srgbClr val="9900FF"/>
                </a:solidFill>
              </a:rPr>
              <a:t>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a:solidFill>
                  <a:srgbClr val="9900FF"/>
                </a:solidFill>
              </a:rPr>
              <a:t> </a:t>
            </a:r>
            <a:endParaRPr lang="en-US" altLang="en-US" sz="1050" b="1">
              <a:solidFill>
                <a:srgbClr val="9900FF"/>
              </a:solidFill>
            </a:endParaRPr>
          </a:p>
          <a:p>
            <a:pPr>
              <a:spcBef>
                <a:spcPct val="50000"/>
              </a:spcBef>
            </a:pPr>
            <a:endParaRPr lang="en-US" altLang="en-US" sz="1050" b="1">
              <a:solidFill>
                <a:srgbClr val="9900FF"/>
              </a:solidFill>
            </a:endParaRPr>
          </a:p>
        </p:txBody>
      </p:sp>
      <p:sp>
        <p:nvSpPr>
          <p:cNvPr id="34823" name="Rectangle 7">
            <a:extLst>
              <a:ext uri="{FF2B5EF4-FFF2-40B4-BE49-F238E27FC236}">
                <a16:creationId xmlns:a16="http://schemas.microsoft.com/office/drawing/2014/main" id="{82E0B520-E12A-42F1-88CD-9C6F335CDEFD}"/>
              </a:ext>
            </a:extLst>
          </p:cNvPr>
          <p:cNvSpPr>
            <a:spLocks noChangeArrowheads="1"/>
          </p:cNvSpPr>
          <p:nvPr/>
        </p:nvSpPr>
        <p:spPr bwMode="auto">
          <a:xfrm>
            <a:off x="1485900" y="1588294"/>
            <a:ext cx="26289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CC3300"/>
                </a:solidFill>
              </a:rPr>
              <a:t>Power in AC Circuit with L:</a:t>
            </a:r>
          </a:p>
        </p:txBody>
      </p:sp>
      <p:sp>
        <p:nvSpPr>
          <p:cNvPr id="34824" name="Rectangle 8">
            <a:extLst>
              <a:ext uri="{FF2B5EF4-FFF2-40B4-BE49-F238E27FC236}">
                <a16:creationId xmlns:a16="http://schemas.microsoft.com/office/drawing/2014/main" id="{D00BFC62-5B82-4A22-9B52-E0E98B5E6F44}"/>
              </a:ext>
            </a:extLst>
          </p:cNvPr>
          <p:cNvSpPr>
            <a:spLocks noChangeArrowheads="1"/>
          </p:cNvSpPr>
          <p:nvPr/>
        </p:nvSpPr>
        <p:spPr bwMode="auto">
          <a:xfrm>
            <a:off x="1485900" y="1963341"/>
            <a:ext cx="32575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50" b="1">
                <a:solidFill>
                  <a:schemeClr val="bg2"/>
                </a:solidFill>
              </a:rPr>
              <a:t>In L, current lags behind  emf  by </a:t>
            </a:r>
            <a:r>
              <a:rPr lang="el-GR" altLang="en-US" sz="1050" b="1">
                <a:solidFill>
                  <a:schemeClr val="bg2"/>
                </a:solidFill>
              </a:rPr>
              <a:t>π</a:t>
            </a:r>
            <a:r>
              <a:rPr lang="en-US" altLang="en-US" sz="1050" b="1">
                <a:solidFill>
                  <a:schemeClr val="bg2"/>
                </a:solidFill>
              </a:rPr>
              <a:t>/2.</a:t>
            </a:r>
          </a:p>
          <a:p>
            <a:pPr>
              <a:spcBef>
                <a:spcPct val="50000"/>
              </a:spcBef>
            </a:pPr>
            <a:r>
              <a:rPr lang="el-GR" altLang="en-US" sz="1050" b="1">
                <a:solidFill>
                  <a:schemeClr val="bg2"/>
                </a:solidFill>
              </a:rPr>
              <a:t>Φ</a:t>
            </a:r>
            <a:r>
              <a:rPr lang="en-US" altLang="en-US" sz="1050" b="1">
                <a:solidFill>
                  <a:schemeClr val="bg2"/>
                </a:solidFill>
              </a:rPr>
              <a:t> = -  </a:t>
            </a:r>
            <a:r>
              <a:rPr lang="el-GR" altLang="en-US" sz="1050" b="1">
                <a:solidFill>
                  <a:schemeClr val="bg2"/>
                </a:solidFill>
              </a:rPr>
              <a:t>π</a:t>
            </a:r>
            <a:r>
              <a:rPr lang="en-US" altLang="en-US" sz="1050" b="1">
                <a:solidFill>
                  <a:schemeClr val="bg2"/>
                </a:solidFill>
              </a:rPr>
              <a:t>/2</a:t>
            </a:r>
          </a:p>
          <a:p>
            <a:pPr>
              <a:spcBef>
                <a:spcPct val="50000"/>
              </a:spcBef>
            </a:pPr>
            <a:r>
              <a:rPr lang="en-US" altLang="en-US" sz="1050" b="1">
                <a:solidFill>
                  <a:srgbClr val="9900FF"/>
                </a:solidFill>
              </a:rPr>
              <a:t>P</a:t>
            </a:r>
            <a:r>
              <a:rPr lang="en-US" altLang="en-US" sz="1050" b="1" baseline="-25000">
                <a:solidFill>
                  <a:srgbClr val="99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 (-</a:t>
            </a:r>
            <a:r>
              <a:rPr lang="el-GR" altLang="en-US" sz="1050" b="1">
                <a:solidFill>
                  <a:srgbClr val="9900FF"/>
                </a:solidFill>
              </a:rPr>
              <a:t>π</a:t>
            </a:r>
            <a:r>
              <a:rPr lang="en-US" altLang="en-US" sz="1050" b="1">
                <a:solidFill>
                  <a:srgbClr val="9900FF"/>
                </a:solidFill>
              </a:rPr>
              <a:t>/2)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(0)</a:t>
            </a:r>
            <a:r>
              <a:rPr lang="en-US" altLang="en-US" sz="1050">
                <a:solidFill>
                  <a:srgbClr val="9900FF"/>
                </a:solidFill>
              </a:rPr>
              <a:t>  </a:t>
            </a:r>
            <a:r>
              <a:rPr lang="en-US" altLang="en-US" sz="1050" b="1">
                <a:solidFill>
                  <a:srgbClr val="9900FF"/>
                </a:solidFill>
              </a:rPr>
              <a:t>=</a:t>
            </a:r>
            <a:r>
              <a:rPr lang="en-US" altLang="en-US" sz="1050">
                <a:solidFill>
                  <a:srgbClr val="9900FF"/>
                </a:solidFill>
              </a:rPr>
              <a:t>  </a:t>
            </a:r>
            <a:r>
              <a:rPr lang="en-US" altLang="en-US" sz="1050" b="1">
                <a:solidFill>
                  <a:srgbClr val="9900FF"/>
                </a:solidFill>
              </a:rPr>
              <a:t>0</a:t>
            </a:r>
            <a:r>
              <a:rPr lang="en-US" altLang="en-US" sz="1050">
                <a:solidFill>
                  <a:srgbClr val="9900FF"/>
                </a:solidFill>
              </a:rPr>
              <a:t> </a:t>
            </a:r>
            <a:endParaRPr lang="en-US" altLang="en-US" sz="1050" b="1">
              <a:solidFill>
                <a:srgbClr val="9900FF"/>
              </a:solidFill>
            </a:endParaRPr>
          </a:p>
        </p:txBody>
      </p:sp>
      <p:sp>
        <p:nvSpPr>
          <p:cNvPr id="34825" name="Rectangle 9">
            <a:extLst>
              <a:ext uri="{FF2B5EF4-FFF2-40B4-BE49-F238E27FC236}">
                <a16:creationId xmlns:a16="http://schemas.microsoft.com/office/drawing/2014/main" id="{DA0831C2-E992-4D2A-A406-F0B6CEA28192}"/>
              </a:ext>
            </a:extLst>
          </p:cNvPr>
          <p:cNvSpPr>
            <a:spLocks noChangeArrowheads="1"/>
          </p:cNvSpPr>
          <p:nvPr/>
        </p:nvSpPr>
        <p:spPr bwMode="auto">
          <a:xfrm>
            <a:off x="1485900" y="2902744"/>
            <a:ext cx="26289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0000FF"/>
                </a:solidFill>
              </a:rPr>
              <a:t>Power in AC Circuit with C:</a:t>
            </a:r>
          </a:p>
        </p:txBody>
      </p:sp>
      <p:sp>
        <p:nvSpPr>
          <p:cNvPr id="34826" name="Rectangle 10">
            <a:extLst>
              <a:ext uri="{FF2B5EF4-FFF2-40B4-BE49-F238E27FC236}">
                <a16:creationId xmlns:a16="http://schemas.microsoft.com/office/drawing/2014/main" id="{C1620F6E-489B-4C9D-84D2-52A659FB52E2}"/>
              </a:ext>
            </a:extLst>
          </p:cNvPr>
          <p:cNvSpPr>
            <a:spLocks noChangeArrowheads="1"/>
          </p:cNvSpPr>
          <p:nvPr/>
        </p:nvSpPr>
        <p:spPr bwMode="auto">
          <a:xfrm>
            <a:off x="1485900" y="3220641"/>
            <a:ext cx="32004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50" b="1">
                <a:solidFill>
                  <a:srgbClr val="FF6600"/>
                </a:solidFill>
              </a:rPr>
              <a:t>In C, current leads emf  by </a:t>
            </a:r>
            <a:r>
              <a:rPr lang="el-GR" altLang="en-US" sz="1050" b="1">
                <a:solidFill>
                  <a:srgbClr val="FF6600"/>
                </a:solidFill>
              </a:rPr>
              <a:t>π</a:t>
            </a:r>
            <a:r>
              <a:rPr lang="en-US" altLang="en-US" sz="1050" b="1">
                <a:solidFill>
                  <a:srgbClr val="FF6600"/>
                </a:solidFill>
              </a:rPr>
              <a:t>/2.</a:t>
            </a:r>
          </a:p>
          <a:p>
            <a:pPr>
              <a:spcBef>
                <a:spcPct val="50000"/>
              </a:spcBef>
            </a:pPr>
            <a:r>
              <a:rPr lang="el-GR" altLang="en-US" sz="1050" b="1">
                <a:solidFill>
                  <a:srgbClr val="FF6600"/>
                </a:solidFill>
              </a:rPr>
              <a:t>Φ</a:t>
            </a:r>
            <a:r>
              <a:rPr lang="en-US" altLang="en-US" sz="1050" b="1">
                <a:solidFill>
                  <a:srgbClr val="FF6600"/>
                </a:solidFill>
              </a:rPr>
              <a:t> = + </a:t>
            </a:r>
            <a:r>
              <a:rPr lang="el-GR" altLang="en-US" sz="1050" b="1">
                <a:solidFill>
                  <a:srgbClr val="FF6600"/>
                </a:solidFill>
              </a:rPr>
              <a:t>π</a:t>
            </a:r>
            <a:r>
              <a:rPr lang="en-US" altLang="en-US" sz="1050" b="1">
                <a:solidFill>
                  <a:srgbClr val="FF6600"/>
                </a:solidFill>
              </a:rPr>
              <a:t>/2</a:t>
            </a:r>
          </a:p>
          <a:p>
            <a:pPr>
              <a:spcBef>
                <a:spcPct val="50000"/>
              </a:spcBef>
            </a:pPr>
            <a:r>
              <a:rPr lang="en-US" altLang="en-US" sz="1050" b="1">
                <a:solidFill>
                  <a:srgbClr val="9900FF"/>
                </a:solidFill>
              </a:rPr>
              <a:t>P</a:t>
            </a:r>
            <a:r>
              <a:rPr lang="en-US" altLang="en-US" sz="1050" b="1" baseline="-25000">
                <a:solidFill>
                  <a:srgbClr val="99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 (</a:t>
            </a:r>
            <a:r>
              <a:rPr lang="el-GR" altLang="en-US" sz="1050" b="1">
                <a:solidFill>
                  <a:srgbClr val="9900FF"/>
                </a:solidFill>
              </a:rPr>
              <a:t>π</a:t>
            </a:r>
            <a:r>
              <a:rPr lang="en-US" altLang="en-US" sz="1050" b="1">
                <a:solidFill>
                  <a:srgbClr val="9900FF"/>
                </a:solidFill>
              </a:rPr>
              <a:t>/2)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(0)</a:t>
            </a:r>
            <a:r>
              <a:rPr lang="en-US" altLang="en-US" sz="1050">
                <a:solidFill>
                  <a:srgbClr val="9900FF"/>
                </a:solidFill>
              </a:rPr>
              <a:t>  </a:t>
            </a:r>
            <a:r>
              <a:rPr lang="en-US" altLang="en-US" sz="1050" b="1">
                <a:solidFill>
                  <a:srgbClr val="9900FF"/>
                </a:solidFill>
              </a:rPr>
              <a:t>=</a:t>
            </a:r>
            <a:r>
              <a:rPr lang="en-US" altLang="en-US" sz="1050">
                <a:solidFill>
                  <a:srgbClr val="9900FF"/>
                </a:solidFill>
              </a:rPr>
              <a:t>  </a:t>
            </a:r>
            <a:r>
              <a:rPr lang="en-US" altLang="en-US" sz="1050" b="1">
                <a:solidFill>
                  <a:srgbClr val="9900FF"/>
                </a:solidFill>
              </a:rPr>
              <a:t>0</a:t>
            </a:r>
            <a:r>
              <a:rPr lang="en-US" altLang="en-US" sz="1050">
                <a:solidFill>
                  <a:srgbClr val="9900FF"/>
                </a:solidFill>
              </a:rPr>
              <a:t> </a:t>
            </a:r>
            <a:endParaRPr lang="en-US" altLang="en-US" sz="1050" b="1">
              <a:solidFill>
                <a:srgbClr val="9900FF"/>
              </a:solidFill>
            </a:endParaRPr>
          </a:p>
        </p:txBody>
      </p:sp>
      <p:sp>
        <p:nvSpPr>
          <p:cNvPr id="34827" name="Text Box 11">
            <a:extLst>
              <a:ext uri="{FF2B5EF4-FFF2-40B4-BE49-F238E27FC236}">
                <a16:creationId xmlns:a16="http://schemas.microsoft.com/office/drawing/2014/main" id="{661EFAF7-65DB-4A53-BC21-8D3728852A93}"/>
              </a:ext>
            </a:extLst>
          </p:cNvPr>
          <p:cNvSpPr txBox="1">
            <a:spLocks noChangeArrowheads="1"/>
          </p:cNvSpPr>
          <p:nvPr/>
        </p:nvSpPr>
        <p:spPr bwMode="auto">
          <a:xfrm>
            <a:off x="1428750" y="4238625"/>
            <a:ext cx="634365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Note: </a:t>
            </a:r>
          </a:p>
          <a:p>
            <a:pPr>
              <a:spcBef>
                <a:spcPct val="50000"/>
              </a:spcBef>
            </a:pPr>
            <a:r>
              <a:rPr lang="en-US" altLang="en-US" sz="1050" b="1">
                <a:solidFill>
                  <a:srgbClr val="CC3300"/>
                </a:solidFill>
              </a:rPr>
              <a:t>Power (Energy) is not dissipated in Inductor and Capacitor and hence they find a lot of practical applications and in devices using alternating current.</a:t>
            </a:r>
          </a:p>
        </p:txBody>
      </p:sp>
      <p:sp>
        <p:nvSpPr>
          <p:cNvPr id="34828" name="Text Box 12">
            <a:extLst>
              <a:ext uri="{FF2B5EF4-FFF2-40B4-BE49-F238E27FC236}">
                <a16:creationId xmlns:a16="http://schemas.microsoft.com/office/drawing/2014/main" id="{B65DFB28-9639-4B61-A602-9DEAEB877039}"/>
              </a:ext>
            </a:extLst>
          </p:cNvPr>
          <p:cNvSpPr txBox="1">
            <a:spLocks noChangeArrowheads="1"/>
          </p:cNvSpPr>
          <p:nvPr/>
        </p:nvSpPr>
        <p:spPr bwMode="auto">
          <a:xfrm>
            <a:off x="2000250" y="57150"/>
            <a:ext cx="1600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P</a:t>
            </a:r>
            <a:r>
              <a:rPr lang="en-US" altLang="en-US" sz="1050" b="1" baseline="-25000">
                <a:solidFill>
                  <a:srgbClr val="00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0000FF"/>
                </a:solidFill>
              </a:rPr>
              <a:t>v</a:t>
            </a:r>
            <a:r>
              <a:rPr lang="en-US" altLang="en-US" sz="1050" b="1">
                <a:solidFill>
                  <a:srgbClr val="9900FF"/>
                </a:solidFill>
              </a:rPr>
              <a:t> I</a:t>
            </a:r>
            <a:r>
              <a:rPr lang="en-US" altLang="en-US" sz="1050" b="1" baseline="-25000">
                <a:solidFill>
                  <a:srgbClr val="0000FF"/>
                </a:solidFill>
              </a:rPr>
              <a:t>v </a:t>
            </a:r>
            <a:r>
              <a:rPr lang="en-US" altLang="en-US" sz="1050" b="1">
                <a:solidFill>
                  <a:srgbClr val="9900FF"/>
                </a:solidFill>
              </a:rPr>
              <a:t>cos </a:t>
            </a:r>
            <a:r>
              <a:rPr lang="el-GR" altLang="en-US" sz="1050" b="1">
                <a:solidFill>
                  <a:srgbClr val="9900FF"/>
                </a:solidFill>
              </a:rPr>
              <a:t>Φ</a:t>
            </a:r>
            <a:endParaRPr lang="en-US" altLang="en-US" sz="1050" b="1">
              <a:solidFill>
                <a:srgbClr val="9900FF"/>
              </a:solidFill>
            </a:endParaRPr>
          </a:p>
        </p:txBody>
      </p:sp>
      <p:sp>
        <p:nvSpPr>
          <p:cNvPr id="34829" name="Rectangle 13">
            <a:extLst>
              <a:ext uri="{FF2B5EF4-FFF2-40B4-BE49-F238E27FC236}">
                <a16:creationId xmlns:a16="http://schemas.microsoft.com/office/drawing/2014/main" id="{97AD34AE-5CEC-4234-84CB-5F55B16E0DD6}"/>
              </a:ext>
            </a:extLst>
          </p:cNvPr>
          <p:cNvSpPr>
            <a:spLocks noChangeArrowheads="1"/>
          </p:cNvSpPr>
          <p:nvPr/>
        </p:nvSpPr>
        <p:spPr bwMode="auto">
          <a:xfrm>
            <a:off x="5429250" y="0"/>
            <a:ext cx="222885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u="sng">
                <a:solidFill>
                  <a:srgbClr val="008000"/>
                </a:solidFill>
              </a:rPr>
              <a:t>Wattless Current or Idle Current:</a:t>
            </a:r>
          </a:p>
        </p:txBody>
      </p:sp>
      <p:grpSp>
        <p:nvGrpSpPr>
          <p:cNvPr id="34848" name="Group 32">
            <a:extLst>
              <a:ext uri="{FF2B5EF4-FFF2-40B4-BE49-F238E27FC236}">
                <a16:creationId xmlns:a16="http://schemas.microsoft.com/office/drawing/2014/main" id="{9AB679AA-2831-4104-B517-9C938F3B7395}"/>
              </a:ext>
            </a:extLst>
          </p:cNvPr>
          <p:cNvGrpSpPr>
            <a:grpSpLocks/>
          </p:cNvGrpSpPr>
          <p:nvPr/>
        </p:nvGrpSpPr>
        <p:grpSpPr bwMode="auto">
          <a:xfrm>
            <a:off x="6286500" y="914400"/>
            <a:ext cx="1085850" cy="342900"/>
            <a:chOff x="4320" y="768"/>
            <a:chExt cx="912" cy="288"/>
          </a:xfrm>
        </p:grpSpPr>
        <p:sp>
          <p:nvSpPr>
            <p:cNvPr id="34830" name="Line 14">
              <a:extLst>
                <a:ext uri="{FF2B5EF4-FFF2-40B4-BE49-F238E27FC236}">
                  <a16:creationId xmlns:a16="http://schemas.microsoft.com/office/drawing/2014/main" id="{78C32828-B80A-45AE-8E81-749940AE52A1}"/>
                </a:ext>
              </a:extLst>
            </p:cNvPr>
            <p:cNvSpPr>
              <a:spLocks noChangeShapeType="1"/>
            </p:cNvSpPr>
            <p:nvPr/>
          </p:nvSpPr>
          <p:spPr bwMode="auto">
            <a:xfrm>
              <a:off x="4320" y="1056"/>
              <a:ext cx="81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34" name="Text Box 18">
              <a:extLst>
                <a:ext uri="{FF2B5EF4-FFF2-40B4-BE49-F238E27FC236}">
                  <a16:creationId xmlns:a16="http://schemas.microsoft.com/office/drawing/2014/main" id="{64D0F448-DE0C-4C9C-A690-89EE5E36A93A}"/>
                </a:ext>
              </a:extLst>
            </p:cNvPr>
            <p:cNvSpPr txBox="1">
              <a:spLocks noChangeArrowheads="1"/>
            </p:cNvSpPr>
            <p:nvPr/>
          </p:nvSpPr>
          <p:spPr bwMode="auto">
            <a:xfrm>
              <a:off x="4992" y="768"/>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I</a:t>
              </a:r>
              <a:r>
                <a:rPr lang="en-US" altLang="en-US" sz="1050" b="1" baseline="-25000">
                  <a:solidFill>
                    <a:srgbClr val="FF0000"/>
                  </a:solidFill>
                </a:rPr>
                <a:t>v</a:t>
              </a:r>
            </a:p>
          </p:txBody>
        </p:sp>
      </p:grpSp>
      <p:sp>
        <p:nvSpPr>
          <p:cNvPr id="34836" name="Text Box 20">
            <a:extLst>
              <a:ext uri="{FF2B5EF4-FFF2-40B4-BE49-F238E27FC236}">
                <a16:creationId xmlns:a16="http://schemas.microsoft.com/office/drawing/2014/main" id="{06D5DCBC-BD0D-4BD5-B5E7-2702732CE7F3}"/>
              </a:ext>
            </a:extLst>
          </p:cNvPr>
          <p:cNvSpPr txBox="1">
            <a:spLocks noChangeArrowheads="1"/>
          </p:cNvSpPr>
          <p:nvPr/>
        </p:nvSpPr>
        <p:spPr bwMode="auto">
          <a:xfrm>
            <a:off x="5829300" y="867966"/>
            <a:ext cx="857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I</a:t>
            </a:r>
            <a:r>
              <a:rPr lang="en-US" altLang="en-US" sz="1050" b="1" baseline="-25000">
                <a:solidFill>
                  <a:srgbClr val="FF0000"/>
                </a:solidFill>
              </a:rPr>
              <a:t>v </a:t>
            </a:r>
            <a:r>
              <a:rPr lang="en-US" altLang="en-US" sz="1050" b="1">
                <a:solidFill>
                  <a:srgbClr val="9900FF"/>
                </a:solidFill>
              </a:rPr>
              <a:t>cos </a:t>
            </a:r>
            <a:r>
              <a:rPr lang="el-GR" altLang="en-US" sz="1050" b="1">
                <a:solidFill>
                  <a:srgbClr val="9900FF"/>
                </a:solidFill>
              </a:rPr>
              <a:t>Φ</a:t>
            </a:r>
            <a:r>
              <a:rPr lang="en-US" altLang="en-US" sz="1050" b="1" baseline="-25000">
                <a:solidFill>
                  <a:srgbClr val="FF0000"/>
                </a:solidFill>
              </a:rPr>
              <a:t> </a:t>
            </a:r>
          </a:p>
        </p:txBody>
      </p:sp>
      <p:sp>
        <p:nvSpPr>
          <p:cNvPr id="34837" name="Text Box 21">
            <a:extLst>
              <a:ext uri="{FF2B5EF4-FFF2-40B4-BE49-F238E27FC236}">
                <a16:creationId xmlns:a16="http://schemas.microsoft.com/office/drawing/2014/main" id="{C7AC4513-CFAA-4C2D-A11D-3F7C433A7B4A}"/>
              </a:ext>
            </a:extLst>
          </p:cNvPr>
          <p:cNvSpPr txBox="1">
            <a:spLocks noChangeArrowheads="1"/>
          </p:cNvSpPr>
          <p:nvPr/>
        </p:nvSpPr>
        <p:spPr bwMode="auto">
          <a:xfrm>
            <a:off x="5829300" y="1543050"/>
            <a:ext cx="857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I</a:t>
            </a:r>
            <a:r>
              <a:rPr lang="en-US" altLang="en-US" sz="1050" b="1" baseline="-25000">
                <a:solidFill>
                  <a:srgbClr val="FF0000"/>
                </a:solidFill>
              </a:rPr>
              <a:t>v </a:t>
            </a:r>
            <a:r>
              <a:rPr lang="en-US" altLang="en-US" sz="1050" b="1">
                <a:solidFill>
                  <a:srgbClr val="9900FF"/>
                </a:solidFill>
              </a:rPr>
              <a:t>sin </a:t>
            </a:r>
            <a:r>
              <a:rPr lang="el-GR" altLang="en-US" sz="1050" b="1">
                <a:solidFill>
                  <a:srgbClr val="9900FF"/>
                </a:solidFill>
              </a:rPr>
              <a:t>Φ</a:t>
            </a:r>
            <a:r>
              <a:rPr lang="en-US" altLang="en-US" sz="1050" b="1" baseline="-25000">
                <a:solidFill>
                  <a:srgbClr val="FF0000"/>
                </a:solidFill>
              </a:rPr>
              <a:t> </a:t>
            </a:r>
          </a:p>
        </p:txBody>
      </p:sp>
      <p:grpSp>
        <p:nvGrpSpPr>
          <p:cNvPr id="34849" name="Group 33">
            <a:extLst>
              <a:ext uri="{FF2B5EF4-FFF2-40B4-BE49-F238E27FC236}">
                <a16:creationId xmlns:a16="http://schemas.microsoft.com/office/drawing/2014/main" id="{7D1704B1-5CB2-4122-BBCB-E75B70530772}"/>
              </a:ext>
            </a:extLst>
          </p:cNvPr>
          <p:cNvGrpSpPr>
            <a:grpSpLocks/>
          </p:cNvGrpSpPr>
          <p:nvPr/>
        </p:nvGrpSpPr>
        <p:grpSpPr bwMode="auto">
          <a:xfrm>
            <a:off x="6515106" y="1028698"/>
            <a:ext cx="352425" cy="253603"/>
            <a:chOff x="4512" y="864"/>
            <a:chExt cx="296" cy="213"/>
          </a:xfrm>
        </p:grpSpPr>
        <p:sp>
          <p:nvSpPr>
            <p:cNvPr id="34838" name="Arc 22">
              <a:extLst>
                <a:ext uri="{FF2B5EF4-FFF2-40B4-BE49-F238E27FC236}">
                  <a16:creationId xmlns:a16="http://schemas.microsoft.com/office/drawing/2014/main" id="{DA462277-C061-41E5-A7E0-27172A5DBC53}"/>
                </a:ext>
              </a:extLst>
            </p:cNvPr>
            <p:cNvSpPr>
              <a:spLocks/>
            </p:cNvSpPr>
            <p:nvPr/>
          </p:nvSpPr>
          <p:spPr bwMode="auto">
            <a:xfrm>
              <a:off x="4512" y="931"/>
              <a:ext cx="96" cy="125"/>
            </a:xfrm>
            <a:custGeom>
              <a:avLst/>
              <a:gdLst>
                <a:gd name="G0" fmla="+- 0 0 0"/>
                <a:gd name="G1" fmla="+- 21600 0 0"/>
                <a:gd name="G2" fmla="+- 21600 0 0"/>
                <a:gd name="T0" fmla="*/ 0 w 21600"/>
                <a:gd name="T1" fmla="*/ 0 h 28043"/>
                <a:gd name="T2" fmla="*/ 20617 w 21600"/>
                <a:gd name="T3" fmla="*/ 28043 h 28043"/>
                <a:gd name="T4" fmla="*/ 0 w 21600"/>
                <a:gd name="T5" fmla="*/ 21600 h 28043"/>
              </a:gdLst>
              <a:ahLst/>
              <a:cxnLst>
                <a:cxn ang="0">
                  <a:pos x="T0" y="T1"/>
                </a:cxn>
                <a:cxn ang="0">
                  <a:pos x="T2" y="T3"/>
                </a:cxn>
                <a:cxn ang="0">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close/>
                </a:path>
              </a:pathLst>
            </a:cu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4839" name="Rectangle 23">
              <a:extLst>
                <a:ext uri="{FF2B5EF4-FFF2-40B4-BE49-F238E27FC236}">
                  <a16:creationId xmlns:a16="http://schemas.microsoft.com/office/drawing/2014/main" id="{BB9AEE61-7AB0-4A29-831C-ADA5D12146EF}"/>
                </a:ext>
              </a:extLst>
            </p:cNvPr>
            <p:cNvSpPr>
              <a:spLocks noChangeArrowheads="1"/>
            </p:cNvSpPr>
            <p:nvPr/>
          </p:nvSpPr>
          <p:spPr bwMode="auto">
            <a:xfrm>
              <a:off x="4560" y="864"/>
              <a:ext cx="24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9900FF"/>
                  </a:solidFill>
                </a:rPr>
                <a:t>Φ</a:t>
              </a:r>
              <a:endParaRPr lang="en-US" altLang="en-US" sz="1050" b="1">
                <a:solidFill>
                  <a:srgbClr val="9900FF"/>
                </a:solidFill>
              </a:endParaRPr>
            </a:p>
          </p:txBody>
        </p:sp>
      </p:grpSp>
      <p:grpSp>
        <p:nvGrpSpPr>
          <p:cNvPr id="34851" name="Group 35">
            <a:extLst>
              <a:ext uri="{FF2B5EF4-FFF2-40B4-BE49-F238E27FC236}">
                <a16:creationId xmlns:a16="http://schemas.microsoft.com/office/drawing/2014/main" id="{10EA273E-19B7-4ED9-A1B1-CF1403AD3881}"/>
              </a:ext>
            </a:extLst>
          </p:cNvPr>
          <p:cNvGrpSpPr>
            <a:grpSpLocks/>
          </p:cNvGrpSpPr>
          <p:nvPr/>
        </p:nvGrpSpPr>
        <p:grpSpPr bwMode="auto">
          <a:xfrm>
            <a:off x="6286491" y="1200150"/>
            <a:ext cx="472678" cy="334566"/>
            <a:chOff x="4320" y="1008"/>
            <a:chExt cx="397" cy="281"/>
          </a:xfrm>
        </p:grpSpPr>
        <p:grpSp>
          <p:nvGrpSpPr>
            <p:cNvPr id="34840" name="Group 24">
              <a:extLst>
                <a:ext uri="{FF2B5EF4-FFF2-40B4-BE49-F238E27FC236}">
                  <a16:creationId xmlns:a16="http://schemas.microsoft.com/office/drawing/2014/main" id="{311E144F-8C55-4FD2-ADBB-FA406BD1C8DA}"/>
                </a:ext>
              </a:extLst>
            </p:cNvPr>
            <p:cNvGrpSpPr>
              <a:grpSpLocks/>
            </p:cNvGrpSpPr>
            <p:nvPr/>
          </p:nvGrpSpPr>
          <p:grpSpPr bwMode="auto">
            <a:xfrm rot="3852991">
              <a:off x="4320" y="1008"/>
              <a:ext cx="96" cy="96"/>
              <a:chOff x="4272" y="2400"/>
              <a:chExt cx="96" cy="96"/>
            </a:xfrm>
          </p:grpSpPr>
          <p:sp>
            <p:nvSpPr>
              <p:cNvPr id="34841" name="Line 25">
                <a:extLst>
                  <a:ext uri="{FF2B5EF4-FFF2-40B4-BE49-F238E27FC236}">
                    <a16:creationId xmlns:a16="http://schemas.microsoft.com/office/drawing/2014/main" id="{B22525A8-A544-4428-A9E4-A402AD6E7A9C}"/>
                  </a:ext>
                </a:extLst>
              </p:cNvPr>
              <p:cNvSpPr>
                <a:spLocks noChangeShapeType="1"/>
              </p:cNvSpPr>
              <p:nvPr/>
            </p:nvSpPr>
            <p:spPr bwMode="auto">
              <a:xfrm>
                <a:off x="4272" y="2400"/>
                <a:ext cx="96"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42" name="Line 26">
                <a:extLst>
                  <a:ext uri="{FF2B5EF4-FFF2-40B4-BE49-F238E27FC236}">
                    <a16:creationId xmlns:a16="http://schemas.microsoft.com/office/drawing/2014/main" id="{C7B601E8-2FAC-48F4-BC2C-C3FEA566AEEF}"/>
                  </a:ext>
                </a:extLst>
              </p:cNvPr>
              <p:cNvSpPr>
                <a:spLocks noChangeShapeType="1"/>
              </p:cNvSpPr>
              <p:nvPr/>
            </p:nvSpPr>
            <p:spPr bwMode="auto">
              <a:xfrm>
                <a:off x="4368" y="2400"/>
                <a:ext cx="0" cy="96"/>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4843" name="Rectangle 27">
              <a:extLst>
                <a:ext uri="{FF2B5EF4-FFF2-40B4-BE49-F238E27FC236}">
                  <a16:creationId xmlns:a16="http://schemas.microsoft.com/office/drawing/2014/main" id="{AA589DB4-5977-4C92-84BA-48D1219379AB}"/>
                </a:ext>
              </a:extLst>
            </p:cNvPr>
            <p:cNvSpPr>
              <a:spLocks noChangeArrowheads="1"/>
            </p:cNvSpPr>
            <p:nvPr/>
          </p:nvSpPr>
          <p:spPr bwMode="auto">
            <a:xfrm>
              <a:off x="4368" y="1056"/>
              <a:ext cx="3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0066FF"/>
                  </a:solidFill>
                </a:rPr>
                <a:t>90</a:t>
              </a:r>
              <a:r>
                <a:rPr lang="en-US" altLang="en-US" sz="1200" b="1">
                  <a:solidFill>
                    <a:srgbClr val="0000FF"/>
                  </a:solidFill>
                </a:rPr>
                <a:t>°</a:t>
              </a:r>
            </a:p>
          </p:txBody>
        </p:sp>
      </p:grpSp>
      <p:sp>
        <p:nvSpPr>
          <p:cNvPr id="34844" name="Text Box 28">
            <a:extLst>
              <a:ext uri="{FF2B5EF4-FFF2-40B4-BE49-F238E27FC236}">
                <a16:creationId xmlns:a16="http://schemas.microsoft.com/office/drawing/2014/main" id="{94E46DD5-678B-48D0-B81B-13255EA264C5}"/>
              </a:ext>
            </a:extLst>
          </p:cNvPr>
          <p:cNvSpPr txBox="1">
            <a:spLocks noChangeArrowheads="1"/>
          </p:cNvSpPr>
          <p:nvPr/>
        </p:nvSpPr>
        <p:spPr bwMode="auto">
          <a:xfrm>
            <a:off x="5429250" y="1972867"/>
            <a:ext cx="2343150" cy="170816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The component I</a:t>
            </a:r>
            <a:r>
              <a:rPr lang="en-US" altLang="en-US" sz="1050" b="1" baseline="-25000">
                <a:solidFill>
                  <a:srgbClr val="FF0000"/>
                </a:solidFill>
              </a:rPr>
              <a:t>v</a:t>
            </a:r>
            <a:r>
              <a:rPr lang="en-US" altLang="en-US" sz="1050" b="1">
                <a:solidFill>
                  <a:srgbClr val="FF0000"/>
                </a:solidFill>
              </a:rPr>
              <a:t> cos </a:t>
            </a:r>
            <a:r>
              <a:rPr lang="el-GR" altLang="en-US" sz="1050" b="1">
                <a:solidFill>
                  <a:srgbClr val="FF0000"/>
                </a:solidFill>
              </a:rPr>
              <a:t>Φ</a:t>
            </a:r>
            <a:r>
              <a:rPr lang="en-US" altLang="en-US" sz="1050" b="1">
                <a:solidFill>
                  <a:srgbClr val="FF0000"/>
                </a:solidFill>
              </a:rPr>
              <a:t> generates power with </a:t>
            </a:r>
            <a:r>
              <a:rPr lang="en-US" altLang="en-US" sz="1050" b="1">
                <a:solidFill>
                  <a:srgbClr val="FF0000"/>
                </a:solidFill>
                <a:latin typeface="CommercialScript BT" pitchFamily="66" charset="0"/>
              </a:rPr>
              <a:t>E</a:t>
            </a:r>
            <a:r>
              <a:rPr lang="en-US" altLang="en-US" sz="1050" b="1" baseline="-25000">
                <a:solidFill>
                  <a:srgbClr val="FF0000"/>
                </a:solidFill>
              </a:rPr>
              <a:t>v</a:t>
            </a:r>
            <a:r>
              <a:rPr lang="en-US" altLang="en-US" sz="1050" b="1">
                <a:solidFill>
                  <a:srgbClr val="FF0000"/>
                </a:solidFill>
              </a:rPr>
              <a:t>.</a:t>
            </a:r>
          </a:p>
          <a:p>
            <a:pPr>
              <a:spcBef>
                <a:spcPct val="50000"/>
              </a:spcBef>
            </a:pPr>
            <a:r>
              <a:rPr lang="en-US" altLang="en-US" sz="1050" b="1">
                <a:solidFill>
                  <a:srgbClr val="0066FF"/>
                </a:solidFill>
              </a:rPr>
              <a:t>However, the component  I</a:t>
            </a:r>
            <a:r>
              <a:rPr lang="en-US" altLang="en-US" sz="1050" b="1" baseline="-25000">
                <a:solidFill>
                  <a:srgbClr val="0066FF"/>
                </a:solidFill>
              </a:rPr>
              <a:t>v</a:t>
            </a:r>
            <a:r>
              <a:rPr lang="en-US" altLang="en-US" sz="1050" b="1">
                <a:solidFill>
                  <a:srgbClr val="0066FF"/>
                </a:solidFill>
              </a:rPr>
              <a:t> sin </a:t>
            </a:r>
            <a:r>
              <a:rPr lang="el-GR" altLang="en-US" sz="1050" b="1">
                <a:solidFill>
                  <a:srgbClr val="0066FF"/>
                </a:solidFill>
              </a:rPr>
              <a:t>Φ</a:t>
            </a:r>
            <a:r>
              <a:rPr lang="en-US" altLang="en-US" sz="1050" b="1">
                <a:solidFill>
                  <a:srgbClr val="0066FF"/>
                </a:solidFill>
              </a:rPr>
              <a:t> does not contribute to power along </a:t>
            </a:r>
            <a:r>
              <a:rPr lang="en-US" altLang="en-US" sz="1050" b="1">
                <a:solidFill>
                  <a:srgbClr val="0066FF"/>
                </a:solidFill>
                <a:latin typeface="CommercialScript BT" pitchFamily="66" charset="0"/>
              </a:rPr>
              <a:t>E</a:t>
            </a:r>
            <a:r>
              <a:rPr lang="en-US" altLang="en-US" sz="1050" b="1" baseline="-25000">
                <a:solidFill>
                  <a:srgbClr val="0066FF"/>
                </a:solidFill>
              </a:rPr>
              <a:t>v</a:t>
            </a:r>
            <a:r>
              <a:rPr lang="en-US" altLang="en-US" sz="1050" b="1">
                <a:solidFill>
                  <a:srgbClr val="0066FF"/>
                </a:solidFill>
              </a:rPr>
              <a:t> and hence power generated is zero.</a:t>
            </a:r>
            <a:r>
              <a:rPr lang="en-US" altLang="en-US" sz="1050" b="1">
                <a:solidFill>
                  <a:srgbClr val="FF0000"/>
                </a:solidFill>
              </a:rPr>
              <a:t>  </a:t>
            </a:r>
            <a:r>
              <a:rPr lang="en-US" altLang="en-US" sz="1050" b="1">
                <a:solidFill>
                  <a:srgbClr val="660033"/>
                </a:solidFill>
              </a:rPr>
              <a:t>This component of current is called wattless or idle current.</a:t>
            </a:r>
          </a:p>
          <a:p>
            <a:pPr>
              <a:spcBef>
                <a:spcPct val="50000"/>
              </a:spcBef>
            </a:pPr>
            <a:r>
              <a:rPr lang="en-US" altLang="en-US" sz="1050" b="1">
                <a:solidFill>
                  <a:schemeClr val="bg1"/>
                </a:solidFill>
              </a:rPr>
              <a:t>P = </a:t>
            </a:r>
            <a:r>
              <a:rPr lang="en-US" altLang="en-US" sz="1050" b="1">
                <a:solidFill>
                  <a:schemeClr val="bg1"/>
                </a:solidFill>
                <a:latin typeface="CommercialScript BT" pitchFamily="66" charset="0"/>
              </a:rPr>
              <a:t>E</a:t>
            </a:r>
            <a:r>
              <a:rPr lang="en-US" altLang="en-US" sz="1050" b="1" baseline="-25000">
                <a:solidFill>
                  <a:schemeClr val="bg1"/>
                </a:solidFill>
              </a:rPr>
              <a:t>v</a:t>
            </a:r>
            <a:r>
              <a:rPr lang="en-US" altLang="en-US" sz="1050" b="1">
                <a:solidFill>
                  <a:schemeClr val="bg1"/>
                </a:solidFill>
              </a:rPr>
              <a:t> I</a:t>
            </a:r>
            <a:r>
              <a:rPr lang="en-US" altLang="en-US" sz="1050" b="1" baseline="-25000">
                <a:solidFill>
                  <a:schemeClr val="bg1"/>
                </a:solidFill>
              </a:rPr>
              <a:t>v</a:t>
            </a:r>
            <a:r>
              <a:rPr lang="en-US" altLang="en-US" sz="1050" b="1">
                <a:solidFill>
                  <a:schemeClr val="bg1"/>
                </a:solidFill>
              </a:rPr>
              <a:t> sin </a:t>
            </a:r>
            <a:r>
              <a:rPr lang="el-GR" altLang="en-US" sz="1050" b="1">
                <a:solidFill>
                  <a:schemeClr val="bg1"/>
                </a:solidFill>
              </a:rPr>
              <a:t>Φ</a:t>
            </a:r>
            <a:r>
              <a:rPr lang="en-US" altLang="en-US" sz="1050">
                <a:solidFill>
                  <a:schemeClr val="bg1"/>
                </a:solidFill>
              </a:rPr>
              <a:t> </a:t>
            </a:r>
            <a:r>
              <a:rPr lang="en-US" altLang="en-US" sz="1050" b="1">
                <a:solidFill>
                  <a:schemeClr val="bg1"/>
                </a:solidFill>
              </a:rPr>
              <a:t>cos 90° = 0</a:t>
            </a:r>
          </a:p>
        </p:txBody>
      </p:sp>
      <p:sp>
        <p:nvSpPr>
          <p:cNvPr id="34845" name="Rectangle 29">
            <a:extLst>
              <a:ext uri="{FF2B5EF4-FFF2-40B4-BE49-F238E27FC236}">
                <a16:creationId xmlns:a16="http://schemas.microsoft.com/office/drawing/2014/main" id="{811381EB-6165-423C-B2AC-B5CB18F0863E}"/>
              </a:ext>
            </a:extLst>
          </p:cNvPr>
          <p:cNvSpPr>
            <a:spLocks noChangeArrowheads="1"/>
          </p:cNvSpPr>
          <p:nvPr/>
        </p:nvSpPr>
        <p:spPr bwMode="auto">
          <a:xfrm>
            <a:off x="5772150" y="503635"/>
            <a:ext cx="1657350" cy="13716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4846" name="Rectangle 30">
            <a:extLst>
              <a:ext uri="{FF2B5EF4-FFF2-40B4-BE49-F238E27FC236}">
                <a16:creationId xmlns:a16="http://schemas.microsoft.com/office/drawing/2014/main" id="{0ADE2461-8677-42BA-99CA-F5448A723594}"/>
              </a:ext>
            </a:extLst>
          </p:cNvPr>
          <p:cNvSpPr>
            <a:spLocks noChangeArrowheads="1"/>
          </p:cNvSpPr>
          <p:nvPr/>
        </p:nvSpPr>
        <p:spPr bwMode="auto">
          <a:xfrm>
            <a:off x="1485900" y="57150"/>
            <a:ext cx="3257550" cy="41148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4833" name="Line 17">
            <a:extLst>
              <a:ext uri="{FF2B5EF4-FFF2-40B4-BE49-F238E27FC236}">
                <a16:creationId xmlns:a16="http://schemas.microsoft.com/office/drawing/2014/main" id="{DAD0C202-A944-4263-9B7C-326957D283CB}"/>
              </a:ext>
            </a:extLst>
          </p:cNvPr>
          <p:cNvSpPr>
            <a:spLocks noChangeShapeType="1"/>
          </p:cNvSpPr>
          <p:nvPr/>
        </p:nvSpPr>
        <p:spPr bwMode="auto">
          <a:xfrm>
            <a:off x="6286500" y="1257300"/>
            <a:ext cx="285750" cy="457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32" name="Line 16">
            <a:extLst>
              <a:ext uri="{FF2B5EF4-FFF2-40B4-BE49-F238E27FC236}">
                <a16:creationId xmlns:a16="http://schemas.microsoft.com/office/drawing/2014/main" id="{44FCD253-9BA6-443A-9046-9E82CD461167}"/>
              </a:ext>
            </a:extLst>
          </p:cNvPr>
          <p:cNvSpPr>
            <a:spLocks noChangeShapeType="1"/>
          </p:cNvSpPr>
          <p:nvPr/>
        </p:nvSpPr>
        <p:spPr bwMode="auto">
          <a:xfrm flipV="1">
            <a:off x="6286500" y="914400"/>
            <a:ext cx="514350" cy="342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pic>
        <p:nvPicPr>
          <p:cNvPr id="32" name="Google Shape;63;p14">
            <a:extLst>
              <a:ext uri="{FF2B5EF4-FFF2-40B4-BE49-F238E27FC236}">
                <a16:creationId xmlns:a16="http://schemas.microsoft.com/office/drawing/2014/main" id="{A88CEDBA-20E8-4E9F-A274-AD208F00A27F}"/>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34846"/>
                                        </p:tgtEl>
                                        <p:attrNameLst>
                                          <p:attrName>style.visibility</p:attrName>
                                        </p:attrNameLst>
                                      </p:cBhvr>
                                      <p:to>
                                        <p:strVal val="visible"/>
                                      </p:to>
                                    </p:set>
                                    <p:anim calcmode="lin" valueType="num">
                                      <p:cBhvr>
                                        <p:cTn id="7" dur="500" fill="hold"/>
                                        <p:tgtEl>
                                          <p:spTgt spid="34846"/>
                                        </p:tgtEl>
                                        <p:attrNameLst>
                                          <p:attrName>ppt_w</p:attrName>
                                        </p:attrNameLst>
                                      </p:cBhvr>
                                      <p:tavLst>
                                        <p:tav tm="0">
                                          <p:val>
                                            <p:fltVal val="0"/>
                                          </p:val>
                                        </p:tav>
                                        <p:tav tm="100000">
                                          <p:val>
                                            <p:strVal val="#ppt_w"/>
                                          </p:val>
                                        </p:tav>
                                      </p:tavLst>
                                    </p:anim>
                                    <p:anim calcmode="lin" valueType="num">
                                      <p:cBhvr>
                                        <p:cTn id="8" dur="500" fill="hold"/>
                                        <p:tgtEl>
                                          <p:spTgt spid="34846"/>
                                        </p:tgtEl>
                                        <p:attrNameLst>
                                          <p:attrName>ppt_h</p:attrName>
                                        </p:attrNameLst>
                                      </p:cBhvr>
                                      <p:tavLst>
                                        <p:tav tm="0">
                                          <p:val>
                                            <p:fltVal val="0"/>
                                          </p:val>
                                        </p:tav>
                                        <p:tav tm="100000">
                                          <p:val>
                                            <p:strVal val="#ppt_h"/>
                                          </p:val>
                                        </p:tav>
                                      </p:tavLst>
                                    </p:anim>
                                    <p:animEffect transition="in" filter="fade">
                                      <p:cBhvr>
                                        <p:cTn id="9" dur="500"/>
                                        <p:tgtEl>
                                          <p:spTgt spid="348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1" fill="hold" grpId="0" nodeType="clickEffect">
                                  <p:stCondLst>
                                    <p:cond delay="0"/>
                                  </p:stCondLst>
                                  <p:childTnLst>
                                    <p:set>
                                      <p:cBhvr>
                                        <p:cTn id="13" dur="1" fill="hold">
                                          <p:stCondLst>
                                            <p:cond delay="0"/>
                                          </p:stCondLst>
                                        </p:cTn>
                                        <p:tgtEl>
                                          <p:spTgt spid="34828"/>
                                        </p:tgtEl>
                                        <p:attrNameLst>
                                          <p:attrName>style.visibility</p:attrName>
                                        </p:attrNameLst>
                                      </p:cBhvr>
                                      <p:to>
                                        <p:strVal val="visible"/>
                                      </p:to>
                                    </p:set>
                                    <p:animEffect transition="in" filter="slide(fromTop)">
                                      <p:cBhvr>
                                        <p:cTn id="14" dur="500"/>
                                        <p:tgtEl>
                                          <p:spTgt spid="3482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4820"/>
                                        </p:tgtEl>
                                        <p:attrNameLst>
                                          <p:attrName>style.visibility</p:attrName>
                                        </p:attrNameLst>
                                      </p:cBhvr>
                                      <p:to>
                                        <p:strVal val="visible"/>
                                      </p:to>
                                    </p:set>
                                    <p:animEffect transition="in" filter="wipe(up)">
                                      <p:cBhvr>
                                        <p:cTn id="19" dur="500"/>
                                        <p:tgtEl>
                                          <p:spTgt spid="348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34822"/>
                                        </p:tgtEl>
                                        <p:attrNameLst>
                                          <p:attrName>style.visibility</p:attrName>
                                        </p:attrNameLst>
                                      </p:cBhvr>
                                      <p:to>
                                        <p:strVal val="visible"/>
                                      </p:to>
                                    </p:set>
                                    <p:animEffect transition="in" filter="wipe(up)">
                                      <p:cBhvr>
                                        <p:cTn id="24" dur="500"/>
                                        <p:tgtEl>
                                          <p:spTgt spid="3482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4823"/>
                                        </p:tgtEl>
                                        <p:attrNameLst>
                                          <p:attrName>style.visibility</p:attrName>
                                        </p:attrNameLst>
                                      </p:cBhvr>
                                      <p:to>
                                        <p:strVal val="visible"/>
                                      </p:to>
                                    </p:set>
                                    <p:animEffect transition="in" filter="wipe(up)">
                                      <p:cBhvr>
                                        <p:cTn id="29" dur="500"/>
                                        <p:tgtEl>
                                          <p:spTgt spid="3482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34824"/>
                                        </p:tgtEl>
                                        <p:attrNameLst>
                                          <p:attrName>style.visibility</p:attrName>
                                        </p:attrNameLst>
                                      </p:cBhvr>
                                      <p:to>
                                        <p:strVal val="visible"/>
                                      </p:to>
                                    </p:set>
                                    <p:animEffect transition="in" filter="wipe(up)">
                                      <p:cBhvr>
                                        <p:cTn id="34" dur="500"/>
                                        <p:tgtEl>
                                          <p:spTgt spid="3482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34825"/>
                                        </p:tgtEl>
                                        <p:attrNameLst>
                                          <p:attrName>style.visibility</p:attrName>
                                        </p:attrNameLst>
                                      </p:cBhvr>
                                      <p:to>
                                        <p:strVal val="visible"/>
                                      </p:to>
                                    </p:set>
                                    <p:animEffect transition="in" filter="wipe(up)">
                                      <p:cBhvr>
                                        <p:cTn id="39" dur="500"/>
                                        <p:tgtEl>
                                          <p:spTgt spid="3482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34826"/>
                                        </p:tgtEl>
                                        <p:attrNameLst>
                                          <p:attrName>style.visibility</p:attrName>
                                        </p:attrNameLst>
                                      </p:cBhvr>
                                      <p:to>
                                        <p:strVal val="visible"/>
                                      </p:to>
                                    </p:set>
                                    <p:animEffect transition="in" filter="wipe(up)">
                                      <p:cBhvr>
                                        <p:cTn id="44" dur="500"/>
                                        <p:tgtEl>
                                          <p:spTgt spid="3482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34829"/>
                                        </p:tgtEl>
                                        <p:attrNameLst>
                                          <p:attrName>style.visibility</p:attrName>
                                        </p:attrNameLst>
                                      </p:cBhvr>
                                      <p:to>
                                        <p:strVal val="visible"/>
                                      </p:to>
                                    </p:set>
                                    <p:animEffect transition="in" filter="slide(fromTop)">
                                      <p:cBhvr>
                                        <p:cTn id="49" dur="500"/>
                                        <p:tgtEl>
                                          <p:spTgt spid="3482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0" fill="hold" nodeType="clickEffect">
                                  <p:stCondLst>
                                    <p:cond delay="0"/>
                                  </p:stCondLst>
                                  <p:childTnLst>
                                    <p:set>
                                      <p:cBhvr>
                                        <p:cTn id="53" dur="1" fill="hold">
                                          <p:stCondLst>
                                            <p:cond delay="0"/>
                                          </p:stCondLst>
                                        </p:cTn>
                                        <p:tgtEl>
                                          <p:spTgt spid="34845"/>
                                        </p:tgtEl>
                                        <p:attrNameLst>
                                          <p:attrName>style.visibility</p:attrName>
                                        </p:attrNameLst>
                                      </p:cBhvr>
                                      <p:to>
                                        <p:strVal val="visible"/>
                                      </p:to>
                                    </p:set>
                                    <p:anim calcmode="lin" valueType="num">
                                      <p:cBhvr>
                                        <p:cTn id="54" dur="500" fill="hold"/>
                                        <p:tgtEl>
                                          <p:spTgt spid="34845"/>
                                        </p:tgtEl>
                                        <p:attrNameLst>
                                          <p:attrName>ppt_w</p:attrName>
                                        </p:attrNameLst>
                                      </p:cBhvr>
                                      <p:tavLst>
                                        <p:tav tm="0">
                                          <p:val>
                                            <p:fltVal val="0"/>
                                          </p:val>
                                        </p:tav>
                                        <p:tav tm="100000">
                                          <p:val>
                                            <p:strVal val="#ppt_w"/>
                                          </p:val>
                                        </p:tav>
                                      </p:tavLst>
                                    </p:anim>
                                    <p:anim calcmode="lin" valueType="num">
                                      <p:cBhvr>
                                        <p:cTn id="55" dur="500" fill="hold"/>
                                        <p:tgtEl>
                                          <p:spTgt spid="34845"/>
                                        </p:tgtEl>
                                        <p:attrNameLst>
                                          <p:attrName>ppt_h</p:attrName>
                                        </p:attrNameLst>
                                      </p:cBhvr>
                                      <p:tavLst>
                                        <p:tav tm="0">
                                          <p:val>
                                            <p:fltVal val="0"/>
                                          </p:val>
                                        </p:tav>
                                        <p:tav tm="100000">
                                          <p:val>
                                            <p:strVal val="#ppt_h"/>
                                          </p:val>
                                        </p:tav>
                                      </p:tavLst>
                                    </p:anim>
                                    <p:animEffect transition="in" filter="fade">
                                      <p:cBhvr>
                                        <p:cTn id="56" dur="500"/>
                                        <p:tgtEl>
                                          <p:spTgt spid="3484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34847"/>
                                        </p:tgtEl>
                                        <p:attrNameLst>
                                          <p:attrName>style.visibility</p:attrName>
                                        </p:attrNameLst>
                                      </p:cBhvr>
                                      <p:to>
                                        <p:strVal val="visible"/>
                                      </p:to>
                                    </p:set>
                                    <p:animEffect transition="in" filter="wipe(left)">
                                      <p:cBhvr>
                                        <p:cTn id="61" dur="500"/>
                                        <p:tgtEl>
                                          <p:spTgt spid="3484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34848"/>
                                        </p:tgtEl>
                                        <p:attrNameLst>
                                          <p:attrName>style.visibility</p:attrName>
                                        </p:attrNameLst>
                                      </p:cBhvr>
                                      <p:to>
                                        <p:strVal val="visible"/>
                                      </p:to>
                                    </p:set>
                                    <p:animEffect transition="in" filter="wipe(left)">
                                      <p:cBhvr>
                                        <p:cTn id="66" dur="500"/>
                                        <p:tgtEl>
                                          <p:spTgt spid="3484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4" fill="hold" nodeType="clickEffect">
                                  <p:stCondLst>
                                    <p:cond delay="0"/>
                                  </p:stCondLst>
                                  <p:childTnLst>
                                    <p:set>
                                      <p:cBhvr>
                                        <p:cTn id="70" dur="1" fill="hold">
                                          <p:stCondLst>
                                            <p:cond delay="0"/>
                                          </p:stCondLst>
                                        </p:cTn>
                                        <p:tgtEl>
                                          <p:spTgt spid="34849"/>
                                        </p:tgtEl>
                                        <p:attrNameLst>
                                          <p:attrName>style.visibility</p:attrName>
                                        </p:attrNameLst>
                                      </p:cBhvr>
                                      <p:to>
                                        <p:strVal val="visible"/>
                                      </p:to>
                                    </p:set>
                                    <p:animEffect transition="in" filter="wipe(down)">
                                      <p:cBhvr>
                                        <p:cTn id="71" dur="500"/>
                                        <p:tgtEl>
                                          <p:spTgt spid="3484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4" fill="hold" nodeType="clickEffect">
                                  <p:stCondLst>
                                    <p:cond delay="0"/>
                                  </p:stCondLst>
                                  <p:childTnLst>
                                    <p:set>
                                      <p:cBhvr>
                                        <p:cTn id="75" dur="1" fill="hold">
                                          <p:stCondLst>
                                            <p:cond delay="0"/>
                                          </p:stCondLst>
                                        </p:cTn>
                                        <p:tgtEl>
                                          <p:spTgt spid="34832"/>
                                        </p:tgtEl>
                                        <p:attrNameLst>
                                          <p:attrName>style.visibility</p:attrName>
                                        </p:attrNameLst>
                                      </p:cBhvr>
                                      <p:to>
                                        <p:strVal val="visible"/>
                                      </p:to>
                                    </p:set>
                                    <p:animEffect transition="in" filter="wipe(down)">
                                      <p:cBhvr>
                                        <p:cTn id="76" dur="500"/>
                                        <p:tgtEl>
                                          <p:spTgt spid="34832"/>
                                        </p:tgtEl>
                                      </p:cBhvr>
                                    </p:animEffect>
                                  </p:childTnLst>
                                </p:cTn>
                              </p:par>
                            </p:childTnLst>
                          </p:cTn>
                        </p:par>
                        <p:par>
                          <p:cTn id="77" fill="hold" nodeType="afterGroup">
                            <p:stCondLst>
                              <p:cond delay="500"/>
                            </p:stCondLst>
                            <p:childTnLst>
                              <p:par>
                                <p:cTn id="78" presetID="9" presetClass="entr" presetSubtype="0" fill="hold" grpId="0" nodeType="afterEffect">
                                  <p:stCondLst>
                                    <p:cond delay="0"/>
                                  </p:stCondLst>
                                  <p:childTnLst>
                                    <p:set>
                                      <p:cBhvr>
                                        <p:cTn id="79" dur="1" fill="hold">
                                          <p:stCondLst>
                                            <p:cond delay="0"/>
                                          </p:stCondLst>
                                        </p:cTn>
                                        <p:tgtEl>
                                          <p:spTgt spid="34836"/>
                                        </p:tgtEl>
                                        <p:attrNameLst>
                                          <p:attrName>style.visibility</p:attrName>
                                        </p:attrNameLst>
                                      </p:cBhvr>
                                      <p:to>
                                        <p:strVal val="visible"/>
                                      </p:to>
                                    </p:set>
                                    <p:animEffect transition="in" filter="dissolve">
                                      <p:cBhvr>
                                        <p:cTn id="80" dur="500"/>
                                        <p:tgtEl>
                                          <p:spTgt spid="3483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nodeType="clickEffect">
                                  <p:stCondLst>
                                    <p:cond delay="0"/>
                                  </p:stCondLst>
                                  <p:childTnLst>
                                    <p:set>
                                      <p:cBhvr>
                                        <p:cTn id="84" dur="1" fill="hold">
                                          <p:stCondLst>
                                            <p:cond delay="0"/>
                                          </p:stCondLst>
                                        </p:cTn>
                                        <p:tgtEl>
                                          <p:spTgt spid="34851"/>
                                        </p:tgtEl>
                                        <p:attrNameLst>
                                          <p:attrName>style.visibility</p:attrName>
                                        </p:attrNameLst>
                                      </p:cBhvr>
                                      <p:to>
                                        <p:strVal val="visible"/>
                                      </p:to>
                                    </p:set>
                                    <p:animEffect transition="in" filter="wipe(up)">
                                      <p:cBhvr>
                                        <p:cTn id="85" dur="500"/>
                                        <p:tgtEl>
                                          <p:spTgt spid="3485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34833"/>
                                        </p:tgtEl>
                                        <p:attrNameLst>
                                          <p:attrName>style.visibility</p:attrName>
                                        </p:attrNameLst>
                                      </p:cBhvr>
                                      <p:to>
                                        <p:strVal val="visible"/>
                                      </p:to>
                                    </p:set>
                                    <p:animEffect transition="in" filter="wipe(up)">
                                      <p:cBhvr>
                                        <p:cTn id="90" dur="500"/>
                                        <p:tgtEl>
                                          <p:spTgt spid="34833"/>
                                        </p:tgtEl>
                                      </p:cBhvr>
                                    </p:animEffect>
                                  </p:childTnLst>
                                </p:cTn>
                              </p:par>
                            </p:childTnLst>
                          </p:cTn>
                        </p:par>
                        <p:par>
                          <p:cTn id="91" fill="hold" nodeType="afterGroup">
                            <p:stCondLst>
                              <p:cond delay="500"/>
                            </p:stCondLst>
                            <p:childTnLst>
                              <p:par>
                                <p:cTn id="92" presetID="9" presetClass="entr" presetSubtype="0" fill="hold" grpId="0" nodeType="afterEffect">
                                  <p:stCondLst>
                                    <p:cond delay="0"/>
                                  </p:stCondLst>
                                  <p:childTnLst>
                                    <p:set>
                                      <p:cBhvr>
                                        <p:cTn id="93" dur="1" fill="hold">
                                          <p:stCondLst>
                                            <p:cond delay="0"/>
                                          </p:stCondLst>
                                        </p:cTn>
                                        <p:tgtEl>
                                          <p:spTgt spid="34837"/>
                                        </p:tgtEl>
                                        <p:attrNameLst>
                                          <p:attrName>style.visibility</p:attrName>
                                        </p:attrNameLst>
                                      </p:cBhvr>
                                      <p:to>
                                        <p:strVal val="visible"/>
                                      </p:to>
                                    </p:set>
                                    <p:animEffect transition="in" filter="dissolve">
                                      <p:cBhvr>
                                        <p:cTn id="94" dur="500"/>
                                        <p:tgtEl>
                                          <p:spTgt spid="3483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grpId="0" nodeType="clickEffect">
                                  <p:stCondLst>
                                    <p:cond delay="0"/>
                                  </p:stCondLst>
                                  <p:childTnLst>
                                    <p:set>
                                      <p:cBhvr>
                                        <p:cTn id="98" dur="1" fill="hold">
                                          <p:stCondLst>
                                            <p:cond delay="0"/>
                                          </p:stCondLst>
                                        </p:cTn>
                                        <p:tgtEl>
                                          <p:spTgt spid="34844"/>
                                        </p:tgtEl>
                                        <p:attrNameLst>
                                          <p:attrName>style.visibility</p:attrName>
                                        </p:attrNameLst>
                                      </p:cBhvr>
                                      <p:to>
                                        <p:strVal val="visible"/>
                                      </p:to>
                                    </p:set>
                                    <p:animEffect transition="in" filter="wipe(up)">
                                      <p:cBhvr>
                                        <p:cTn id="99" dur="500"/>
                                        <p:tgtEl>
                                          <p:spTgt spid="34844"/>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7" presetClass="entr" presetSubtype="10" fill="hold" grpId="0" nodeType="clickEffect">
                                  <p:stCondLst>
                                    <p:cond delay="0"/>
                                  </p:stCondLst>
                                  <p:childTnLst>
                                    <p:set>
                                      <p:cBhvr>
                                        <p:cTn id="103" dur="1" fill="hold">
                                          <p:stCondLst>
                                            <p:cond delay="0"/>
                                          </p:stCondLst>
                                        </p:cTn>
                                        <p:tgtEl>
                                          <p:spTgt spid="34827"/>
                                        </p:tgtEl>
                                        <p:attrNameLst>
                                          <p:attrName>style.visibility</p:attrName>
                                        </p:attrNameLst>
                                      </p:cBhvr>
                                      <p:to>
                                        <p:strVal val="visible"/>
                                      </p:to>
                                    </p:set>
                                    <p:anim calcmode="lin" valueType="num">
                                      <p:cBhvr>
                                        <p:cTn id="104" dur="500" fill="hold"/>
                                        <p:tgtEl>
                                          <p:spTgt spid="34827"/>
                                        </p:tgtEl>
                                        <p:attrNameLst>
                                          <p:attrName>ppt_w</p:attrName>
                                        </p:attrNameLst>
                                      </p:cBhvr>
                                      <p:tavLst>
                                        <p:tav tm="0">
                                          <p:val>
                                            <p:fltVal val="0"/>
                                          </p:val>
                                        </p:tav>
                                        <p:tav tm="100000">
                                          <p:val>
                                            <p:strVal val="#ppt_w"/>
                                          </p:val>
                                        </p:tav>
                                      </p:tavLst>
                                    </p:anim>
                                    <p:anim calcmode="lin" valueType="num">
                                      <p:cBhvr>
                                        <p:cTn id="105" dur="500" fill="hold"/>
                                        <p:tgtEl>
                                          <p:spTgt spid="348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2" grpId="0"/>
      <p:bldP spid="34823" grpId="0"/>
      <p:bldP spid="34824" grpId="0"/>
      <p:bldP spid="34825" grpId="0"/>
      <p:bldP spid="34826" grpId="0"/>
      <p:bldP spid="34827" grpId="0"/>
      <p:bldP spid="34828" grpId="0"/>
      <p:bldP spid="34829" grpId="0"/>
      <p:bldP spid="34836" grpId="0"/>
      <p:bldP spid="34837" grpId="0"/>
      <p:bldP spid="3484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2000" b="1" dirty="0">
                <a:solidFill>
                  <a:srgbClr val="FF0000"/>
                </a:solidFill>
              </a:rPr>
              <a:t>HOME ASSIGNMENT</a:t>
            </a:r>
            <a:endParaRPr lang="en-IN" sz="2000" b="1" dirty="0">
              <a:solidFill>
                <a:srgbClr val="FF0000"/>
              </a:solidFill>
              <a:cs typeface="Arial" panose="020B0604020202020204" pitchFamily="34" charset="0"/>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20112C4-4052-47B5-B2A4-D92083856FEC}"/>
                  </a:ext>
                </a:extLst>
              </p:cNvPr>
              <p:cNvSpPr txBox="1"/>
              <p:nvPr/>
            </p:nvSpPr>
            <p:spPr>
              <a:xfrm>
                <a:off x="0" y="1059638"/>
                <a:ext cx="8970818" cy="1154162"/>
              </a:xfrm>
              <a:prstGeom prst="rect">
                <a:avLst/>
              </a:prstGeom>
              <a:noFill/>
            </p:spPr>
            <p:txBody>
              <a:bodyPr wrap="square" rtlCol="0">
                <a:spAutoFit/>
              </a:bodyPr>
              <a:lstStyle/>
              <a:p>
                <a:pPr marL="342900" indent="-342900" algn="just">
                  <a:spcAft>
                    <a:spcPts val="600"/>
                  </a:spcAft>
                  <a:buFont typeface="+mj-lt"/>
                  <a:buAutoNum type="arabicPeriod"/>
                </a:pPr>
                <a:r>
                  <a:rPr lang="en-US" sz="1600" dirty="0"/>
                  <a:t>Two bulbs are rated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𝑃</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𝑉</m:t>
                    </m:r>
                    <m:r>
                      <a:rPr lang="en-US" sz="1600" b="0" i="1" smtClean="0">
                        <a:latin typeface="Cambria Math" panose="02040503050406030204" pitchFamily="18" charset="0"/>
                      </a:rPr>
                      <m:t>) </m:t>
                    </m:r>
                    <m:r>
                      <a:rPr lang="en-US" sz="1600" b="0" i="1" smtClean="0">
                        <a:latin typeface="Cambria Math" panose="02040503050406030204" pitchFamily="18" charset="0"/>
                      </a:rPr>
                      <m:t>𝑎𝑛𝑑</m:t>
                    </m:r>
                    <m:r>
                      <m:rPr>
                        <m:nor/>
                      </m:rPr>
                      <a:rPr lang="en-US" sz="1600" dirty="0"/>
                      <m:t>(</m:t>
                    </m:r>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r>
                      <a:rPr lang="en-US" sz="1600" i="1">
                        <a:latin typeface="Cambria Math" panose="02040503050406030204" pitchFamily="18" charset="0"/>
                      </a:rPr>
                      <m:t>,</m:t>
                    </m:r>
                    <m:r>
                      <a:rPr lang="en-US" sz="1600" i="1">
                        <a:latin typeface="Cambria Math" panose="02040503050406030204" pitchFamily="18" charset="0"/>
                      </a:rPr>
                      <m:t>𝑉</m:t>
                    </m:r>
                    <m:r>
                      <a:rPr lang="en-US" sz="1600" i="1">
                        <a:latin typeface="Cambria Math" panose="02040503050406030204" pitchFamily="18" charset="0"/>
                      </a:rPr>
                      <m:t>)</m:t>
                    </m:r>
                    <m:r>
                      <a:rPr lang="en-US" sz="1600" b="0" i="0" smtClean="0">
                        <a:latin typeface="Cambria Math" panose="02040503050406030204" pitchFamily="18" charset="0"/>
                      </a:rPr>
                      <m:t>.  </m:t>
                    </m:r>
                  </m:oMath>
                </a14:m>
                <a:r>
                  <a:rPr lang="en-IN" sz="1600" dirty="0"/>
                  <a:t>If they are connected (</a:t>
                </a:r>
                <a:r>
                  <a:rPr lang="en-IN" sz="1600" dirty="0" err="1"/>
                  <a:t>i</a:t>
                </a:r>
                <a:r>
                  <a:rPr lang="en-IN" sz="1600" dirty="0"/>
                  <a:t>) in series and (ii) in parallel across a supply V, find the power dissipated in the two combinations in terms of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1</m:t>
                        </m:r>
                      </m:sub>
                    </m:sSub>
                  </m:oMath>
                </a14:m>
                <a:r>
                  <a:rPr lang="en-IN" sz="1600" dirty="0"/>
                  <a:t> and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oMath>
                </a14:m>
                <a:r>
                  <a:rPr lang="en-IN" sz="1600" dirty="0"/>
                  <a:t> .</a:t>
                </a:r>
              </a:p>
              <a:p>
                <a:pPr marL="342900" indent="-342900" algn="just">
                  <a:spcAft>
                    <a:spcPts val="600"/>
                  </a:spcAft>
                  <a:buFont typeface="+mj-lt"/>
                  <a:buAutoNum type="arabicPeriod"/>
                </a:pPr>
                <a:r>
                  <a:rPr lang="en-IN" sz="1600" dirty="0"/>
                  <a:t>Two electric bulbs P and Q have their resistances in the ratio of 1:2. They are connected in series across a battery. Find the ratio of the power dissipation in these bulbs. </a:t>
                </a:r>
              </a:p>
            </p:txBody>
          </p:sp>
        </mc:Choice>
        <mc:Fallback xmlns="">
          <p:sp>
            <p:nvSpPr>
              <p:cNvPr id="4" name="TextBox 3">
                <a:extLst>
                  <a:ext uri="{FF2B5EF4-FFF2-40B4-BE49-F238E27FC236}">
                    <a16:creationId xmlns:a16="http://schemas.microsoft.com/office/drawing/2014/main" id="{920112C4-4052-47B5-B2A4-D92083856FEC}"/>
                  </a:ext>
                </a:extLst>
              </p:cNvPr>
              <p:cNvSpPr txBox="1">
                <a:spLocks noRot="1" noChangeAspect="1" noMove="1" noResize="1" noEditPoints="1" noAdjustHandles="1" noChangeArrowheads="1" noChangeShapeType="1" noTextEdit="1"/>
              </p:cNvSpPr>
              <p:nvPr/>
            </p:nvSpPr>
            <p:spPr>
              <a:xfrm>
                <a:off x="0" y="1059638"/>
                <a:ext cx="8970818" cy="1154162"/>
              </a:xfrm>
              <a:prstGeom prst="rect">
                <a:avLst/>
              </a:prstGeom>
              <a:blipFill>
                <a:blip r:embed="rId3"/>
                <a:stretch>
                  <a:fillRect l="-272" t="-1587" r="-272" b="-6349"/>
                </a:stretch>
              </a:blipFill>
            </p:spPr>
            <p:txBody>
              <a:bodyPr/>
              <a:lstStyle/>
              <a:p>
                <a:r>
                  <a:rPr lang="en-IN">
                    <a:noFill/>
                  </a:rPr>
                  <a:t> </a:t>
                </a:r>
              </a:p>
            </p:txBody>
          </p:sp>
        </mc:Fallback>
      </mc:AlternateContent>
      <p:sp>
        <p:nvSpPr>
          <p:cNvPr id="5" name="TextBox 4">
            <a:extLst>
              <a:ext uri="{FF2B5EF4-FFF2-40B4-BE49-F238E27FC236}">
                <a16:creationId xmlns:a16="http://schemas.microsoft.com/office/drawing/2014/main" id="{0F56D2CE-0C30-4006-91D8-84788FE286C6}"/>
              </a:ext>
            </a:extLst>
          </p:cNvPr>
          <p:cNvSpPr txBox="1"/>
          <p:nvPr/>
        </p:nvSpPr>
        <p:spPr>
          <a:xfrm>
            <a:off x="0" y="2282544"/>
            <a:ext cx="8970818" cy="785343"/>
          </a:xfrm>
          <a:prstGeom prst="rect">
            <a:avLst/>
          </a:prstGeom>
          <a:noFill/>
        </p:spPr>
        <p:txBody>
          <a:bodyPr wrap="square" rtlCol="0">
            <a:spAutoFit/>
          </a:bodyPr>
          <a:lstStyle/>
          <a:p>
            <a:pPr>
              <a:lnSpc>
                <a:spcPct val="150000"/>
              </a:lnSpc>
            </a:pPr>
            <a:r>
              <a:rPr lang="en-IN" sz="1600" b="1" dirty="0">
                <a:latin typeface="+mj-lt"/>
              </a:rPr>
              <a:t>3.   </a:t>
            </a:r>
            <a:r>
              <a:rPr lang="en-IN" sz="1600" dirty="0">
                <a:latin typeface="+mj-lt"/>
              </a:rPr>
              <a:t>A  25 W and a 100W bulb are joined in (</a:t>
            </a:r>
            <a:r>
              <a:rPr lang="en-IN" sz="1600" dirty="0" err="1">
                <a:latin typeface="+mj-lt"/>
              </a:rPr>
              <a:t>i</a:t>
            </a:r>
            <a:r>
              <a:rPr lang="en-IN" sz="1600" dirty="0">
                <a:latin typeface="+mj-lt"/>
              </a:rPr>
              <a:t>) series (ii) parallel and connected to the main. Which   bulb glows brighter?</a:t>
            </a:r>
          </a:p>
        </p:txBody>
      </p:sp>
      <p:pic>
        <p:nvPicPr>
          <p:cNvPr id="6" name="Google Shape;63;p14">
            <a:extLst>
              <a:ext uri="{FF2B5EF4-FFF2-40B4-BE49-F238E27FC236}">
                <a16:creationId xmlns:a16="http://schemas.microsoft.com/office/drawing/2014/main" id="{4337B1AF-C86B-46B2-82AE-C782B0454EE6}"/>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58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Google Shape;77;p16">
            <a:extLst>
              <a:ext uri="{FF2B5EF4-FFF2-40B4-BE49-F238E27FC236}">
                <a16:creationId xmlns:a16="http://schemas.microsoft.com/office/drawing/2014/main" id="{7E93326D-AC06-4F0B-82DC-A6E62409431E}"/>
              </a:ext>
            </a:extLst>
          </p:cNvPr>
          <p:cNvSpPr txBox="1"/>
          <p:nvPr/>
        </p:nvSpPr>
        <p:spPr>
          <a:xfrm>
            <a:off x="621506" y="742950"/>
            <a:ext cx="7800975" cy="3562350"/>
          </a:xfrm>
          <a:prstGeom prst="rect">
            <a:avLst/>
          </a:prstGeom>
          <a:noFill/>
          <a:ln>
            <a:noFill/>
          </a:ln>
        </p:spPr>
        <p:txBody>
          <a:bodyPr spcFirstLastPara="1" lIns="91425" tIns="91425" rIns="91425" bIns="91425" anchor="ctr"/>
          <a:lstStyle/>
          <a:p>
            <a:pPr marL="457189" algn="ctr">
              <a:lnSpc>
                <a:spcPct val="115000"/>
              </a:lnSpc>
              <a:buSzPts val="4000"/>
              <a:defRPr/>
            </a:pPr>
            <a:r>
              <a:rPr lang="en" sz="4000" b="1"/>
              <a:t>THANKING YOU</a:t>
            </a:r>
            <a:endParaRPr sz="4000" b="1"/>
          </a:p>
          <a:p>
            <a:pPr marL="457189" algn="ctr">
              <a:lnSpc>
                <a:spcPct val="115000"/>
              </a:lnSpc>
              <a:buSzPts val="4000"/>
              <a:defRPr/>
            </a:pPr>
            <a:r>
              <a:rPr lang="en" sz="4000" b="1">
                <a:solidFill>
                  <a:srgbClr val="FF0000"/>
                </a:solidFill>
              </a:rPr>
              <a:t>ODM EDUCATIONAL GROUP</a:t>
            </a:r>
            <a:endParaRPr sz="4000" b="1">
              <a:solidFill>
                <a:srgbClr val="FF0000"/>
              </a:solidFill>
            </a:endParaRPr>
          </a:p>
          <a:p>
            <a:pPr>
              <a:buSzPts val="1400"/>
              <a:defRPr/>
            </a:pPr>
            <a:endParaRPr/>
          </a:p>
        </p:txBody>
      </p:sp>
      <p:pic>
        <p:nvPicPr>
          <p:cNvPr id="4" name="Google Shape;63;p14">
            <a:extLst>
              <a:ext uri="{FF2B5EF4-FFF2-40B4-BE49-F238E27FC236}">
                <a16:creationId xmlns:a16="http://schemas.microsoft.com/office/drawing/2014/main" id="{8DBF712D-1FCA-45A8-B65A-ED12EF7A554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just">
          <a:spcAft>
            <a:spcPts val="600"/>
          </a:spcAft>
          <a:defRPr sz="1600" dirty="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8311</TotalTime>
  <Words>656</Words>
  <Application>Microsoft Office PowerPoint</Application>
  <PresentationFormat>On-screen Show (16:9)</PresentationFormat>
  <Paragraphs>62</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 Math</vt:lpstr>
      <vt:lpstr>CommercialScript BT</vt:lpstr>
      <vt:lpstr>Simple Light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pinky.23815@gmail.com</cp:lastModifiedBy>
  <cp:revision>633</cp:revision>
  <dcterms:modified xsi:type="dcterms:W3CDTF">2022-03-30T07:04:38Z</dcterms:modified>
</cp:coreProperties>
</file>