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metadata" ContentType="application/binary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comments/comment1.xml" ContentType="application/vnd.openxmlformats-officedocument.presentationml.comment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0" roundtripDataSignature="AMtx7mgxwmx+jjwIxmowdGXBetccmcTSbQ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" initials="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-658" y="-7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20" Type="http://customschemas.google.com/relationships/presentationmetadata" Target="meta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20-06-17T16:36:04.724" idx="1">
    <p:pos x="6000" y="0"/>
    <p:text>1. The logo in the centre looks bad. take it to TOP-LEFT
2. Where in ODM E Group Logo, here? 
3. What about, Closing Slide? 
Similar changes, pending in Kids World PPT as well +amanrouniyar@odmegroup.org
_Assigned to you_
-Swoyan Satyendu</p:text>
    <p:extLst>
      <p:ext uri="{C676402C-5697-4E1C-873F-D02D1690AC5C}">
        <p15:threadingInfo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imeZoneBias="0"/>
      </p:ext>
      <p:ext uri="http://customooxmlschemas.google.com/">
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commentPostId="AAAAY_rZfsM"/>
      </p:ext>
    </p:extLst>
  </p:cm>
  <p:cm authorId="0" dt="2020-06-17T16:36:04.720" idx="2">
    <p:pos x="6000" y="100"/>
    <p:text>+amanrouniyar@odmegroup.org How come the website here is ODM Egroup and not ODM PS?
_Assigned to you_
-Swoyan Satyendu</p:text>
    <p:extLst>
      <p:ext uri="{C676402C-5697-4E1C-873F-D02D1690AC5C}">
        <p15:threadingInfo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imeZoneBias="0"/>
      </p:ext>
      <p:ext uri="http://customooxmlschemas.google.com/">
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commentPostId="AAAAY_rZfsI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0" name="Google Shape;130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8" name="Google Shape;138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5" name="Google Shape;145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3" name="Google Shape;153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0" name="Google Shape;6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9" name="Google Shape;69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9" name="Google Shape;7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0" name="Google Shape;90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9" name="Google Shape;99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127c8b1c827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127c8b1c827_0_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3" name="Google Shape;113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1" name="Google Shape;121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5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15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24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24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2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2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6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1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1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18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1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20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2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2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21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2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22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22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22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22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2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23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2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comments" Target="../comments/commen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3777621"/>
            <a:ext cx="9144000" cy="1365879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"/>
          <p:cNvSpPr txBox="1"/>
          <p:nvPr/>
        </p:nvSpPr>
        <p:spPr>
          <a:xfrm>
            <a:off x="148031" y="915884"/>
            <a:ext cx="8763000" cy="193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100"/>
              <a:buFont typeface="Arial"/>
              <a:buNone/>
            </a:pPr>
            <a:r>
              <a:rPr lang="en-US" sz="30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PRINCIPLE OF INHERITANCE &amp; VARIATIONS  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100"/>
              <a:buFont typeface="Arial"/>
              <a:buNone/>
            </a:pPr>
            <a:r>
              <a:rPr lang="en-US" sz="25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INTRODUCTION OF HEREDITY &amp; GENETICS,MENDEL’S EXPERIMENT</a:t>
            </a:r>
            <a:endParaRPr sz="25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" name="Google Shape;56;p1"/>
          <p:cNvSpPr txBox="1"/>
          <p:nvPr/>
        </p:nvSpPr>
        <p:spPr>
          <a:xfrm>
            <a:off x="1032164" y="2814334"/>
            <a:ext cx="6927272" cy="9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SUBJECT : BIOLOGY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CHAPTER NUMBER:05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CHAPTER NAME :PRINCIPLE OF INHERITANCE &amp;VARIATIONS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7" name="Google Shape;57;p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987674" y="74475"/>
            <a:ext cx="1054375" cy="966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0"/>
          <p:cNvSpPr txBox="1"/>
          <p:nvPr/>
        </p:nvSpPr>
        <p:spPr>
          <a:xfrm>
            <a:off x="272675" y="285050"/>
            <a:ext cx="6810600" cy="7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endParaRPr sz="1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" name="Google Shape;133;p10"/>
          <p:cNvSpPr txBox="1"/>
          <p:nvPr/>
        </p:nvSpPr>
        <p:spPr>
          <a:xfrm>
            <a:off x="272675" y="1437700"/>
            <a:ext cx="8688300" cy="288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" name="Google Shape;134;p10"/>
          <p:cNvSpPr/>
          <p:nvPr/>
        </p:nvSpPr>
        <p:spPr>
          <a:xfrm>
            <a:off x="485200" y="1065950"/>
            <a:ext cx="8475900" cy="343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RECESSIVE FACTOR :  </a:t>
            </a: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It is an allele of a character which is unable to express its effects in hybrid but can do so in presence of another identical allele. It is represented by small letter like t for dwarf.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F1 GENERATION :  </a:t>
            </a: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It is also called as first filial generation which represents the offspring of a cross between two genetically different parents.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sng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F2 GENERATION :  </a:t>
            </a: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It is also known as second filial generation which is formed through selfing between individuals of F1 generation.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MONOHYBRID CROSS : </a:t>
            </a: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It is a cross between individuals where  a pair of contrasting traits of a character.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DIHYBRID CROSS : </a:t>
            </a: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It is a cross between individuals where two pair of contrasting traits of two characters.</a:t>
            </a: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DOMINANT FACTOR </a:t>
            </a:r>
            <a:r>
              <a:rPr lang="en-US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</a:t>
            </a:r>
            <a:r>
              <a:rPr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It is a factor or allele of a character which expresses its effect in the phenotypic even in the presence of its alternate allele. The dominant allele is represented by capital letter like T for tall.</a:t>
            </a:r>
            <a:endParaRPr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35" name="Google Shape;135;p1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381297" y="0"/>
            <a:ext cx="1762700" cy="972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1"/>
          <p:cNvSpPr txBox="1"/>
          <p:nvPr/>
        </p:nvSpPr>
        <p:spPr>
          <a:xfrm>
            <a:off x="272675" y="1437700"/>
            <a:ext cx="8688300" cy="288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41" name="Google Shape;141;p11" descr="C:\Users\User\Pictures\biology images\allele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53143" y="715770"/>
            <a:ext cx="7529804" cy="4095716"/>
          </a:xfrm>
          <a:prstGeom prst="rect">
            <a:avLst/>
          </a:prstGeom>
          <a:noFill/>
          <a:ln>
            <a:noFill/>
          </a:ln>
        </p:spPr>
      </p:pic>
      <p:pic>
        <p:nvPicPr>
          <p:cNvPr id="142" name="Google Shape;142;p1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566546" y="0"/>
            <a:ext cx="1577450" cy="869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2"/>
          <p:cNvSpPr txBox="1"/>
          <p:nvPr/>
        </p:nvSpPr>
        <p:spPr>
          <a:xfrm>
            <a:off x="272675" y="285050"/>
            <a:ext cx="7268100" cy="7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endParaRPr sz="1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" name="Google Shape;148;p12"/>
          <p:cNvSpPr txBox="1"/>
          <p:nvPr/>
        </p:nvSpPr>
        <p:spPr>
          <a:xfrm>
            <a:off x="272675" y="1437700"/>
            <a:ext cx="8688300" cy="288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49" name="Google Shape;149;p12" descr="C:\Users\User\Pictures\biology images\mendels-monohybrid-cross-12-638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0475" y="903325"/>
            <a:ext cx="8016425" cy="3836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0" name="Google Shape;150;p1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727867" y="0"/>
            <a:ext cx="1416136" cy="780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13"/>
          <p:cNvSpPr txBox="1"/>
          <p:nvPr/>
        </p:nvSpPr>
        <p:spPr>
          <a:xfrm>
            <a:off x="621425" y="743500"/>
            <a:ext cx="7801200" cy="356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-US" sz="4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THANKING YOU</a:t>
            </a:r>
            <a:endParaRPr sz="40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-US" sz="40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ODM EDUCATIONAL GROUP</a:t>
            </a:r>
            <a:endParaRPr sz="40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6" name="Google Shape;1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986694" y="-7"/>
            <a:ext cx="1157300" cy="63818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"/>
          <p:cNvSpPr txBox="1"/>
          <p:nvPr/>
        </p:nvSpPr>
        <p:spPr>
          <a:xfrm>
            <a:off x="272675" y="285050"/>
            <a:ext cx="6516300" cy="7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endParaRPr sz="1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" name="Google Shape;63;p2"/>
          <p:cNvSpPr txBox="1"/>
          <p:nvPr/>
        </p:nvSpPr>
        <p:spPr>
          <a:xfrm>
            <a:off x="272675" y="1437700"/>
            <a:ext cx="8688300" cy="288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" name="Google Shape;64;p2"/>
          <p:cNvSpPr/>
          <p:nvPr/>
        </p:nvSpPr>
        <p:spPr>
          <a:xfrm>
            <a:off x="3291275" y="664727"/>
            <a:ext cx="2101800" cy="66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INTRODUCTION </a:t>
            </a:r>
            <a:endParaRPr sz="2200" b="0" i="0" u="none" strike="noStrike" cap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" name="Google Shape;65;p2"/>
          <p:cNvSpPr/>
          <p:nvPr/>
        </p:nvSpPr>
        <p:spPr>
          <a:xfrm>
            <a:off x="821100" y="1525626"/>
            <a:ext cx="7296600" cy="170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marR="0" lvl="0" indent="-3175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●"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</a:t>
            </a:r>
            <a:r>
              <a:rPr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</a:t>
            </a: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process of transfer of characters from parent to progeny is called </a:t>
            </a:r>
            <a:r>
              <a:rPr lang="en-US"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inheritance.</a:t>
            </a:r>
            <a:endParaRPr sz="14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175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●"/>
            </a:pPr>
            <a:r>
              <a:rPr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differences found in various traits among those members ,among progeny and their parents are called as </a:t>
            </a:r>
            <a:r>
              <a:rPr lang="en-US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variations</a:t>
            </a:r>
            <a:r>
              <a:rPr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175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●"/>
            </a:pPr>
            <a:r>
              <a:rPr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Variation is the degree by which progeny differ from their parents.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175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●"/>
            </a:pPr>
            <a:r>
              <a:rPr lang="en-US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Heredity</a:t>
            </a:r>
            <a:r>
              <a:rPr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is a sum of endowment obtained from the parents which includes transmission of structural, functional, behavioural characteristics from parents to offspring or from one generation to another. Heredity is a component of genetics.</a:t>
            </a:r>
            <a:endParaRPr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6" name="Google Shape;66;p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827650" y="67588"/>
            <a:ext cx="1133325" cy="780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4"/>
          <p:cNvSpPr txBox="1"/>
          <p:nvPr/>
        </p:nvSpPr>
        <p:spPr>
          <a:xfrm>
            <a:off x="272675" y="285050"/>
            <a:ext cx="4299300" cy="7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endParaRPr sz="1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" name="Google Shape;72;p4"/>
          <p:cNvSpPr txBox="1"/>
          <p:nvPr/>
        </p:nvSpPr>
        <p:spPr>
          <a:xfrm>
            <a:off x="272675" y="1437700"/>
            <a:ext cx="8688300" cy="288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" name="Google Shape;73;p4"/>
          <p:cNvSpPr/>
          <p:nvPr/>
        </p:nvSpPr>
        <p:spPr>
          <a:xfrm>
            <a:off x="349650" y="512170"/>
            <a:ext cx="1189800" cy="4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MENDEL</a:t>
            </a:r>
            <a:endParaRPr sz="2200" b="0" i="0" u="none" strike="noStrike" cap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" name="Google Shape;74;p4"/>
          <p:cNvSpPr/>
          <p:nvPr/>
        </p:nvSpPr>
        <p:spPr>
          <a:xfrm>
            <a:off x="429200" y="1536500"/>
            <a:ext cx="4926600" cy="345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Gregor </a:t>
            </a:r>
            <a:r>
              <a:rPr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Johann</a:t>
            </a: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mendel, father of genetics (1822 – 1884), was born in a poor peasant family of village </a:t>
            </a:r>
            <a:r>
              <a:rPr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</a:t>
            </a: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ilisian of </a:t>
            </a:r>
            <a:r>
              <a:rPr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Heinzendorf</a:t>
            </a: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Moravia (Austria).</a:t>
            </a:r>
            <a:endParaRPr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 received early education at home, studied philosophy for few years and at age of 21 joined monastery in Brunn.</a:t>
            </a:r>
            <a:endParaRPr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 was sent to University of Vienna for further studies in physics and natural sciences.</a:t>
            </a:r>
            <a:endParaRPr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 year 1856 his attention was drawn to the regular occurrence of two different type of seeds in edible pea plant.</a:t>
            </a:r>
            <a:endParaRPr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Then he started his hybridization experiment and continued it for seven years.</a:t>
            </a:r>
            <a:endParaRPr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5" name="Google Shape;75;p4" descr="C:\Users\User\Pictures\biology images\mendel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064898" y="1240972"/>
            <a:ext cx="2514600" cy="2057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76;p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501171" y="0"/>
            <a:ext cx="1572275" cy="867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5"/>
          <p:cNvSpPr txBox="1"/>
          <p:nvPr/>
        </p:nvSpPr>
        <p:spPr>
          <a:xfrm>
            <a:off x="272675" y="285050"/>
            <a:ext cx="6025800" cy="7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endParaRPr sz="1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5"/>
          <p:cNvSpPr txBox="1"/>
          <p:nvPr/>
        </p:nvSpPr>
        <p:spPr>
          <a:xfrm>
            <a:off x="272675" y="1437700"/>
            <a:ext cx="8688300" cy="288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" name="Google Shape;83;p5"/>
          <p:cNvSpPr/>
          <p:nvPr/>
        </p:nvSpPr>
        <p:spPr>
          <a:xfrm>
            <a:off x="0" y="285050"/>
            <a:ext cx="4623300" cy="64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MENDEL’S EXPERIMENTAL MATERIAL </a:t>
            </a:r>
            <a:endParaRPr sz="2200" b="0" i="0" u="none" strike="noStrike" cap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4" name="Google Shape;84;p5"/>
          <p:cNvSpPr/>
          <p:nvPr/>
        </p:nvSpPr>
        <p:spPr>
          <a:xfrm>
            <a:off x="130625" y="874100"/>
            <a:ext cx="7231200" cy="231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Mendel selected edible pea (</a:t>
            </a:r>
            <a:r>
              <a:rPr lang="en-US" sz="14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Pisum sativum</a:t>
            </a: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 as experimental plant for his study in genetics.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 selected pea plant for following reasons :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(1) Pea plant possessed a large number of varieties as this had been in cultivation for long time.</a:t>
            </a:r>
            <a:endParaRPr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(2) The flowers of pea plant are bisexual.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(3) The plant is an annual plant with a growth period of few months.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(4) The plant is small but its flowers are large enough to be manually handled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(5) It does not require much after care.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(6) The plant does not require complicated procedure for cultivation.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(7) Each plant produces  a large number of seeds.</a:t>
            </a:r>
            <a:endParaRPr/>
          </a:p>
        </p:txBody>
      </p:sp>
      <p:sp>
        <p:nvSpPr>
          <p:cNvPr id="85" name="Google Shape;85;p5"/>
          <p:cNvSpPr/>
          <p:nvPr/>
        </p:nvSpPr>
        <p:spPr>
          <a:xfrm>
            <a:off x="205273" y="2705480"/>
            <a:ext cx="5859625" cy="203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86" name="Google Shape;86;p5" descr="C:\Users\User\Pictures\biology images\cover ch-5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797909" y="3364930"/>
            <a:ext cx="3163078" cy="17785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855687" y="0"/>
            <a:ext cx="1288308" cy="710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6"/>
          <p:cNvSpPr txBox="1"/>
          <p:nvPr/>
        </p:nvSpPr>
        <p:spPr>
          <a:xfrm>
            <a:off x="272675" y="285050"/>
            <a:ext cx="5121600" cy="7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endParaRPr sz="1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6"/>
          <p:cNvSpPr txBox="1"/>
          <p:nvPr/>
        </p:nvSpPr>
        <p:spPr>
          <a:xfrm>
            <a:off x="272675" y="1437700"/>
            <a:ext cx="8688300" cy="288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6"/>
          <p:cNvSpPr/>
          <p:nvPr/>
        </p:nvSpPr>
        <p:spPr>
          <a:xfrm>
            <a:off x="0" y="0"/>
            <a:ext cx="7613779" cy="769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SELECTION OF PARENTS :</a:t>
            </a:r>
            <a:r>
              <a:rPr lang="en-US"/>
              <a:t> </a:t>
            </a:r>
            <a:r>
              <a:rPr lang="en-US" sz="22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PEA CHARACTERS STUDIED BY MENDEL </a:t>
            </a:r>
            <a:endParaRPr sz="2200" b="0" i="0" u="none" strike="noStrike" cap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5" name="Google Shape;95;p6" descr="C:\Users\User\Pictures\biology images\mendels--plants_med.jpe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28125" y="860875"/>
            <a:ext cx="8088076" cy="4091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748649" y="0"/>
            <a:ext cx="1395346" cy="769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7"/>
          <p:cNvSpPr txBox="1"/>
          <p:nvPr/>
        </p:nvSpPr>
        <p:spPr>
          <a:xfrm>
            <a:off x="272675" y="285050"/>
            <a:ext cx="2087970" cy="3774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HYBRIDISATION </a:t>
            </a:r>
            <a:endParaRPr/>
          </a:p>
        </p:txBody>
      </p:sp>
      <p:sp>
        <p:nvSpPr>
          <p:cNvPr id="102" name="Google Shape;102;p7"/>
          <p:cNvSpPr/>
          <p:nvPr/>
        </p:nvSpPr>
        <p:spPr>
          <a:xfrm>
            <a:off x="167950" y="888575"/>
            <a:ext cx="8713200" cy="412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Mendel cross pollinated plants with contrasting traits and the various steps were :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(a) Emasculation , (b) Bagging , (c) Dusting , (d)  Tagging 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Mendel carried out the cross and seeds of each cross were selected, which were sown in next season.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The plants are called hybrid plants.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SELF- POLLINATION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sng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The hybrid plants were allowed to grow and undergo self pollination to avoid contamination of foreign pollen. Again seeds were collected ,sown and plants were raised . He continued it this for several generations.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200" b="1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DOCUMENTATION &amp; CALCULATION </a:t>
            </a:r>
            <a:endParaRPr sz="2200" b="1" i="0" u="sng" strike="noStrike" cap="none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The traits ,number of progenies and their ratio were documented and examined by Mendel.</a:t>
            </a:r>
            <a:endParaRPr/>
          </a:p>
        </p:txBody>
      </p:sp>
      <p:sp>
        <p:nvSpPr>
          <p:cNvPr id="103" name="Google Shape;103;p7"/>
          <p:cNvSpPr/>
          <p:nvPr/>
        </p:nvSpPr>
        <p:spPr>
          <a:xfrm>
            <a:off x="-317241" y="1586204"/>
            <a:ext cx="4142792" cy="769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200" b="1" i="0" u="none" strike="noStrike" cap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200" b="1" i="0" u="none" strike="noStrike" cap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4" name="Google Shape;104;p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48649" y="0"/>
            <a:ext cx="1395346" cy="769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127c8b1c827_0_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2200" b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REASONS FOR MENDEL’S SUCCESS </a:t>
            </a:r>
            <a:endParaRPr sz="14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g127c8b1c827_0_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Mendel performed cross breeding and self breeding in different varieties.</a:t>
            </a:r>
            <a:endParaRPr sz="1400">
              <a:solidFill>
                <a:schemeClr val="dk1"/>
              </a:solidFill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Four steps are involved in Mendel’s experiment like:</a:t>
            </a:r>
            <a:endParaRPr sz="1400">
              <a:solidFill>
                <a:schemeClr val="dk1"/>
              </a:solidFill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(a)Selection of parents</a:t>
            </a:r>
            <a:endParaRPr sz="1400">
              <a:solidFill>
                <a:schemeClr val="dk1"/>
              </a:solidFill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(b) Hybridization.</a:t>
            </a:r>
            <a:endParaRPr sz="1400">
              <a:solidFill>
                <a:schemeClr val="dk1"/>
              </a:solidFill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(c) Self-pollination.</a:t>
            </a:r>
            <a:endParaRPr sz="1400">
              <a:solidFill>
                <a:schemeClr val="dk1"/>
              </a:solidFill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(d) Documentation and Calculation.</a:t>
            </a:r>
            <a:endParaRPr sz="1400">
              <a:solidFill>
                <a:schemeClr val="dk1"/>
              </a:solidFill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Mendel picked a lot of varieties but finally he worked with 7 varieties. All the 7 varieties had at least one character with two contrasting traits.</a:t>
            </a:r>
            <a:endParaRPr sz="14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8"/>
          <p:cNvSpPr txBox="1"/>
          <p:nvPr/>
        </p:nvSpPr>
        <p:spPr>
          <a:xfrm>
            <a:off x="272675" y="285050"/>
            <a:ext cx="6429000" cy="7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endParaRPr sz="1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8"/>
          <p:cNvSpPr txBox="1"/>
          <p:nvPr/>
        </p:nvSpPr>
        <p:spPr>
          <a:xfrm>
            <a:off x="272675" y="1437700"/>
            <a:ext cx="8688300" cy="288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7" name="Google Shape;117;p8"/>
          <p:cNvSpPr/>
          <p:nvPr/>
        </p:nvSpPr>
        <p:spPr>
          <a:xfrm>
            <a:off x="550500" y="617400"/>
            <a:ext cx="7177500" cy="390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1" i="0" u="sng" strike="noStrike" cap="none">
              <a:solidFill>
                <a:srgbClr val="C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NON RECOGNITION OF MENDEL’S WORK IN HIS LIFE TIME </a:t>
            </a:r>
            <a:endParaRPr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1" i="0" u="sng" strike="noStrike" cap="none">
              <a:solidFill>
                <a:srgbClr val="C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(a) Non discovery of chromosome, meiosis &amp; mitosis. </a:t>
            </a:r>
            <a:endParaRPr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(b) Mendel was very shy and not at all recognized as scientist rather was a abbot.</a:t>
            </a:r>
            <a:endParaRPr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(c) His statistical calculation was beyond the comprehension of biologist of that time.</a:t>
            </a:r>
            <a:endParaRPr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Mendel died in 1884 without getting credit for his work. </a:t>
            </a:r>
            <a:endParaRPr/>
          </a:p>
        </p:txBody>
      </p:sp>
      <p:pic>
        <p:nvPicPr>
          <p:cNvPr id="118" name="Google Shape;118;p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27885" y="0"/>
            <a:ext cx="1416110" cy="780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9"/>
          <p:cNvSpPr txBox="1"/>
          <p:nvPr/>
        </p:nvSpPr>
        <p:spPr>
          <a:xfrm>
            <a:off x="272675" y="285050"/>
            <a:ext cx="5001600" cy="7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endParaRPr sz="1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" name="Google Shape;124;p9"/>
          <p:cNvSpPr txBox="1"/>
          <p:nvPr/>
        </p:nvSpPr>
        <p:spPr>
          <a:xfrm>
            <a:off x="167950" y="893575"/>
            <a:ext cx="8793000" cy="370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5" name="Google Shape;125;p9"/>
          <p:cNvSpPr/>
          <p:nvPr/>
        </p:nvSpPr>
        <p:spPr>
          <a:xfrm>
            <a:off x="167950" y="410550"/>
            <a:ext cx="8793000" cy="40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GENETIC TERMINOLOGY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CHARACTER </a:t>
            </a:r>
            <a:r>
              <a:rPr lang="en-US" sz="1400" b="0" i="0" u="sng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:</a:t>
            </a: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It is a distinct morphological and physiological feature of an individual, e.g. stem height , colour of eye , colour of skin.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TRAIT : </a:t>
            </a: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It is an expression of a character like tallness, dwarfness etc.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ALLELES : </a:t>
            </a: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They are the various forms of a gene which are found at the same place or locus on homologous chromosomes and control the same character.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HOMOZYGOUS : </a:t>
            </a: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It is an individual having copies of same allele of a character and these individuals are genetically pure.</a:t>
            </a: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6" name="Google Shape;126;p9"/>
          <p:cNvSpPr/>
          <p:nvPr/>
        </p:nvSpPr>
        <p:spPr>
          <a:xfrm>
            <a:off x="121300" y="3040325"/>
            <a:ext cx="8793000" cy="166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HETEROZYGOUS : </a:t>
            </a: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it is an individual having copies of contrasting allele of a character and these individuals are called hybrid for that character.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PHENOTYPE : </a:t>
            </a: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It is observable external manifestation of morphological or physiological characters.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GENOTYPE :  </a:t>
            </a: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It is representation of genetic constitution or gene </a:t>
            </a:r>
            <a:r>
              <a:rPr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complement</a:t>
            </a: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of an individual w.r.t one or more characters.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27" name="Google Shape;127;p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27886" y="0"/>
            <a:ext cx="1416110" cy="780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932</Words>
  <PresentationFormat>On-screen Show (16:9)</PresentationFormat>
  <Paragraphs>91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Simple Light</vt:lpstr>
      <vt:lpstr>Slide 1</vt:lpstr>
      <vt:lpstr>Slide 2</vt:lpstr>
      <vt:lpstr>Slide 3</vt:lpstr>
      <vt:lpstr>Slide 4</vt:lpstr>
      <vt:lpstr>Slide 5</vt:lpstr>
      <vt:lpstr>Slide 6</vt:lpstr>
      <vt:lpstr>REASONS FOR MENDEL’S SUCCESS  </vt:lpstr>
      <vt:lpstr>Slide 8</vt:lpstr>
      <vt:lpstr>Slide 9</vt:lpstr>
      <vt:lpstr>Slide 10</vt:lpstr>
      <vt:lpstr>Slide 11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RAKHI</cp:lastModifiedBy>
  <cp:revision>1</cp:revision>
  <dcterms:modified xsi:type="dcterms:W3CDTF">2022-05-04T14:04:32Z</dcterms:modified>
</cp:coreProperties>
</file>