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2.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76" r:id="rId2"/>
    <p:sldId id="275" r:id="rId3"/>
    <p:sldId id="277" r:id="rId4"/>
    <p:sldId id="278" r:id="rId5"/>
    <p:sldId id="256" r:id="rId6"/>
    <p:sldId id="257" r:id="rId7"/>
    <p:sldId id="260" r:id="rId8"/>
    <p:sldId id="262" r:id="rId9"/>
    <p:sldId id="263" r:id="rId10"/>
    <p:sldId id="264" r:id="rId11"/>
    <p:sldId id="261" r:id="rId12"/>
    <p:sldId id="265" r:id="rId13"/>
    <p:sldId id="266" r:id="rId14"/>
    <p:sldId id="267" r:id="rId15"/>
    <p:sldId id="268" r:id="rId16"/>
    <p:sldId id="269" r:id="rId17"/>
    <p:sldId id="270" r:id="rId18"/>
    <p:sldId id="271" r:id="rId19"/>
    <p:sldId id="272" r:id="rId20"/>
    <p:sldId id="273" r:id="rId21"/>
    <p:sldId id="274" r:id="rId22"/>
    <p:sldId id="259"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2" d="100"/>
          <a:sy n="102" d="100"/>
        </p:scale>
        <p:origin x="-456" y="22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3">
    <p:pos x="6000" y="100"/>
    <p:text>+amanrouniyar@odmegroup.org How come the website here is ODM Egroup and not ODM PS?
_Assigned to you_
-Swoyan Satyendu</p:text>
  </p:cm>
  <p:cm authorId="0" dt="2020-06-17T16:36:04.724" idx="4">
    <p:pos x="6000" y="0"/>
    <p:text>1. The logo in the centre looks bad. take it to TOP-LEFT
2. Where in ODM E Group Logo, here? 
3. What about, Closing Slide? 
Similar changes, pending in Kids World PPT as well +amanrouniyar@odmegroup.org
_Assigned to you_
-Swoyan Satyendu</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jpe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jpe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R0LXAC2PXuU"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youtu.be/R0LXAC2PXuU"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youtu.be/k0P2IIqVI-0"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0.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6"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Google Shape;56;p13"/>
          <p:cNvSpPr txBox="1">
            <a:spLocks noChangeArrowheads="1"/>
          </p:cNvSpPr>
          <p:nvPr/>
        </p:nvSpPr>
        <p:spPr bwMode="auto">
          <a:xfrm>
            <a:off x="241300" y="1258888"/>
            <a:ext cx="8763000" cy="266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buClr>
                <a:srgbClr val="000000"/>
              </a:buClr>
              <a:buSzPts val="3100"/>
              <a:buFont typeface="Arial" charset="0"/>
              <a:buNone/>
            </a:pPr>
            <a:endParaRPr lang="en-US" altLang="en-US" sz="2400">
              <a:solidFill>
                <a:srgbClr val="000000"/>
              </a:solidFill>
              <a:cs typeface="Arial" charset="0"/>
              <a:sym typeface="Calibri" pitchFamily="34" charset="0"/>
            </a:endParaRPr>
          </a:p>
        </p:txBody>
      </p:sp>
      <p:sp>
        <p:nvSpPr>
          <p:cNvPr id="10" name="Google Shape;57;p13"/>
          <p:cNvSpPr txBox="1">
            <a:spLocks noChangeArrowheads="1"/>
          </p:cNvSpPr>
          <p:nvPr/>
        </p:nvSpPr>
        <p:spPr bwMode="auto">
          <a:xfrm>
            <a:off x="1330325" y="557213"/>
            <a:ext cx="6359525" cy="337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hangingPunct="1">
              <a:buClr>
                <a:srgbClr val="000000"/>
              </a:buClr>
              <a:buFont typeface="Arial" charset="0"/>
              <a:buNone/>
            </a:pPr>
            <a:r>
              <a:rPr lang="en-US" altLang="en-US" sz="3000" b="1" dirty="0">
                <a:solidFill>
                  <a:srgbClr val="FF0000"/>
                </a:solidFill>
                <a:cs typeface="Arial" charset="0"/>
                <a:sym typeface="Arial" charset="0"/>
              </a:rPr>
              <a:t>	SUBJECT 	:  ENGLISH</a:t>
            </a:r>
          </a:p>
          <a:p>
            <a:pPr eaLnBrk="1" hangingPunct="1">
              <a:buClr>
                <a:srgbClr val="000000"/>
              </a:buClr>
              <a:buFont typeface="Arial" charset="0"/>
              <a:buNone/>
            </a:pPr>
            <a:endParaRPr lang="en-US" altLang="en-US" sz="3000" b="1" dirty="0">
              <a:solidFill>
                <a:srgbClr val="FF0000"/>
              </a:solidFill>
              <a:cs typeface="Arial" charset="0"/>
              <a:sym typeface="Arial" charset="0"/>
            </a:endParaRPr>
          </a:p>
          <a:p>
            <a:pPr algn="ctr">
              <a:buClr>
                <a:srgbClr val="000000"/>
              </a:buClr>
              <a:buSzPts val="3100"/>
            </a:pPr>
            <a:r>
              <a:rPr lang="en-US" sz="3600" b="1" dirty="0">
                <a:solidFill>
                  <a:srgbClr val="FF0000"/>
                </a:solidFill>
                <a:cs typeface="Calibri" pitchFamily="34" charset="0"/>
                <a:sym typeface="Calibri" pitchFamily="34" charset="0"/>
              </a:rPr>
              <a:t>INTRODUCTION </a:t>
            </a:r>
          </a:p>
          <a:p>
            <a:pPr algn="ctr">
              <a:buClr>
                <a:srgbClr val="000000"/>
              </a:buClr>
              <a:buSzPts val="3100"/>
            </a:pPr>
            <a:endParaRPr lang="en-US" sz="3600" b="1" dirty="0">
              <a:solidFill>
                <a:srgbClr val="FF0000"/>
              </a:solidFill>
              <a:cs typeface="Calibri" pitchFamily="34" charset="0"/>
              <a:sym typeface="Calibri" pitchFamily="34" charset="0"/>
            </a:endParaRPr>
          </a:p>
          <a:p>
            <a:pPr lvl="0" algn="ctr"/>
            <a:r>
              <a:rPr lang="en-US" sz="2800" dirty="0"/>
              <a:t>Concept- Domination of male community, </a:t>
            </a:r>
            <a:r>
              <a:rPr lang="en-US" sz="2800" dirty="0" smtClean="0"/>
              <a:t>Plight </a:t>
            </a:r>
            <a:r>
              <a:rPr lang="en-US" sz="2800" dirty="0"/>
              <a:t>of women</a:t>
            </a:r>
            <a:endParaRPr lang="en-US" sz="2800" dirty="0">
              <a:ea typeface="Calibri"/>
              <a:cs typeface="Calibri"/>
              <a:sym typeface="Calibri"/>
            </a:endParaRPr>
          </a:p>
        </p:txBody>
      </p:sp>
    </p:spTree>
    <p:extLst>
      <p:ext uri="{BB962C8B-B14F-4D97-AF65-F5344CB8AC3E}">
        <p14:creationId xmlns:p14="http://schemas.microsoft.com/office/powerpoint/2010/main" val="1819265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453072" cy="780900"/>
          </a:xfrm>
          <a:prstGeom prst="rect">
            <a:avLst/>
          </a:prstGeom>
          <a:noFill/>
          <a:ln>
            <a:noFill/>
          </a:ln>
        </p:spPr>
        <p:txBody>
          <a:bodyPr spcFirstLastPara="1" wrap="square" lIns="91425" tIns="91425" rIns="91425" bIns="91425" anchor="t" anchorCtr="0">
            <a:noAutofit/>
          </a:bodyPr>
          <a:lstStyle/>
          <a:p>
            <a:pPr lvl="4" algn="ctr">
              <a:buSzPts val="2200"/>
            </a:pPr>
            <a:r>
              <a:rPr lang="en-IN" sz="2400" b="1" u="sng" dirty="0" smtClean="0">
                <a:solidFill>
                  <a:srgbClr val="FF0000"/>
                </a:solidFill>
                <a:latin typeface="Calibri" pitchFamily="34" charset="0"/>
              </a:rPr>
              <a:t>INTRODUCTION</a:t>
            </a:r>
            <a:endParaRPr lang="en-IN" sz="2400" b="1" u="sng" dirty="0">
              <a:solidFill>
                <a:srgbClr val="FF0000"/>
              </a:solidFill>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buSzPts val="1400"/>
              <a:buFont typeface="Wingdings" pitchFamily="2" charset="2"/>
              <a:buChar char="ü"/>
            </a:pPr>
            <a:r>
              <a:rPr lang="en-IN" dirty="0" smtClean="0">
                <a:latin typeface="Calibri" pitchFamily="34" charset="0"/>
              </a:rPr>
              <a:t>‘Aunt Jennifer’s Tigers’ is a poem which reflects a woman who is stressed because of social restraints and responsibility of an ideal wife.</a:t>
            </a:r>
          </a:p>
          <a:p>
            <a:pPr lvl="0">
              <a:buSzPts val="1400"/>
              <a:buFont typeface="Wingdings" pitchFamily="2" charset="2"/>
              <a:buChar char="ü"/>
            </a:pPr>
            <a:r>
              <a:rPr lang="en-IN" dirty="0" smtClean="0">
                <a:latin typeface="Calibri" pitchFamily="34" charset="0"/>
              </a:rPr>
              <a:t> She is a lady who lacks confidence, strength, and the very sense fearlessness. </a:t>
            </a:r>
          </a:p>
          <a:p>
            <a:pPr lvl="0">
              <a:buSzPts val="1400"/>
              <a:buFont typeface="Wingdings" pitchFamily="2" charset="2"/>
              <a:buChar char="ü"/>
            </a:pPr>
            <a:r>
              <a:rPr lang="en-IN" dirty="0" smtClean="0">
                <a:latin typeface="Calibri" pitchFamily="34" charset="0"/>
              </a:rPr>
              <a:t>She does not dare to go against the established and common way of life. </a:t>
            </a:r>
          </a:p>
          <a:p>
            <a:pPr lvl="0">
              <a:buSzPts val="1400"/>
              <a:buFont typeface="Wingdings" pitchFamily="2" charset="2"/>
              <a:buChar char="ü"/>
            </a:pPr>
            <a:r>
              <a:rPr lang="en-IN" dirty="0" smtClean="0">
                <a:latin typeface="Calibri" pitchFamily="34" charset="0"/>
              </a:rPr>
              <a:t>Rather she chose to rebel by her needlework. </a:t>
            </a:r>
          </a:p>
          <a:p>
            <a:pPr lvl="0">
              <a:buSzPts val="1400"/>
              <a:buFont typeface="Wingdings" pitchFamily="2" charset="2"/>
              <a:buChar char="ü"/>
            </a:pPr>
            <a:r>
              <a:rPr lang="en-IN" dirty="0" smtClean="0">
                <a:latin typeface="Calibri" pitchFamily="34" charset="0"/>
              </a:rPr>
              <a:t>Through the needlework, she rebels against her husband’s dominance and her subdued life. </a:t>
            </a:r>
          </a:p>
          <a:p>
            <a:pPr lvl="0">
              <a:buSzPts val="1400"/>
              <a:buFont typeface="Wingdings" pitchFamily="2" charset="2"/>
              <a:buChar char="ü"/>
            </a:pPr>
            <a:r>
              <a:rPr lang="en-IN" dirty="0" smtClean="0">
                <a:latin typeface="Calibri" pitchFamily="34" charset="0"/>
              </a:rPr>
              <a:t>She gives tongue to her desire through the tigers that she reflected by her needlework. </a:t>
            </a:r>
          </a:p>
          <a:p>
            <a:pPr lvl="0">
              <a:buSzPts val="1400"/>
              <a:buFont typeface="Wingdings" pitchFamily="2" charset="2"/>
              <a:buChar char="ü"/>
            </a:pPr>
            <a:r>
              <a:rPr lang="en-IN" dirty="0" smtClean="0">
                <a:latin typeface="Calibri" pitchFamily="34" charset="0"/>
              </a:rPr>
              <a:t>Her tigers represent what she lacks. </a:t>
            </a:r>
          </a:p>
          <a:p>
            <a:pPr lvl="0">
              <a:buSzPts val="1400"/>
              <a:buFont typeface="Wingdings" pitchFamily="2" charset="2"/>
              <a:buChar char="ü"/>
            </a:pPr>
            <a:r>
              <a:rPr lang="en-IN" dirty="0" smtClean="0">
                <a:latin typeface="Calibri" pitchFamily="34" charset="0"/>
              </a:rPr>
              <a:t>Her tigers are brave, courageous unafraid, proud and chivalric. </a:t>
            </a:r>
          </a:p>
          <a:p>
            <a:pPr lvl="0">
              <a:buSzPts val="1400"/>
              <a:buFont typeface="Wingdings" pitchFamily="2" charset="2"/>
              <a:buChar char="ü"/>
            </a:pPr>
            <a:r>
              <a:rPr lang="en-IN" dirty="0" smtClean="0">
                <a:latin typeface="Calibri" pitchFamily="34" charset="0"/>
              </a:rPr>
              <a:t>What she desires from her husband is a little honour, importance and value as a real wife. </a:t>
            </a:r>
          </a:p>
          <a:p>
            <a:pPr lvl="0">
              <a:buSzPts val="1400"/>
              <a:buFont typeface="Wingdings" pitchFamily="2" charset="2"/>
              <a:buChar char="ü"/>
            </a:pPr>
            <a:r>
              <a:rPr lang="en-IN" dirty="0" smtClean="0">
                <a:latin typeface="Calibri" pitchFamily="34" charset="0"/>
              </a:rPr>
              <a:t>And she desires to bring an end to the social beliefs about women where they are treated as to be ruled by the male dominating society.</a:t>
            </a:r>
            <a:endParaRPr sz="1400" i="0" u="none" strike="noStrike" cap="none" dirty="0">
              <a:solidFill>
                <a:srgbClr val="000000"/>
              </a:solidFill>
              <a:latin typeface="Calibri" pitchFamily="34" charset="0"/>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471733"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CONTENTS OF AN AUNT JENNIFER’S TIGER </a:t>
            </a:r>
          </a:p>
          <a:p>
            <a:pPr lvl="0" algn="ctr">
              <a:buSzPts val="2200"/>
            </a:pPr>
            <a:r>
              <a:rPr lang="en-IN" sz="2400" b="1" u="sng" dirty="0" smtClean="0">
                <a:solidFill>
                  <a:srgbClr val="FF0000"/>
                </a:solidFill>
                <a:latin typeface="Calibri" pitchFamily="34" charset="0"/>
              </a:rPr>
              <a:t> Extract -1   Line – 1-4</a:t>
            </a:r>
            <a:endParaRPr lang="en-IN" sz="2400" b="1" dirty="0">
              <a:solidFill>
                <a:srgbClr val="FF0000"/>
              </a:solidFill>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numCol="1" anchor="t" anchorCtr="0">
            <a:noAutofit/>
          </a:bodyPr>
          <a:lstStyle/>
          <a:p>
            <a:pPr lvl="0">
              <a:buSzPts val="1400"/>
            </a:pPr>
            <a:r>
              <a:rPr lang="en-IN" dirty="0" smtClean="0"/>
              <a:t>“Aunt Jennifer’s tigers prance across a screen, </a:t>
            </a:r>
          </a:p>
          <a:p>
            <a:pPr lvl="0">
              <a:buSzPts val="1400"/>
            </a:pPr>
            <a:r>
              <a:rPr lang="en-IN" dirty="0" smtClean="0"/>
              <a:t>Bright topaz denizens of a world of green. </a:t>
            </a:r>
          </a:p>
          <a:p>
            <a:pPr lvl="0">
              <a:buSzPts val="1400"/>
            </a:pPr>
            <a:r>
              <a:rPr lang="en-IN" dirty="0" smtClean="0"/>
              <a:t>They do not fear the men beneath the tree: </a:t>
            </a:r>
          </a:p>
          <a:p>
            <a:pPr lvl="0">
              <a:buSzPts val="1400"/>
            </a:pPr>
            <a:r>
              <a:rPr lang="en-IN" dirty="0" smtClean="0"/>
              <a:t>They pace in sleek chivalric certainty”</a:t>
            </a:r>
          </a:p>
          <a:p>
            <a:pPr lvl="0">
              <a:buSzPts val="1400"/>
            </a:pPr>
            <a:endParaRPr lang="en-IN" dirty="0" smtClean="0"/>
          </a:p>
          <a:p>
            <a:pPr lvl="0">
              <a:buSzPts val="1400"/>
            </a:pPr>
            <a:r>
              <a:rPr lang="en-IN" b="1" dirty="0" smtClean="0">
                <a:latin typeface="Calibri" pitchFamily="34" charset="0"/>
              </a:rPr>
              <a:t>Vocabulary:</a:t>
            </a:r>
            <a:endParaRPr lang="en-IN" dirty="0" smtClean="0"/>
          </a:p>
          <a:p>
            <a:pPr>
              <a:buSzPts val="1400"/>
              <a:buFont typeface="Wingdings" pitchFamily="2" charset="2"/>
              <a:buChar char="ü"/>
            </a:pPr>
            <a:r>
              <a:rPr lang="en-IN" dirty="0" smtClean="0"/>
              <a:t>Prance         ‐  jump or move in a spirited manner</a:t>
            </a:r>
          </a:p>
          <a:p>
            <a:pPr>
              <a:buSzPts val="1400"/>
              <a:buFont typeface="Wingdings" pitchFamily="2" charset="2"/>
              <a:buChar char="ü"/>
            </a:pPr>
            <a:r>
              <a:rPr lang="en-IN" dirty="0" smtClean="0"/>
              <a:t>Screen         ‐ here, the wall or the surface of the tapestry </a:t>
            </a:r>
          </a:p>
          <a:p>
            <a:pPr>
              <a:buSzPts val="1400"/>
              <a:buFont typeface="Wingdings" pitchFamily="2" charset="2"/>
              <a:buChar char="ü"/>
            </a:pPr>
            <a:r>
              <a:rPr lang="en-IN" dirty="0" smtClean="0"/>
              <a:t>Topaz          ‐ a bright yellow precious stone </a:t>
            </a:r>
          </a:p>
          <a:p>
            <a:pPr>
              <a:buSzPts val="1400"/>
              <a:buFont typeface="Wingdings" pitchFamily="2" charset="2"/>
              <a:buChar char="ü"/>
            </a:pPr>
            <a:r>
              <a:rPr lang="en-IN" dirty="0" smtClean="0"/>
              <a:t>Denizens    ‐ inhabitants</a:t>
            </a:r>
          </a:p>
          <a:p>
            <a:pPr>
              <a:buSzPts val="1400"/>
              <a:buFont typeface="Wingdings" pitchFamily="2" charset="2"/>
              <a:buChar char="ü"/>
            </a:pPr>
            <a:r>
              <a:rPr lang="en-IN" dirty="0" smtClean="0"/>
              <a:t>Chivalric     ‐ brave and honourable </a:t>
            </a:r>
          </a:p>
          <a:p>
            <a:pPr>
              <a:buSzPts val="1400"/>
              <a:buFont typeface="Wingdings" pitchFamily="2" charset="2"/>
              <a:buChar char="ü"/>
            </a:pPr>
            <a:r>
              <a:rPr lang="en-IN" dirty="0" smtClean="0"/>
              <a:t>Certainty   ‐ confidence</a:t>
            </a:r>
          </a:p>
          <a:p>
            <a:pPr lvl="0">
              <a:buSzPts val="1400"/>
            </a:pPr>
            <a:endParaRPr lang="en-IN" dirty="0" smtClean="0"/>
          </a:p>
          <a:p>
            <a:pPr lvl="0">
              <a:buSzPts val="1400"/>
            </a:pPr>
            <a:endParaRPr sz="1400" b="0" i="0" u="none" strike="noStrike" cap="none" dirty="0">
              <a:solidFill>
                <a:srgbClr val="000000"/>
              </a:solidFill>
              <a:latin typeface="Calibri"/>
              <a:ea typeface="Calibri"/>
              <a:cs typeface="Calibri"/>
              <a:sym typeface="Calibri"/>
            </a:endParaRPr>
          </a:p>
        </p:txBody>
      </p:sp>
      <p:pic>
        <p:nvPicPr>
          <p:cNvPr id="3074" name="Picture 2" descr="E:\education\cbse\ODM\chapters\Class -XII\Poem\An Anunt Jennifer's Tiger\Prancing tiger.jpg"/>
          <p:cNvPicPr>
            <a:picLocks noChangeAspect="1" noChangeArrowheads="1"/>
          </p:cNvPicPr>
          <p:nvPr/>
        </p:nvPicPr>
        <p:blipFill>
          <a:blip r:embed="rId2"/>
          <a:srcRect/>
          <a:stretch>
            <a:fillRect/>
          </a:stretch>
        </p:blipFill>
        <p:spPr bwMode="auto">
          <a:xfrm>
            <a:off x="5067300" y="1651000"/>
            <a:ext cx="3133725" cy="1457325"/>
          </a:xfrm>
          <a:prstGeom prst="rect">
            <a:avLst/>
          </a:prstGeom>
          <a:noFill/>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565039"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CONTENTS OF AN AUNT JENNIFER’S TIGER </a:t>
            </a:r>
          </a:p>
          <a:p>
            <a:pPr lvl="0" algn="ctr">
              <a:buSzPts val="2200"/>
            </a:pPr>
            <a:r>
              <a:rPr lang="en-IN" sz="2400" b="1" u="sng" dirty="0" smtClean="0">
                <a:solidFill>
                  <a:srgbClr val="FF0000"/>
                </a:solidFill>
                <a:latin typeface="Calibri" pitchFamily="34" charset="0"/>
              </a:rPr>
              <a:t> Extract -1   Line – 1-4</a:t>
            </a:r>
            <a:endParaRPr lang="en-IN" sz="2400" b="1" dirty="0">
              <a:solidFill>
                <a:srgbClr val="FF0000"/>
              </a:solidFill>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r>
              <a:rPr lang="en-IN" b="1" u="sng" dirty="0" smtClean="0">
                <a:latin typeface="Calibri" pitchFamily="34" charset="0"/>
              </a:rPr>
              <a:t>Poetic devices in use </a:t>
            </a:r>
            <a:endParaRPr lang="en-IN" b="1" dirty="0" smtClean="0">
              <a:latin typeface="Calibri" pitchFamily="34" charset="0"/>
            </a:endParaRPr>
          </a:p>
          <a:p>
            <a:r>
              <a:rPr lang="en-IN" dirty="0" smtClean="0">
                <a:latin typeface="Calibri" pitchFamily="34" charset="0"/>
              </a:rPr>
              <a:t>1)Rhyme scheme: AABB</a:t>
            </a:r>
          </a:p>
          <a:p>
            <a:r>
              <a:rPr lang="en-IN" dirty="0" smtClean="0">
                <a:latin typeface="Calibri" pitchFamily="34" charset="0"/>
              </a:rPr>
              <a:t>2)Anaphora: use of the same word in two consecutive lines (they do not … and they pace in…)</a:t>
            </a:r>
          </a:p>
          <a:p>
            <a:r>
              <a:rPr lang="en-IN" dirty="0" smtClean="0">
                <a:latin typeface="Calibri" pitchFamily="34" charset="0"/>
              </a:rPr>
              <a:t>3)Metaphor: Use of topaz to describe the yellow colour of tigers (Bright topaz)</a:t>
            </a:r>
          </a:p>
          <a:p>
            <a:r>
              <a:rPr lang="en-IN" dirty="0" smtClean="0">
                <a:latin typeface="Calibri" pitchFamily="34" charset="0"/>
              </a:rPr>
              <a:t>4) Alliteration – “Chivalric certainty”, “the tree” etc.</a:t>
            </a:r>
          </a:p>
          <a:p>
            <a:r>
              <a:rPr lang="en-IN" b="1" dirty="0" smtClean="0">
                <a:latin typeface="Calibri" pitchFamily="34" charset="0"/>
              </a:rPr>
              <a:t>EXPLANATION</a:t>
            </a:r>
            <a:endParaRPr lang="en-IN" dirty="0" smtClean="0">
              <a:latin typeface="Calibri" pitchFamily="34" charset="0"/>
            </a:endParaRPr>
          </a:p>
          <a:p>
            <a:pPr>
              <a:buFont typeface="Wingdings" pitchFamily="2" charset="2"/>
              <a:buChar char="ü"/>
            </a:pPr>
            <a:r>
              <a:rPr lang="en-IN" dirty="0" smtClean="0">
                <a:latin typeface="Calibri" pitchFamily="34" charset="0"/>
              </a:rPr>
              <a:t>The poet is talking about a lady whom she addresses as an aunt, Jennifer.</a:t>
            </a:r>
          </a:p>
          <a:p>
            <a:pPr>
              <a:buFont typeface="Wingdings" pitchFamily="2" charset="2"/>
              <a:buChar char="ü"/>
            </a:pPr>
            <a:r>
              <a:rPr lang="en-IN" dirty="0" smtClean="0">
                <a:latin typeface="Calibri" pitchFamily="34" charset="0"/>
              </a:rPr>
              <a:t>She is embroidering a piece of cloth. It could be a table cloth or a wall hanging.</a:t>
            </a:r>
          </a:p>
          <a:p>
            <a:pPr>
              <a:buFont typeface="Wingdings" pitchFamily="2" charset="2"/>
              <a:buChar char="ü"/>
            </a:pPr>
            <a:r>
              <a:rPr lang="en-IN" dirty="0" smtClean="0">
                <a:latin typeface="Calibri" pitchFamily="34" charset="0"/>
              </a:rPr>
              <a:t>The pattern shows tigers who are moving and jumping around all over the fabric.</a:t>
            </a:r>
          </a:p>
          <a:p>
            <a:pPr>
              <a:buFont typeface="Wingdings" pitchFamily="2" charset="2"/>
              <a:buChar char="ü"/>
            </a:pPr>
            <a:r>
              <a:rPr lang="en-IN" dirty="0" smtClean="0">
                <a:latin typeface="Calibri" pitchFamily="34" charset="0"/>
              </a:rPr>
              <a:t>They are bright yellow like the colour of the topaz stone (use of metaphor).</a:t>
            </a:r>
          </a:p>
          <a:p>
            <a:pPr>
              <a:buFont typeface="Wingdings" pitchFamily="2" charset="2"/>
              <a:buChar char="ü"/>
            </a:pPr>
            <a:r>
              <a:rPr lang="en-IN" dirty="0" smtClean="0">
                <a:latin typeface="Calibri" pitchFamily="34" charset="0"/>
              </a:rPr>
              <a:t>The dense green forest background is their home.</a:t>
            </a:r>
          </a:p>
          <a:p>
            <a:pPr>
              <a:buFont typeface="Wingdings" pitchFamily="2" charset="2"/>
              <a:buChar char="ü"/>
            </a:pPr>
            <a:r>
              <a:rPr lang="en-IN" dirty="0" smtClean="0">
                <a:latin typeface="Calibri" pitchFamily="34" charset="0"/>
              </a:rPr>
              <a:t>They are the proud and fearless citizens of the forest.</a:t>
            </a:r>
          </a:p>
          <a:p>
            <a:pPr>
              <a:buFont typeface="Wingdings" pitchFamily="2" charset="2"/>
              <a:buChar char="ü"/>
            </a:pPr>
            <a:r>
              <a:rPr lang="en-IN" dirty="0" smtClean="0">
                <a:latin typeface="Calibri" pitchFamily="34" charset="0"/>
              </a:rPr>
              <a:t>Here is a contrast between Aunt Jennifer and her tigers. The tigers are fearless but this lady, who is embroidering them is not so.</a:t>
            </a:r>
          </a:p>
          <a:p>
            <a:pPr>
              <a:buFont typeface="Wingdings" pitchFamily="2" charset="2"/>
              <a:buChar char="ü"/>
            </a:pPr>
            <a:r>
              <a:rPr lang="en-IN" dirty="0" smtClean="0">
                <a:latin typeface="Calibri" pitchFamily="34" charset="0"/>
              </a:rPr>
              <a:t>The tigers look elegant, shining and full of the gentleman’s grace.</a:t>
            </a:r>
          </a:p>
          <a:p>
            <a:endParaRPr lang="en-IN" dirty="0" smtClean="0">
              <a:latin typeface="Calibri" pitchFamily="34" charset="0"/>
            </a:endParaRPr>
          </a:p>
          <a:p>
            <a:r>
              <a:rPr lang="en-IN" dirty="0" smtClean="0"/>
              <a:t/>
            </a:r>
            <a:br>
              <a:rPr lang="en-IN" dirty="0" smtClean="0"/>
            </a:br>
            <a:endParaRPr sz="1400" b="0" i="0" u="none" strike="noStrike" cap="none" dirty="0">
              <a:solidFill>
                <a:srgbClr val="000000"/>
              </a:solidFill>
              <a:latin typeface="Calibri"/>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079847"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CONTENTS OF AN AUNT JENNIFER’S TIGER </a:t>
            </a:r>
          </a:p>
          <a:p>
            <a:pPr lvl="0" algn="ctr">
              <a:buSzPts val="2200"/>
            </a:pPr>
            <a:r>
              <a:rPr lang="en-IN" sz="2400" b="1" u="sng" dirty="0" smtClean="0">
                <a:solidFill>
                  <a:srgbClr val="FF0000"/>
                </a:solidFill>
                <a:latin typeface="Calibri" pitchFamily="34" charset="0"/>
              </a:rPr>
              <a:t> Extract -2   Line – 5-8</a:t>
            </a:r>
            <a:endParaRPr lang="en-IN" sz="2400" b="1" dirty="0">
              <a:solidFill>
                <a:srgbClr val="FF0000"/>
              </a:solidFill>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buSzPts val="1400"/>
            </a:pPr>
            <a:r>
              <a:rPr lang="en-IN" dirty="0" smtClean="0">
                <a:latin typeface="Calibri" pitchFamily="34" charset="0"/>
              </a:rPr>
              <a:t>“Aunt Jennifer’s fingers fluttering through her wool</a:t>
            </a:r>
          </a:p>
          <a:p>
            <a:pPr lvl="0">
              <a:buSzPts val="1400"/>
            </a:pPr>
            <a:r>
              <a:rPr lang="en-IN" dirty="0" smtClean="0">
                <a:latin typeface="Calibri" pitchFamily="34" charset="0"/>
              </a:rPr>
              <a:t>Find even the ivory needle hard to pull. </a:t>
            </a:r>
          </a:p>
          <a:p>
            <a:pPr lvl="0">
              <a:buSzPts val="1400"/>
            </a:pPr>
            <a:r>
              <a:rPr lang="en-IN" dirty="0" smtClean="0">
                <a:latin typeface="Calibri" pitchFamily="34" charset="0"/>
              </a:rPr>
              <a:t>The massive weight of Uncle’s wedding band </a:t>
            </a:r>
          </a:p>
          <a:p>
            <a:pPr lvl="0">
              <a:buSzPts val="1400"/>
            </a:pPr>
            <a:r>
              <a:rPr lang="en-IN" dirty="0" smtClean="0">
                <a:latin typeface="Calibri" pitchFamily="34" charset="0"/>
              </a:rPr>
              <a:t>Sits heavily upon Aunt Jennifer’s hand.”</a:t>
            </a:r>
          </a:p>
          <a:p>
            <a:pPr>
              <a:buSzPts val="1400"/>
            </a:pPr>
            <a:r>
              <a:rPr lang="en-IN" b="1" dirty="0" smtClean="0">
                <a:latin typeface="Calibri" pitchFamily="34" charset="0"/>
              </a:rPr>
              <a:t>Vocabulary:</a:t>
            </a:r>
            <a:endParaRPr lang="en-IN" sz="1400" b="0" i="0" u="none" strike="noStrike" cap="none" dirty="0" smtClean="0">
              <a:solidFill>
                <a:srgbClr val="000000"/>
              </a:solidFill>
              <a:latin typeface="Calibri" pitchFamily="34" charset="0"/>
              <a:ea typeface="Calibri"/>
              <a:cs typeface="Calibri"/>
              <a:sym typeface="Calibri"/>
            </a:endParaRPr>
          </a:p>
          <a:p>
            <a:pPr lvl="0">
              <a:buSzPts val="1400"/>
              <a:buFont typeface="Wingdings" pitchFamily="2" charset="2"/>
              <a:buChar char="ü"/>
            </a:pPr>
            <a:r>
              <a:rPr lang="en-IN" dirty="0" smtClean="0">
                <a:latin typeface="Calibri" pitchFamily="34" charset="0"/>
              </a:rPr>
              <a:t>Fluttering  ‐ moving with a light irregular of trembling motion </a:t>
            </a:r>
          </a:p>
          <a:p>
            <a:pPr lvl="0">
              <a:buSzPts val="1400"/>
              <a:buFont typeface="Wingdings" pitchFamily="2" charset="2"/>
              <a:buChar char="ü"/>
            </a:pPr>
            <a:r>
              <a:rPr lang="en-IN" dirty="0" smtClean="0">
                <a:latin typeface="Calibri" pitchFamily="34" charset="0"/>
              </a:rPr>
              <a:t>Massive     ‐ heavy </a:t>
            </a:r>
          </a:p>
          <a:p>
            <a:pPr lvl="0">
              <a:buSzPts val="1400"/>
              <a:buFont typeface="Wingdings" pitchFamily="2" charset="2"/>
              <a:buChar char="ü"/>
            </a:pPr>
            <a:r>
              <a:rPr lang="en-IN" dirty="0" smtClean="0">
                <a:latin typeface="Calibri" pitchFamily="34" charset="0"/>
              </a:rPr>
              <a:t>Wedding band     ‐ wedding pact, signifying martial duties </a:t>
            </a:r>
          </a:p>
          <a:p>
            <a:r>
              <a:rPr lang="en-IN" b="1" u="sng" dirty="0" smtClean="0">
                <a:latin typeface="Calibri" pitchFamily="34" charset="0"/>
              </a:rPr>
              <a:t>Poetic Devices in use</a:t>
            </a:r>
            <a:endParaRPr lang="en-IN" b="1" dirty="0" smtClean="0">
              <a:latin typeface="Calibri" pitchFamily="34" charset="0"/>
            </a:endParaRPr>
          </a:p>
          <a:p>
            <a:r>
              <a:rPr lang="en-IN" dirty="0" smtClean="0">
                <a:latin typeface="Calibri" pitchFamily="34" charset="0"/>
              </a:rPr>
              <a:t>1) Alliteration – ‘fingers fluttering’</a:t>
            </a:r>
          </a:p>
          <a:p>
            <a:r>
              <a:rPr lang="en-IN" dirty="0" smtClean="0">
                <a:latin typeface="Calibri" pitchFamily="34" charset="0"/>
              </a:rPr>
              <a:t>2) Enjambment – “...........fluttering through her wool</a:t>
            </a:r>
          </a:p>
          <a:p>
            <a:r>
              <a:rPr lang="en-IN" dirty="0" smtClean="0">
                <a:latin typeface="Calibri" pitchFamily="34" charset="0"/>
              </a:rPr>
              <a:t>                               Find even .............”</a:t>
            </a:r>
          </a:p>
          <a:p>
            <a:r>
              <a:rPr lang="en-IN" dirty="0" smtClean="0">
                <a:latin typeface="Calibri" pitchFamily="34" charset="0"/>
              </a:rPr>
              <a:t>3) Hyperbole – The massive weight of the uncle’s wedding band</a:t>
            </a:r>
          </a:p>
          <a:p>
            <a:r>
              <a:rPr lang="en-IN" dirty="0" smtClean="0">
                <a:latin typeface="Calibri" pitchFamily="34" charset="0"/>
              </a:rPr>
              <a:t>4) Rhyme scheme: AABB</a:t>
            </a:r>
          </a:p>
          <a:p>
            <a:pPr lvl="0">
              <a:buSzPts val="1400"/>
            </a:pPr>
            <a:endParaRPr lang="en-IN" dirty="0" smtClean="0">
              <a:latin typeface="Calibri" pitchFamily="34" charset="0"/>
            </a:endParaRPr>
          </a:p>
          <a:p>
            <a:endParaRPr lang="en-IN" b="1" u="sng" dirty="0" smtClean="0"/>
          </a:p>
          <a:p>
            <a:pPr lvl="0">
              <a:buSzPts val="1400"/>
            </a:pPr>
            <a:endParaRPr sz="1400" b="0" i="0" u="none" strike="noStrike" cap="none" dirty="0">
              <a:solidFill>
                <a:srgbClr val="000000"/>
              </a:solidFill>
              <a:latin typeface="Calibri" pitchFamily="34" charset="0"/>
              <a:ea typeface="Calibri"/>
              <a:cs typeface="Calibri"/>
              <a:sym typeface="Calibri"/>
            </a:endParaRPr>
          </a:p>
        </p:txBody>
      </p:sp>
      <p:pic>
        <p:nvPicPr>
          <p:cNvPr id="4098" name="Picture 2" descr="E:\education\cbse\ODM\chapters\Class -XII\Poem\An Anunt Jennifer's Tiger\needle.jpg"/>
          <p:cNvPicPr>
            <a:picLocks noChangeAspect="1" noChangeArrowheads="1"/>
          </p:cNvPicPr>
          <p:nvPr/>
        </p:nvPicPr>
        <p:blipFill>
          <a:blip r:embed="rId2"/>
          <a:srcRect/>
          <a:stretch>
            <a:fillRect/>
          </a:stretch>
        </p:blipFill>
        <p:spPr bwMode="auto">
          <a:xfrm>
            <a:off x="6160277" y="1149643"/>
            <a:ext cx="2143125" cy="2143125"/>
          </a:xfrm>
          <a:prstGeom prst="rect">
            <a:avLst/>
          </a:prstGeom>
          <a:noFill/>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639684" cy="780900"/>
          </a:xfrm>
          <a:prstGeom prst="rect">
            <a:avLst/>
          </a:prstGeom>
          <a:noFill/>
          <a:ln>
            <a:noFill/>
          </a:ln>
        </p:spPr>
        <p:txBody>
          <a:bodyPr spcFirstLastPara="1" wrap="square" lIns="91425" tIns="91425" rIns="91425" bIns="91425" anchor="t" anchorCtr="0">
            <a:noAutofit/>
          </a:bodyPr>
          <a:lstStyle/>
          <a:p>
            <a:pPr lvl="0" algn="ctr">
              <a:buSzPts val="2200"/>
            </a:pPr>
            <a:r>
              <a:rPr lang="en-IN" sz="2000" b="1" u="sng" dirty="0" smtClean="0">
                <a:solidFill>
                  <a:srgbClr val="FF0000"/>
                </a:solidFill>
                <a:latin typeface="Calibri" pitchFamily="34" charset="0"/>
              </a:rPr>
              <a:t>CONTENTS OF AN AUNT JENNIFER’S TIGER </a:t>
            </a:r>
          </a:p>
          <a:p>
            <a:pPr lvl="0" algn="ctr">
              <a:buSzPts val="2200"/>
            </a:pPr>
            <a:r>
              <a:rPr lang="en-IN" sz="2000" b="1" u="sng" dirty="0" smtClean="0">
                <a:solidFill>
                  <a:srgbClr val="FF0000"/>
                </a:solidFill>
                <a:latin typeface="Calibri" pitchFamily="34" charset="0"/>
              </a:rPr>
              <a:t> Extract -2   Line – 5-8</a:t>
            </a:r>
            <a:endParaRPr lang="en-IN" sz="2000" b="1" dirty="0">
              <a:solidFill>
                <a:srgbClr val="FF0000"/>
              </a:solidFill>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r>
              <a:rPr lang="en-IN" b="1" dirty="0" smtClean="0">
                <a:latin typeface="Calibri" pitchFamily="34" charset="0"/>
              </a:rPr>
              <a:t>EXPLANATION</a:t>
            </a:r>
            <a:endParaRPr lang="en-IN" dirty="0" smtClean="0">
              <a:latin typeface="Calibri" pitchFamily="34" charset="0"/>
            </a:endParaRPr>
          </a:p>
          <a:p>
            <a:pPr>
              <a:lnSpc>
                <a:spcPct val="150000"/>
              </a:lnSpc>
              <a:buFont typeface="Wingdings" pitchFamily="2" charset="2"/>
              <a:buChar char="ü"/>
            </a:pPr>
            <a:r>
              <a:rPr lang="en-IN" dirty="0" smtClean="0">
                <a:latin typeface="Calibri" pitchFamily="34" charset="0"/>
              </a:rPr>
              <a:t>The lady’s fingers are trembling with the fear of her husband.</a:t>
            </a:r>
          </a:p>
          <a:p>
            <a:pPr>
              <a:lnSpc>
                <a:spcPct val="150000"/>
              </a:lnSpc>
              <a:buFont typeface="Wingdings" pitchFamily="2" charset="2"/>
              <a:buChar char="ü"/>
            </a:pPr>
            <a:r>
              <a:rPr lang="en-IN" dirty="0" smtClean="0">
                <a:latin typeface="Calibri" pitchFamily="34" charset="0"/>
              </a:rPr>
              <a:t>She is pursuing her hobby in her free time but probably, she is still afraid of her husband who could scold her.</a:t>
            </a:r>
          </a:p>
          <a:p>
            <a:pPr>
              <a:lnSpc>
                <a:spcPct val="150000"/>
              </a:lnSpc>
              <a:buFont typeface="Wingdings" pitchFamily="2" charset="2"/>
              <a:buChar char="ü"/>
            </a:pPr>
            <a:r>
              <a:rPr lang="en-IN" dirty="0" smtClean="0">
                <a:latin typeface="Calibri" pitchFamily="34" charset="0"/>
              </a:rPr>
              <a:t>Her fingers are so tired of working endlessly all her life</a:t>
            </a:r>
          </a:p>
          <a:p>
            <a:pPr>
              <a:lnSpc>
                <a:spcPct val="150000"/>
              </a:lnSpc>
              <a:buFont typeface="Wingdings" pitchFamily="2" charset="2"/>
              <a:buChar char="ü"/>
            </a:pPr>
            <a:r>
              <a:rPr lang="en-IN" dirty="0" smtClean="0">
                <a:latin typeface="Calibri" pitchFamily="34" charset="0"/>
              </a:rPr>
              <a:t>The needle is also heavy for her to pull out of the cloth.</a:t>
            </a:r>
          </a:p>
          <a:p>
            <a:pPr>
              <a:lnSpc>
                <a:spcPct val="150000"/>
              </a:lnSpc>
              <a:buFont typeface="Wingdings" pitchFamily="2" charset="2"/>
              <a:buChar char="ü"/>
            </a:pPr>
            <a:r>
              <a:rPr lang="en-IN" dirty="0" smtClean="0">
                <a:latin typeface="Calibri" pitchFamily="34" charset="0"/>
              </a:rPr>
              <a:t>The words ‘uncle’s wedding band’ as the band was bought by her husband, it is his till today.</a:t>
            </a:r>
          </a:p>
          <a:p>
            <a:pPr>
              <a:lnSpc>
                <a:spcPct val="150000"/>
              </a:lnSpc>
              <a:buFont typeface="Wingdings" pitchFamily="2" charset="2"/>
              <a:buChar char="ü"/>
            </a:pPr>
            <a:r>
              <a:rPr lang="en-IN" dirty="0" smtClean="0">
                <a:latin typeface="Calibri" pitchFamily="34" charset="0"/>
              </a:rPr>
              <a:t>The lady is dependent on her husband.</a:t>
            </a:r>
          </a:p>
          <a:p>
            <a:pPr>
              <a:lnSpc>
                <a:spcPct val="150000"/>
              </a:lnSpc>
              <a:buFont typeface="Wingdings" pitchFamily="2" charset="2"/>
              <a:buChar char="ü"/>
            </a:pPr>
            <a:r>
              <a:rPr lang="en-IN" dirty="0" smtClean="0">
                <a:latin typeface="Calibri" pitchFamily="34" charset="0"/>
              </a:rPr>
              <a:t>She is still burdened by the weight of the ring. ‘weight’ means the encirclement or trapping that has fallen upon her by getting married to him, she has been burdened by the obligations of married life, has become the man’s property.</a:t>
            </a:r>
          </a:p>
          <a:p>
            <a:pPr>
              <a:lnSpc>
                <a:spcPct val="150000"/>
              </a:lnSpc>
              <a:buFont typeface="Wingdings" pitchFamily="2" charset="2"/>
              <a:buChar char="ü"/>
            </a:pPr>
            <a:r>
              <a:rPr lang="en-IN" dirty="0" smtClean="0">
                <a:latin typeface="Calibri" pitchFamily="34" charset="0"/>
              </a:rPr>
              <a:t>She has been living a demanding life due to which she has worn out in her old age.</a:t>
            </a:r>
          </a:p>
          <a:p>
            <a:endParaRPr lang="en-IN" dirty="0" smtClean="0">
              <a:latin typeface="Calibri" pitchFamily="34" charset="0"/>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359766" cy="780900"/>
          </a:xfrm>
          <a:prstGeom prst="rect">
            <a:avLst/>
          </a:prstGeom>
          <a:noFill/>
          <a:ln>
            <a:noFill/>
          </a:ln>
        </p:spPr>
        <p:txBody>
          <a:bodyPr spcFirstLastPara="1" wrap="square" lIns="91425" tIns="91425" rIns="91425" bIns="91425" anchor="t" anchorCtr="0">
            <a:noAutofit/>
          </a:bodyPr>
          <a:lstStyle/>
          <a:p>
            <a:pPr lvl="0" algn="ctr">
              <a:buSzPts val="2200"/>
            </a:pPr>
            <a:r>
              <a:rPr lang="en-IN" sz="2000" b="1" u="sng" dirty="0" smtClean="0">
                <a:solidFill>
                  <a:srgbClr val="FF0000"/>
                </a:solidFill>
                <a:latin typeface="Calibri" pitchFamily="34" charset="0"/>
              </a:rPr>
              <a:t>CONTENTS OF AN AUNT JENNIFER’S TIGER </a:t>
            </a:r>
          </a:p>
          <a:p>
            <a:pPr lvl="0" algn="ctr">
              <a:buSzPts val="2200"/>
            </a:pPr>
            <a:r>
              <a:rPr lang="en-IN" sz="2000" b="1" u="sng" dirty="0" smtClean="0">
                <a:solidFill>
                  <a:srgbClr val="FF0000"/>
                </a:solidFill>
                <a:latin typeface="Calibri" pitchFamily="34" charset="0"/>
              </a:rPr>
              <a:t> Extract -3   Line – 9-12</a:t>
            </a:r>
            <a:endParaRPr lang="en-IN" sz="2000" b="1" dirty="0">
              <a:solidFill>
                <a:srgbClr val="FF0000"/>
              </a:solidFill>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buSzPts val="1400"/>
            </a:pPr>
            <a:r>
              <a:rPr lang="en-IN" dirty="0" smtClean="0"/>
              <a:t>“</a:t>
            </a:r>
            <a:r>
              <a:rPr lang="en-IN" dirty="0" smtClean="0">
                <a:latin typeface="Calibri" pitchFamily="34" charset="0"/>
              </a:rPr>
              <a:t>When Aunt is dead, her terrified hands will lie </a:t>
            </a:r>
          </a:p>
          <a:p>
            <a:pPr lvl="0">
              <a:buSzPts val="1400"/>
            </a:pPr>
            <a:r>
              <a:rPr lang="en-IN" dirty="0" smtClean="0">
                <a:latin typeface="Calibri" pitchFamily="34" charset="0"/>
              </a:rPr>
              <a:t>Still ringed with ordeals she was mastered by </a:t>
            </a:r>
          </a:p>
          <a:p>
            <a:pPr lvl="0">
              <a:buSzPts val="1400"/>
            </a:pPr>
            <a:r>
              <a:rPr lang="en-IN" dirty="0" smtClean="0">
                <a:latin typeface="Calibri" pitchFamily="34" charset="0"/>
              </a:rPr>
              <a:t>The tigers in the panel that she made </a:t>
            </a:r>
          </a:p>
          <a:p>
            <a:pPr lvl="0">
              <a:buSzPts val="1400"/>
            </a:pPr>
            <a:r>
              <a:rPr lang="en-IN" dirty="0" smtClean="0">
                <a:latin typeface="Calibri" pitchFamily="34" charset="0"/>
              </a:rPr>
              <a:t>Will go on prancing, proud and unafraid.”</a:t>
            </a:r>
          </a:p>
          <a:p>
            <a:pPr>
              <a:buSzPts val="1400"/>
            </a:pPr>
            <a:endParaRPr lang="en-IN" b="1" dirty="0" smtClean="0">
              <a:latin typeface="Calibri" pitchFamily="34" charset="0"/>
            </a:endParaRPr>
          </a:p>
          <a:p>
            <a:pPr>
              <a:buSzPts val="1400"/>
            </a:pPr>
            <a:r>
              <a:rPr lang="en-IN" b="1" dirty="0" smtClean="0">
                <a:latin typeface="Calibri" pitchFamily="34" charset="0"/>
              </a:rPr>
              <a:t>Vocabulary:</a:t>
            </a:r>
            <a:endParaRPr lang="en-IN" dirty="0" smtClean="0">
              <a:latin typeface="Calibri" pitchFamily="34" charset="0"/>
              <a:ea typeface="Calibri"/>
              <a:cs typeface="Calibri"/>
              <a:sym typeface="Calibri"/>
            </a:endParaRPr>
          </a:p>
          <a:p>
            <a:pPr lvl="0">
              <a:buSzPts val="1400"/>
              <a:buFont typeface="Wingdings" pitchFamily="2" charset="2"/>
              <a:buChar char="ü"/>
            </a:pPr>
            <a:r>
              <a:rPr lang="en-IN" dirty="0" smtClean="0">
                <a:latin typeface="Calibri" pitchFamily="34" charset="0"/>
              </a:rPr>
              <a:t>Ringed     ‐ confident of tied up </a:t>
            </a:r>
          </a:p>
          <a:p>
            <a:pPr lvl="0">
              <a:buSzPts val="1400"/>
              <a:buFont typeface="Wingdings" pitchFamily="2" charset="2"/>
              <a:buChar char="ü"/>
            </a:pPr>
            <a:r>
              <a:rPr lang="en-IN" dirty="0" smtClean="0">
                <a:latin typeface="Calibri" pitchFamily="34" charset="0"/>
              </a:rPr>
              <a:t>Ordeals     ‐ unpleasant or painful experiences </a:t>
            </a:r>
          </a:p>
          <a:p>
            <a:pPr lvl="0">
              <a:buSzPts val="1400"/>
              <a:buFont typeface="Wingdings" pitchFamily="2" charset="2"/>
              <a:buChar char="ü"/>
            </a:pPr>
            <a:r>
              <a:rPr lang="en-IN" dirty="0" smtClean="0">
                <a:latin typeface="Calibri" pitchFamily="34" charset="0"/>
              </a:rPr>
              <a:t>Mastered     ‐ controlled </a:t>
            </a:r>
          </a:p>
          <a:p>
            <a:pPr lvl="0">
              <a:buSzPts val="1400"/>
              <a:buFont typeface="Wingdings" pitchFamily="2" charset="2"/>
              <a:buChar char="ü"/>
            </a:pPr>
            <a:r>
              <a:rPr lang="en-IN" dirty="0" smtClean="0">
                <a:latin typeface="Calibri" pitchFamily="34" charset="0"/>
              </a:rPr>
              <a:t>Panel      ‐ a flat board</a:t>
            </a:r>
          </a:p>
          <a:p>
            <a:pPr lvl="0">
              <a:buSzPts val="1400"/>
            </a:pPr>
            <a:endParaRPr sz="1400" b="0" i="0" u="none" strike="noStrike" cap="none" dirty="0">
              <a:solidFill>
                <a:srgbClr val="000000"/>
              </a:solidFill>
              <a:latin typeface="Calibri" pitchFamily="34" charset="0"/>
              <a:ea typeface="Calibri"/>
              <a:cs typeface="Calibri"/>
              <a:sym typeface="Calibri"/>
            </a:endParaRPr>
          </a:p>
        </p:txBody>
      </p:sp>
      <p:pic>
        <p:nvPicPr>
          <p:cNvPr id="5122" name="Picture 2" descr="E:\education\cbse\ODM\chapters\Class -XII\Poem\An Anunt Jennifer's Tiger\Ring.jpg"/>
          <p:cNvPicPr>
            <a:picLocks noChangeAspect="1" noChangeArrowheads="1"/>
          </p:cNvPicPr>
          <p:nvPr/>
        </p:nvPicPr>
        <p:blipFill>
          <a:blip r:embed="rId2"/>
          <a:srcRect/>
          <a:stretch>
            <a:fillRect/>
          </a:stretch>
        </p:blipFill>
        <p:spPr bwMode="auto">
          <a:xfrm>
            <a:off x="4380432" y="1464258"/>
            <a:ext cx="2324100" cy="1962150"/>
          </a:xfrm>
          <a:prstGeom prst="rect">
            <a:avLst/>
          </a:prstGeom>
          <a:noFill/>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537047"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CONTENTS OF AN AUNT JENNIFER’S TIGER </a:t>
            </a:r>
          </a:p>
          <a:p>
            <a:pPr lvl="0" algn="ctr">
              <a:buSzPts val="2200"/>
            </a:pPr>
            <a:r>
              <a:rPr lang="en-IN" sz="2400" b="1" u="sng" dirty="0" smtClean="0">
                <a:solidFill>
                  <a:srgbClr val="FF0000"/>
                </a:solidFill>
                <a:latin typeface="Calibri" pitchFamily="34" charset="0"/>
              </a:rPr>
              <a:t> Extract -3   Line – 9-12</a:t>
            </a:r>
            <a:endParaRPr lang="en-IN" sz="2400" b="1" dirty="0">
              <a:solidFill>
                <a:srgbClr val="FF0000"/>
              </a:solidFill>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r>
              <a:rPr lang="en-IN" u="sng" dirty="0" smtClean="0">
                <a:latin typeface="Calibri" pitchFamily="34" charset="0"/>
              </a:rPr>
              <a:t>Poetic – devices in use</a:t>
            </a:r>
            <a:endParaRPr lang="en-IN" dirty="0" smtClean="0">
              <a:latin typeface="Calibri" pitchFamily="34" charset="0"/>
            </a:endParaRPr>
          </a:p>
          <a:p>
            <a:r>
              <a:rPr lang="en-IN" dirty="0" smtClean="0">
                <a:latin typeface="Calibri" pitchFamily="34" charset="0"/>
              </a:rPr>
              <a:t>1) Personification – terrified hands.</a:t>
            </a:r>
            <a:br>
              <a:rPr lang="en-IN" dirty="0" smtClean="0">
                <a:latin typeface="Calibri" pitchFamily="34" charset="0"/>
              </a:rPr>
            </a:br>
            <a:r>
              <a:rPr lang="en-IN" dirty="0" smtClean="0">
                <a:latin typeface="Calibri" pitchFamily="34" charset="0"/>
              </a:rPr>
              <a:t>2) Climax – will go on prancing, proud, and afraid.</a:t>
            </a:r>
          </a:p>
          <a:p>
            <a:r>
              <a:rPr lang="en-IN" dirty="0" smtClean="0">
                <a:latin typeface="Calibri" pitchFamily="34" charset="0"/>
              </a:rPr>
              <a:t>3)Alliteration: ‘p’ is repeated in prancing proudly</a:t>
            </a:r>
          </a:p>
          <a:p>
            <a:r>
              <a:rPr lang="en-IN" dirty="0" smtClean="0">
                <a:latin typeface="Calibri" pitchFamily="34" charset="0"/>
              </a:rPr>
              <a:t>4)Rhyme scheme: AABB</a:t>
            </a:r>
          </a:p>
          <a:p>
            <a:r>
              <a:rPr lang="en-IN" b="1" dirty="0" smtClean="0">
                <a:latin typeface="Calibri" pitchFamily="34" charset="0"/>
              </a:rPr>
              <a:t>EXPLANATION</a:t>
            </a:r>
            <a:endParaRPr lang="en-IN" dirty="0" smtClean="0">
              <a:latin typeface="Calibri" pitchFamily="34" charset="0"/>
            </a:endParaRPr>
          </a:p>
          <a:p>
            <a:pPr>
              <a:buFont typeface="Wingdings" pitchFamily="2" charset="2"/>
              <a:buChar char="ü"/>
            </a:pPr>
            <a:r>
              <a:rPr lang="en-IN" dirty="0" smtClean="0">
                <a:latin typeface="Calibri" pitchFamily="34" charset="0"/>
              </a:rPr>
              <a:t>Her wish to live a free, fearless life is indicated by her choice of design – tigers.</a:t>
            </a:r>
          </a:p>
          <a:p>
            <a:pPr>
              <a:buFont typeface="Wingdings" pitchFamily="2" charset="2"/>
              <a:buChar char="ü"/>
            </a:pPr>
            <a:r>
              <a:rPr lang="en-IN" dirty="0" smtClean="0">
                <a:latin typeface="Calibri" pitchFamily="34" charset="0"/>
              </a:rPr>
              <a:t>It shows her innermost desire of being strong, fearless which has been overpowered by her husband.</a:t>
            </a:r>
          </a:p>
          <a:p>
            <a:pPr>
              <a:buFont typeface="Wingdings" pitchFamily="2" charset="2"/>
              <a:buChar char="ü"/>
            </a:pPr>
            <a:r>
              <a:rPr lang="en-IN" dirty="0" smtClean="0">
                <a:latin typeface="Calibri" pitchFamily="34" charset="0"/>
              </a:rPr>
              <a:t>Probably, her ordeal will end upon her death.</a:t>
            </a:r>
          </a:p>
          <a:p>
            <a:pPr>
              <a:buFont typeface="Wingdings" pitchFamily="2" charset="2"/>
              <a:buChar char="ü"/>
            </a:pPr>
            <a:r>
              <a:rPr lang="en-IN" dirty="0" smtClean="0">
                <a:latin typeface="Calibri" pitchFamily="34" charset="0"/>
              </a:rPr>
              <a:t>Her frightened, shaking fingers will be put to rest.</a:t>
            </a:r>
          </a:p>
          <a:p>
            <a:pPr>
              <a:buFont typeface="Wingdings" pitchFamily="2" charset="2"/>
              <a:buChar char="ü"/>
            </a:pPr>
            <a:r>
              <a:rPr lang="en-IN" dirty="0" smtClean="0">
                <a:latin typeface="Calibri" pitchFamily="34" charset="0"/>
              </a:rPr>
              <a:t>But still, even after death, the ring shall remain on her hand, i.e. her husband’s rule over her is not yet over!</a:t>
            </a:r>
          </a:p>
          <a:p>
            <a:pPr>
              <a:buFont typeface="Wingdings" pitchFamily="2" charset="2"/>
              <a:buChar char="ü"/>
            </a:pPr>
            <a:r>
              <a:rPr lang="en-IN" dirty="0" smtClean="0">
                <a:latin typeface="Calibri" pitchFamily="34" charset="0"/>
              </a:rPr>
              <a:t>After her death, her desire for freedom and fearlessness shall remain alive in these tigers which she has embroidered.</a:t>
            </a:r>
          </a:p>
          <a:p>
            <a:endParaRPr lang="en-IN" dirty="0" smtClean="0">
              <a:latin typeface="Calibri" pitchFamily="34" charset="0"/>
            </a:endParaRPr>
          </a:p>
          <a:p>
            <a:endParaRPr lang="en-IN" dirty="0" smtClean="0"/>
          </a:p>
          <a:p>
            <a:r>
              <a:rPr lang="en-IN" b="1" dirty="0" smtClean="0"/>
              <a:t> </a:t>
            </a:r>
            <a:endParaRPr lang="en-IN" dirty="0"/>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014533" cy="780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200"/>
              <a:buFont typeface="Arial"/>
              <a:buNone/>
            </a:pPr>
            <a:r>
              <a:rPr lang="en-IN" sz="2400" b="1" u="sng" dirty="0" smtClean="0">
                <a:solidFill>
                  <a:srgbClr val="FF0000"/>
                </a:solidFill>
              </a:rPr>
              <a:t>SYMBOLS IN THE POEM  </a:t>
            </a:r>
            <a:endParaRPr sz="2400" b="1" i="0" u="sng" strike="noStrike" cap="none">
              <a:solidFill>
                <a:srgbClr val="000000"/>
              </a:solidFill>
              <a:latin typeface="Arial"/>
              <a:ea typeface="Arial"/>
              <a:cs typeface="Arial"/>
              <a:sym typeface="Arial"/>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342900" marR="0" lvl="0" indent="-342900" algn="l" rtl="0">
              <a:lnSpc>
                <a:spcPct val="200000"/>
              </a:lnSpc>
              <a:spcBef>
                <a:spcPts val="0"/>
              </a:spcBef>
              <a:spcAft>
                <a:spcPts val="0"/>
              </a:spcAft>
              <a:buClr>
                <a:srgbClr val="000000"/>
              </a:buClr>
              <a:buSzPts val="1400"/>
              <a:buFont typeface="Wingdings" pitchFamily="2" charset="2"/>
              <a:buChar char="ü"/>
            </a:pPr>
            <a:r>
              <a:rPr lang="en-IN" sz="1400" b="0" i="0" u="none" strike="noStrike" cap="none" dirty="0" smtClean="0">
                <a:solidFill>
                  <a:srgbClr val="000000"/>
                </a:solidFill>
                <a:latin typeface="Calibri"/>
                <a:ea typeface="Calibri"/>
                <a:cs typeface="Calibri"/>
                <a:sym typeface="Calibri"/>
              </a:rPr>
              <a:t>Aunt Jennifer represents women all over the world wedged under the tyrannical hand of a patriarchal society.</a:t>
            </a:r>
          </a:p>
          <a:p>
            <a:pPr marL="342900" marR="0" lvl="0" indent="-342900" algn="l" rtl="0">
              <a:lnSpc>
                <a:spcPct val="200000"/>
              </a:lnSpc>
              <a:spcBef>
                <a:spcPts val="0"/>
              </a:spcBef>
              <a:spcAft>
                <a:spcPts val="0"/>
              </a:spcAft>
              <a:buClr>
                <a:srgbClr val="000000"/>
              </a:buClr>
              <a:buSzPts val="1400"/>
              <a:buFont typeface="Wingdings" pitchFamily="2" charset="2"/>
              <a:buChar char="ü"/>
            </a:pPr>
            <a:r>
              <a:rPr lang="en-IN" dirty="0" smtClean="0">
                <a:latin typeface="Calibri"/>
                <a:ea typeface="Calibri"/>
                <a:cs typeface="Calibri"/>
                <a:sym typeface="Calibri"/>
              </a:rPr>
              <a:t>Aunt Jennifer’s tigers symbolise her dreams and desire of being powerful, fearless, decisive and liberated.</a:t>
            </a:r>
          </a:p>
          <a:p>
            <a:pPr marL="342900" marR="0" lvl="0" indent="-342900" algn="l" rtl="0">
              <a:lnSpc>
                <a:spcPct val="200000"/>
              </a:lnSpc>
              <a:spcBef>
                <a:spcPts val="0"/>
              </a:spcBef>
              <a:spcAft>
                <a:spcPts val="0"/>
              </a:spcAft>
              <a:buClr>
                <a:srgbClr val="000000"/>
              </a:buClr>
              <a:buSzPts val="1400"/>
              <a:buFont typeface="Wingdings" pitchFamily="2" charset="2"/>
              <a:buChar char="ü"/>
            </a:pPr>
            <a:r>
              <a:rPr lang="en-IN" sz="1400" b="0" i="0" u="none" strike="noStrike" cap="none" dirty="0" smtClean="0">
                <a:solidFill>
                  <a:srgbClr val="000000"/>
                </a:solidFill>
                <a:latin typeface="Calibri"/>
                <a:ea typeface="Calibri"/>
                <a:cs typeface="Calibri"/>
                <a:sym typeface="Calibri"/>
              </a:rPr>
              <a:t>The wedding band signifies the patriarchal society where the command is defined as masculine.</a:t>
            </a:r>
          </a:p>
          <a:p>
            <a:pPr marL="342900" marR="0" lvl="0" indent="-342900" algn="l" rtl="0">
              <a:lnSpc>
                <a:spcPct val="200000"/>
              </a:lnSpc>
              <a:spcBef>
                <a:spcPts val="0"/>
              </a:spcBef>
              <a:spcAft>
                <a:spcPts val="0"/>
              </a:spcAft>
              <a:buClr>
                <a:srgbClr val="000000"/>
              </a:buClr>
              <a:buSzPts val="1400"/>
              <a:buFont typeface="Wingdings" pitchFamily="2" charset="2"/>
              <a:buChar char="ü"/>
            </a:pPr>
            <a:r>
              <a:rPr lang="en-IN" dirty="0" smtClean="0">
                <a:latin typeface="Calibri"/>
                <a:ea typeface="Calibri"/>
                <a:cs typeface="Calibri"/>
                <a:sym typeface="Calibri"/>
              </a:rPr>
              <a:t>Uncle denotes the oppressor.</a:t>
            </a:r>
          </a:p>
          <a:p>
            <a:pPr marL="342900" marR="0" lvl="0" indent="-342900" algn="l" rtl="0">
              <a:lnSpc>
                <a:spcPct val="200000"/>
              </a:lnSpc>
              <a:spcBef>
                <a:spcPts val="0"/>
              </a:spcBef>
              <a:spcAft>
                <a:spcPts val="0"/>
              </a:spcAft>
              <a:buClr>
                <a:srgbClr val="000000"/>
              </a:buClr>
              <a:buSzPts val="1400"/>
              <a:buFont typeface="Wingdings" pitchFamily="2" charset="2"/>
              <a:buChar char="ü"/>
            </a:pPr>
            <a:r>
              <a:rPr lang="en-IN" sz="1400" b="0" i="0" u="none" strike="noStrike" cap="none" dirty="0" smtClean="0">
                <a:solidFill>
                  <a:srgbClr val="000000"/>
                </a:solidFill>
                <a:latin typeface="Calibri"/>
                <a:ea typeface="Calibri"/>
                <a:cs typeface="Calibri"/>
                <a:sym typeface="Calibri"/>
              </a:rPr>
              <a:t>Aunt Jennifer’s hands represent the reality of her life.</a:t>
            </a:r>
            <a:endParaRPr sz="1400" b="0" i="0" u="none" strike="noStrike" cap="none" dirty="0">
              <a:solidFill>
                <a:srgbClr val="000000"/>
              </a:solidFill>
              <a:latin typeface="Calibri"/>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247798" cy="7809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200"/>
              <a:buFont typeface="Arial"/>
              <a:buNone/>
            </a:pPr>
            <a:r>
              <a:rPr lang="en-IN" sz="2400" b="1" i="0" u="sng" strike="noStrike" cap="none" dirty="0" smtClean="0">
                <a:solidFill>
                  <a:srgbClr val="FF0000"/>
                </a:solidFill>
                <a:latin typeface="Calibri" pitchFamily="34" charset="0"/>
                <a:sym typeface="Arial"/>
              </a:rPr>
              <a:t>THE CONTRAST IN THE POEM </a:t>
            </a:r>
            <a:endParaRPr sz="2400" b="1" i="0" u="sng" strike="noStrike" cap="none">
              <a:solidFill>
                <a:srgbClr val="000000"/>
              </a:solidFill>
              <a:latin typeface="Calibri" pitchFamily="34" charset="0"/>
              <a:sym typeface="Arial"/>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0" marR="0" lvl="0" indent="0" algn="l" rtl="0">
              <a:lnSpc>
                <a:spcPct val="250000"/>
              </a:lnSpc>
              <a:spcBef>
                <a:spcPts val="0"/>
              </a:spcBef>
              <a:spcAft>
                <a:spcPts val="0"/>
              </a:spcAft>
              <a:buClr>
                <a:srgbClr val="000000"/>
              </a:buClr>
              <a:buSzPts val="1400"/>
              <a:buFont typeface="Arial"/>
              <a:buNone/>
            </a:pPr>
            <a:r>
              <a:rPr lang="en-IN" dirty="0" smtClean="0">
                <a:latin typeface="Calibri"/>
                <a:ea typeface="Calibri"/>
                <a:cs typeface="Calibri"/>
                <a:sym typeface="Calibri"/>
              </a:rPr>
              <a:t>Aunt Jennifer is an oppressed woman dominated by male superiority, victimized, fearful, indecisive, weak, timid, shivering in fear, stifled and weighed upon by the marriage, whereas the tigers she weaves as chivalric, confident, fearless, assertive, strong and energetic  </a:t>
            </a:r>
            <a:endParaRPr sz="1400" b="0" i="0" u="none" strike="noStrike" cap="none" dirty="0">
              <a:solidFill>
                <a:srgbClr val="000000"/>
              </a:solidFill>
              <a:latin typeface="Calibri"/>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499725" cy="780900"/>
          </a:xfrm>
          <a:prstGeom prst="rect">
            <a:avLst/>
          </a:prstGeom>
          <a:noFill/>
          <a:ln>
            <a:noFill/>
          </a:ln>
        </p:spPr>
        <p:txBody>
          <a:bodyPr spcFirstLastPara="1" wrap="square" lIns="91425" tIns="91425" rIns="91425" bIns="91425" anchor="t" anchorCtr="0">
            <a:noAutofit/>
          </a:bodyPr>
          <a:lstStyle/>
          <a:p>
            <a:pPr algn="ctr"/>
            <a:r>
              <a:rPr lang="en-IN" sz="2400" b="1" u="sng" dirty="0" smtClean="0">
                <a:solidFill>
                  <a:srgbClr val="FF0000"/>
                </a:solidFill>
                <a:latin typeface="Calibri" pitchFamily="34" charset="0"/>
              </a:rPr>
              <a:t>CONCLUSION OF A THING OF BEAUTY JOY FOR EVER</a:t>
            </a:r>
            <a:endParaRPr lang="en-IN" sz="2400" b="1" u="sng" dirty="0">
              <a:solidFill>
                <a:srgbClr val="FF0000"/>
              </a:solidFill>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buSzPts val="1400"/>
            </a:pPr>
            <a:r>
              <a:rPr lang="en-IN" dirty="0" smtClean="0"/>
              <a:t>An Aunt Jennifer’s Tigers summarise the poet wants to represent the life of a woman who has to live under a constant fear from her husband. Also, she will only get freedom when she will die. The freedom represents to the tiger.</a:t>
            </a:r>
            <a:endParaRPr sz="1400" b="0" i="0" u="none" strike="noStrike" cap="none" dirty="0">
              <a:solidFill>
                <a:srgbClr val="000000"/>
              </a:solidFill>
              <a:latin typeface="Calibri"/>
              <a:ea typeface="Calibri"/>
              <a:cs typeface="Calibri"/>
              <a:sym typeface="Calibri"/>
            </a:endParaRPr>
          </a:p>
        </p:txBody>
      </p:sp>
      <p:pic>
        <p:nvPicPr>
          <p:cNvPr id="6146" name="Picture 2" descr="E:\education\cbse\ODM\chapters\Class -XII\Poem\An Anunt Jennifer's Tiger\Tiger.jpg"/>
          <p:cNvPicPr>
            <a:picLocks noChangeAspect="1" noChangeArrowheads="1"/>
          </p:cNvPicPr>
          <p:nvPr/>
        </p:nvPicPr>
        <p:blipFill>
          <a:blip r:embed="rId2"/>
          <a:srcRect/>
          <a:stretch>
            <a:fillRect/>
          </a:stretch>
        </p:blipFill>
        <p:spPr bwMode="auto">
          <a:xfrm>
            <a:off x="2344142" y="1981226"/>
            <a:ext cx="3730086" cy="2936008"/>
          </a:xfrm>
          <a:prstGeom prst="rect">
            <a:avLst/>
          </a:prstGeom>
          <a:noFill/>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3" name="Google Shape;63;p14"/>
          <p:cNvSpPr txBox="1"/>
          <p:nvPr/>
        </p:nvSpPr>
        <p:spPr>
          <a:xfrm>
            <a:off x="272675" y="285050"/>
            <a:ext cx="7257129" cy="780900"/>
          </a:xfrm>
          <a:prstGeom prst="rect">
            <a:avLst/>
          </a:prstGeom>
          <a:noFill/>
          <a:ln>
            <a:noFill/>
          </a:ln>
        </p:spPr>
        <p:txBody>
          <a:bodyPr spcFirstLastPara="1" wrap="square" lIns="91425" tIns="91425" rIns="91425" bIns="91425" anchor="t" anchorCtr="0">
            <a:noAutofit/>
          </a:bodyPr>
          <a:lstStyle/>
          <a:p>
            <a:pPr lvl="0" algn="ctr">
              <a:buClr>
                <a:schemeClr val="dk1"/>
              </a:buClr>
              <a:buSzPts val="5200"/>
              <a:defRPr/>
            </a:pPr>
            <a:r>
              <a:rPr lang="en-IN" sz="2000" u="sng" dirty="0" smtClean="0">
                <a:solidFill>
                  <a:srgbClr val="FF0000"/>
                </a:solidFill>
                <a:latin typeface="Calibri" pitchFamily="34" charset="0"/>
              </a:rPr>
              <a:t>LEARNING OUTCOMES</a:t>
            </a:r>
            <a:endParaRPr lang="en-IN" sz="2000" b="1" dirty="0">
              <a:solidFill>
                <a:srgbClr val="FF0000"/>
              </a:solidFill>
              <a:latin typeface="Calibri" pitchFamily="34" charset="0"/>
            </a:endParaRPr>
          </a:p>
        </p:txBody>
      </p:sp>
      <p:sp>
        <p:nvSpPr>
          <p:cNvPr id="6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r>
              <a:rPr lang="en-IN" dirty="0">
                <a:latin typeface="Calibri" pitchFamily="34" charset="0"/>
                <a:cs typeface="Calibri" pitchFamily="34" charset="0"/>
              </a:rPr>
              <a:t>Students will be able to-</a:t>
            </a:r>
          </a:p>
          <a:p>
            <a:pPr marL="285750" lvl="0" indent="-285750">
              <a:buFont typeface="Wingdings" pitchFamily="2" charset="2"/>
              <a:buChar char="ü"/>
            </a:pPr>
            <a:r>
              <a:rPr lang="en-IN" dirty="0">
                <a:latin typeface="Calibri" pitchFamily="34" charset="0"/>
                <a:cs typeface="Calibri" pitchFamily="34" charset="0"/>
              </a:rPr>
              <a:t>Learn about Feminist trends in literature. </a:t>
            </a:r>
          </a:p>
          <a:p>
            <a:pPr marL="285750" lvl="0" indent="-285750">
              <a:buFont typeface="Wingdings" pitchFamily="2" charset="2"/>
              <a:buChar char="ü"/>
            </a:pPr>
            <a:r>
              <a:rPr lang="en-IN" dirty="0">
                <a:latin typeface="Calibri" pitchFamily="34" charset="0"/>
                <a:cs typeface="Calibri" pitchFamily="34" charset="0"/>
              </a:rPr>
              <a:t>About the suppression of women in a male-dominated society.</a:t>
            </a:r>
          </a:p>
          <a:p>
            <a:pPr marL="285750" lvl="0" indent="-285750">
              <a:buFont typeface="Wingdings" pitchFamily="2" charset="2"/>
              <a:buChar char="ü"/>
            </a:pPr>
            <a:r>
              <a:rPr lang="en-IN" dirty="0">
                <a:latin typeface="Calibri" pitchFamily="34" charset="0"/>
                <a:cs typeface="Calibri" pitchFamily="34" charset="0"/>
              </a:rPr>
              <a:t>Identify poetic devices.</a:t>
            </a:r>
          </a:p>
          <a:p>
            <a:pPr marL="285750" lvl="0" indent="-285750">
              <a:buFont typeface="Wingdings" pitchFamily="2" charset="2"/>
              <a:buChar char="ü"/>
            </a:pPr>
            <a:r>
              <a:rPr lang="en-IN" dirty="0">
                <a:latin typeface="Calibri" pitchFamily="34" charset="0"/>
                <a:cs typeface="Calibri" pitchFamily="34" charset="0"/>
              </a:rPr>
              <a:t>understand the critical appreciation of the poem</a:t>
            </a:r>
          </a:p>
          <a:p>
            <a:pPr marL="285750" lvl="0" indent="-285750">
              <a:buFont typeface="Wingdings" pitchFamily="2" charset="2"/>
              <a:buChar char="ü"/>
            </a:pPr>
            <a:r>
              <a:rPr lang="en-IN" dirty="0">
                <a:latin typeface="Calibri" pitchFamily="34" charset="0"/>
                <a:cs typeface="Calibri" pitchFamily="34" charset="0"/>
              </a:rPr>
              <a:t>understand that man and woman are equal </a:t>
            </a:r>
          </a:p>
          <a:p>
            <a:pPr marL="285750" lvl="0" indent="-285750">
              <a:buFont typeface="Wingdings" pitchFamily="2" charset="2"/>
              <a:buChar char="ü"/>
            </a:pPr>
            <a:r>
              <a:rPr lang="en-IN" dirty="0">
                <a:latin typeface="Calibri" pitchFamily="34" charset="0"/>
                <a:cs typeface="Calibri" pitchFamily="34" charset="0"/>
              </a:rPr>
              <a:t>empathise with the victims of male chauvinism </a:t>
            </a:r>
          </a:p>
          <a:p>
            <a:pPr marL="285750" lvl="0" indent="-285750">
              <a:buFont typeface="Wingdings" pitchFamily="2" charset="2"/>
              <a:buChar char="ü"/>
            </a:pPr>
            <a:r>
              <a:rPr lang="en-IN" dirty="0">
                <a:latin typeface="Calibri" pitchFamily="34" charset="0"/>
                <a:cs typeface="Calibri" pitchFamily="34" charset="0"/>
              </a:rPr>
              <a:t> be prepared to face such oppressions boldly </a:t>
            </a:r>
          </a:p>
          <a:p>
            <a:pPr marL="285750" lvl="0" indent="-285750">
              <a:buFont typeface="Wingdings" pitchFamily="2" charset="2"/>
              <a:buChar char="ü"/>
            </a:pPr>
            <a:r>
              <a:rPr lang="en-IN" dirty="0">
                <a:latin typeface="Calibri" pitchFamily="34" charset="0"/>
                <a:cs typeface="Calibri" pitchFamily="34" charset="0"/>
              </a:rPr>
              <a:t>raise voice against domestic violence </a:t>
            </a:r>
          </a:p>
          <a:p>
            <a:pPr marL="285750" indent="-285750">
              <a:buFont typeface="Wingdings" pitchFamily="2" charset="2"/>
              <a:buChar char="ü"/>
            </a:pPr>
            <a:r>
              <a:rPr lang="en-IN" dirty="0">
                <a:latin typeface="Calibri" pitchFamily="34" charset="0"/>
                <a:cs typeface="Calibri" pitchFamily="34" charset="0"/>
              </a:rPr>
              <a:t>understand that females even have inherent desires and they deserve freedom: mental and emotional </a:t>
            </a:r>
            <a:r>
              <a:rPr lang="en-IN" dirty="0" smtClean="0">
                <a:latin typeface="Calibri" pitchFamily="34" charset="0"/>
                <a:cs typeface="Calibri" pitchFamily="34" charset="0"/>
              </a:rPr>
              <a:t>both</a:t>
            </a:r>
          </a:p>
          <a:p>
            <a:pPr marL="285750" indent="-285750">
              <a:buFont typeface="Wingdings" pitchFamily="2" charset="2"/>
              <a:buChar char="ü"/>
            </a:pPr>
            <a:endParaRPr lang="en-IN" dirty="0">
              <a:latin typeface="Calibri" pitchFamily="34" charset="0"/>
              <a:cs typeface="Calibri" pitchFamily="34" charset="0"/>
            </a:endParaRPr>
          </a:p>
        </p:txBody>
      </p:sp>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776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6930558"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MORAL/MESSAGE  OF THE POEM</a:t>
            </a:r>
            <a:endParaRPr lang="en-IN" sz="2400" b="1" u="sng" dirty="0">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0" marR="0" lvl="0" indent="0" algn="l" rtl="0">
              <a:lnSpc>
                <a:spcPct val="250000"/>
              </a:lnSpc>
              <a:spcBef>
                <a:spcPts val="0"/>
              </a:spcBef>
              <a:spcAft>
                <a:spcPts val="0"/>
              </a:spcAft>
              <a:buClr>
                <a:srgbClr val="000000"/>
              </a:buClr>
              <a:buSzPts val="1400"/>
              <a:buFont typeface="Wingdings" pitchFamily="2" charset="2"/>
              <a:buChar char="ü"/>
            </a:pPr>
            <a:r>
              <a:rPr lang="en" sz="1400" b="0" i="0" u="none" strike="noStrike" cap="none" dirty="0" smtClean="0">
                <a:solidFill>
                  <a:srgbClr val="000000"/>
                </a:solidFill>
                <a:latin typeface="Calibri"/>
                <a:ea typeface="Calibri"/>
                <a:cs typeface="Calibri"/>
                <a:sym typeface="Calibri"/>
              </a:rPr>
              <a:t>“Aunt Jennifer’s Tigers” is a statement of conflict in women, specifically between the impulse to freedom and imagination.</a:t>
            </a:r>
          </a:p>
          <a:p>
            <a:pPr marL="0" marR="0" lvl="0" indent="0" algn="l" rtl="0">
              <a:lnSpc>
                <a:spcPct val="250000"/>
              </a:lnSpc>
              <a:spcBef>
                <a:spcPts val="0"/>
              </a:spcBef>
              <a:spcAft>
                <a:spcPts val="0"/>
              </a:spcAft>
              <a:buClr>
                <a:srgbClr val="000000"/>
              </a:buClr>
              <a:buSzPts val="1400"/>
              <a:buFont typeface="Wingdings" pitchFamily="2" charset="2"/>
              <a:buChar char="ü"/>
            </a:pPr>
            <a:r>
              <a:rPr lang="en" sz="1400" b="0" i="0" u="none" strike="noStrike" cap="none" dirty="0" smtClean="0">
                <a:solidFill>
                  <a:srgbClr val="000000"/>
                </a:solidFill>
                <a:latin typeface="Calibri"/>
                <a:ea typeface="Calibri"/>
                <a:cs typeface="Calibri"/>
                <a:sym typeface="Calibri"/>
              </a:rPr>
              <a:t> </a:t>
            </a:r>
            <a:r>
              <a:rPr lang="en-IN" sz="1400" b="0" i="0" u="none" strike="noStrike" cap="none" dirty="0" smtClean="0">
                <a:solidFill>
                  <a:srgbClr val="000000"/>
                </a:solidFill>
                <a:latin typeface="Calibri"/>
                <a:ea typeface="Calibri"/>
                <a:cs typeface="Calibri"/>
                <a:sym typeface="Calibri"/>
              </a:rPr>
              <a:t>A</a:t>
            </a:r>
            <a:r>
              <a:rPr lang="en" sz="1400" b="0" i="0" u="none" strike="noStrike" cap="none" dirty="0" smtClean="0">
                <a:solidFill>
                  <a:srgbClr val="000000"/>
                </a:solidFill>
                <a:latin typeface="Calibri"/>
                <a:ea typeface="Calibri"/>
                <a:cs typeface="Calibri"/>
                <a:sym typeface="Calibri"/>
              </a:rPr>
              <a:t>unt Jennifer wants a life that she embroiders on the panel. </a:t>
            </a:r>
          </a:p>
          <a:p>
            <a:pPr marL="0" marR="0" lvl="0" indent="0" algn="l" rtl="0">
              <a:lnSpc>
                <a:spcPct val="250000"/>
              </a:lnSpc>
              <a:spcBef>
                <a:spcPts val="0"/>
              </a:spcBef>
              <a:spcAft>
                <a:spcPts val="0"/>
              </a:spcAft>
              <a:buClr>
                <a:srgbClr val="000000"/>
              </a:buClr>
              <a:buSzPts val="1400"/>
              <a:buFont typeface="Wingdings" pitchFamily="2" charset="2"/>
              <a:buChar char="ü"/>
            </a:pPr>
            <a:r>
              <a:rPr lang="en-IN" sz="1400" b="0" i="0" u="none" strike="noStrike" cap="none" dirty="0" smtClean="0">
                <a:solidFill>
                  <a:srgbClr val="000000"/>
                </a:solidFill>
                <a:latin typeface="Calibri"/>
                <a:ea typeface="Calibri"/>
                <a:cs typeface="Calibri"/>
                <a:sym typeface="Calibri"/>
              </a:rPr>
              <a:t>S</a:t>
            </a:r>
            <a:r>
              <a:rPr lang="en" sz="1400" b="0" i="0" u="none" strike="noStrike" cap="none" dirty="0" smtClean="0">
                <a:solidFill>
                  <a:srgbClr val="000000"/>
                </a:solidFill>
                <a:latin typeface="Calibri"/>
                <a:ea typeface="Calibri"/>
                <a:cs typeface="Calibri"/>
                <a:sym typeface="Calibri"/>
              </a:rPr>
              <a:t>he wants a colour full vibrant life which every woman should have the power to create.</a:t>
            </a:r>
            <a:endParaRPr sz="1400" b="0" i="0" u="none" strike="noStrike" cap="none" dirty="0">
              <a:solidFill>
                <a:srgbClr val="000000"/>
              </a:solidFill>
              <a:latin typeface="Calibri"/>
              <a:ea typeface="Calibri"/>
              <a:cs typeface="Calibri"/>
              <a:sym typeface="Calibri"/>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555709"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MAY I  CHECK UP YOUR COMPREHENSION?</a:t>
            </a:r>
            <a:endParaRPr lang="en-IN" sz="2400" b="1" u="sng" dirty="0">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lnSpc>
                <a:spcPct val="150000"/>
              </a:lnSpc>
              <a:buFont typeface="Wingdings" pitchFamily="2" charset="2"/>
              <a:buChar char="ü"/>
            </a:pPr>
            <a:r>
              <a:rPr lang="en-US" dirty="0" smtClean="0">
                <a:latin typeface="Calibri" pitchFamily="34" charset="0"/>
              </a:rPr>
              <a:t>What is the theme of the poem?</a:t>
            </a:r>
            <a:endParaRPr lang="en-IN" dirty="0" smtClean="0">
              <a:latin typeface="Calibri" pitchFamily="34" charset="0"/>
            </a:endParaRPr>
          </a:p>
          <a:p>
            <a:pPr lvl="0">
              <a:lnSpc>
                <a:spcPct val="150000"/>
              </a:lnSpc>
              <a:buFont typeface="Wingdings" pitchFamily="2" charset="2"/>
              <a:buChar char="ü"/>
            </a:pPr>
            <a:r>
              <a:rPr lang="en-US" dirty="0" smtClean="0">
                <a:latin typeface="Calibri" pitchFamily="34" charset="0"/>
              </a:rPr>
              <a:t>What are the poetic devices used in the poem?</a:t>
            </a:r>
            <a:endParaRPr lang="en-IN" dirty="0" smtClean="0">
              <a:latin typeface="Calibri" pitchFamily="34" charset="0"/>
            </a:endParaRPr>
          </a:p>
          <a:p>
            <a:pPr lvl="0">
              <a:lnSpc>
                <a:spcPct val="150000"/>
              </a:lnSpc>
              <a:buFont typeface="Wingdings" pitchFamily="2" charset="2"/>
              <a:buChar char="ü"/>
            </a:pPr>
            <a:r>
              <a:rPr lang="en-US" dirty="0" smtClean="0">
                <a:latin typeface="Calibri" pitchFamily="34" charset="0"/>
              </a:rPr>
              <a:t>What is the poet’s mission in creating ‘tigers’?</a:t>
            </a:r>
            <a:endParaRPr lang="en-IN" dirty="0" smtClean="0">
              <a:latin typeface="Calibri" pitchFamily="34" charset="0"/>
            </a:endParaRPr>
          </a:p>
          <a:p>
            <a:pPr lvl="0">
              <a:lnSpc>
                <a:spcPct val="150000"/>
              </a:lnSpc>
              <a:buFont typeface="Wingdings" pitchFamily="2" charset="2"/>
              <a:buChar char="ü"/>
            </a:pPr>
            <a:r>
              <a:rPr lang="en-US" dirty="0" smtClean="0">
                <a:latin typeface="Calibri" pitchFamily="34" charset="0"/>
              </a:rPr>
              <a:t>Describe Jennifer’s tigers.</a:t>
            </a:r>
            <a:endParaRPr lang="en-IN" dirty="0" smtClean="0">
              <a:latin typeface="Calibri" pitchFamily="34" charset="0"/>
            </a:endParaRPr>
          </a:p>
          <a:p>
            <a:pPr lvl="0">
              <a:lnSpc>
                <a:spcPct val="150000"/>
              </a:lnSpc>
              <a:buFont typeface="Wingdings" pitchFamily="2" charset="2"/>
              <a:buChar char="ü"/>
            </a:pPr>
            <a:r>
              <a:rPr lang="en-US" dirty="0" smtClean="0">
                <a:latin typeface="Calibri" pitchFamily="34" charset="0"/>
              </a:rPr>
              <a:t>Why does the poet find difficulty to pull her ivory needles?</a:t>
            </a:r>
            <a:endParaRPr lang="en-IN" dirty="0" smtClean="0">
              <a:latin typeface="Calibri" pitchFamily="34" charset="0"/>
            </a:endParaRPr>
          </a:p>
          <a:p>
            <a:pPr lvl="0">
              <a:lnSpc>
                <a:spcPct val="150000"/>
              </a:lnSpc>
              <a:buFont typeface="Wingdings" pitchFamily="2" charset="2"/>
              <a:buChar char="ü"/>
            </a:pPr>
            <a:r>
              <a:rPr lang="en-US" dirty="0" smtClean="0">
                <a:latin typeface="Calibri" pitchFamily="34" charset="0"/>
              </a:rPr>
              <a:t>What does ‘uncle’s wedding band’ refer to?</a:t>
            </a:r>
            <a:endParaRPr lang="en-IN" dirty="0" smtClean="0">
              <a:latin typeface="Calibri" pitchFamily="34" charset="0"/>
            </a:endParaRPr>
          </a:p>
          <a:p>
            <a:pPr lvl="0">
              <a:lnSpc>
                <a:spcPct val="150000"/>
              </a:lnSpc>
              <a:buFont typeface="Wingdings" pitchFamily="2" charset="2"/>
              <a:buChar char="ü"/>
            </a:pPr>
            <a:r>
              <a:rPr lang="en-US" dirty="0" smtClean="0">
                <a:latin typeface="Calibri" pitchFamily="34" charset="0"/>
              </a:rPr>
              <a:t>Why does the poet say ‘her hands terrified’?</a:t>
            </a:r>
            <a:endParaRPr lang="en-IN" dirty="0" smtClean="0">
              <a:latin typeface="Calibri" pitchFamily="34" charset="0"/>
            </a:endParaRPr>
          </a:p>
          <a:p>
            <a:pPr lvl="0">
              <a:lnSpc>
                <a:spcPct val="150000"/>
              </a:lnSpc>
              <a:buFont typeface="Wingdings" pitchFamily="2" charset="2"/>
              <a:buChar char="ü"/>
            </a:pPr>
            <a:r>
              <a:rPr lang="en-US" dirty="0" smtClean="0">
                <a:latin typeface="Calibri" pitchFamily="34" charset="0"/>
              </a:rPr>
              <a:t>What shall be the consequence of the tigers, she has created following her demise?</a:t>
            </a:r>
            <a:endParaRPr lang="en-IN" dirty="0" smtClean="0">
              <a:latin typeface="Calibri" pitchFamily="34" charset="0"/>
            </a:endParaRPr>
          </a:p>
          <a:p>
            <a:pPr lvl="0">
              <a:lnSpc>
                <a:spcPct val="150000"/>
              </a:lnSpc>
              <a:buFont typeface="Wingdings" pitchFamily="2" charset="2"/>
              <a:buChar char="ü"/>
            </a:pPr>
            <a:r>
              <a:rPr lang="en-US" dirty="0" smtClean="0">
                <a:latin typeface="Calibri" pitchFamily="34" charset="0"/>
              </a:rPr>
              <a:t>Do you say the poet’s married life is remorseful and tiring? Give </a:t>
            </a:r>
            <a:r>
              <a:rPr lang="en-US" dirty="0"/>
              <a:t>pieces of evidence </a:t>
            </a:r>
            <a:r>
              <a:rPr lang="en-US" dirty="0" smtClean="0">
                <a:latin typeface="Calibri" pitchFamily="34" charset="0"/>
              </a:rPr>
              <a:t>from the poem.</a:t>
            </a:r>
            <a:endParaRPr lang="en-IN" dirty="0" smtClean="0">
              <a:latin typeface="Calibri" pitchFamily="34" charset="0"/>
            </a:endParaRPr>
          </a:p>
          <a:p>
            <a:pPr lvl="0">
              <a:lnSpc>
                <a:spcPct val="150000"/>
              </a:lnSpc>
              <a:buFont typeface="Wingdings" pitchFamily="2" charset="2"/>
              <a:buChar char="ü"/>
            </a:pPr>
            <a:r>
              <a:rPr lang="en-US" dirty="0" smtClean="0">
                <a:latin typeface="Calibri" pitchFamily="34" charset="0"/>
              </a:rPr>
              <a:t>Compare and contrast Aunt Jennifer and her tigers.</a:t>
            </a:r>
            <a:endParaRPr lang="en-IN" dirty="0">
              <a:latin typeface="Calibri" pitchFamily="34" charset="0"/>
            </a:endParaRPr>
          </a:p>
        </p:txBody>
      </p:sp>
      <p:pic>
        <p:nvPicPr>
          <p:cNvPr id="5" name="Picture 6" descr="E:\education\CBSE\ODM\session -2020-2021\Task\odm 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4"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3" name="Google Shape;63;p14"/>
          <p:cNvSpPr txBox="1"/>
          <p:nvPr/>
        </p:nvSpPr>
        <p:spPr>
          <a:xfrm>
            <a:off x="272675" y="285050"/>
            <a:ext cx="7257129" cy="780900"/>
          </a:xfrm>
          <a:prstGeom prst="rect">
            <a:avLst/>
          </a:prstGeom>
          <a:noFill/>
          <a:ln>
            <a:noFill/>
          </a:ln>
        </p:spPr>
        <p:txBody>
          <a:bodyPr spcFirstLastPara="1" wrap="square" lIns="91425" tIns="91425" rIns="91425" bIns="91425" anchor="t" anchorCtr="0">
            <a:noAutofit/>
          </a:bodyPr>
          <a:lstStyle/>
          <a:p>
            <a:pPr lvl="0" algn="ctr">
              <a:buClr>
                <a:schemeClr val="dk1"/>
              </a:buClr>
              <a:buSzPts val="5200"/>
              <a:defRPr/>
            </a:pPr>
            <a:r>
              <a:rPr lang="en-IN" sz="2000" b="1" dirty="0" smtClean="0">
                <a:solidFill>
                  <a:srgbClr val="FF0000"/>
                </a:solidFill>
                <a:latin typeface="Calibri" pitchFamily="34" charset="0"/>
              </a:rPr>
              <a:t>INTODUCTORY VIDEO LINK </a:t>
            </a:r>
            <a:endParaRPr lang="en-IN" sz="2000" b="1" dirty="0">
              <a:solidFill>
                <a:srgbClr val="FF0000"/>
              </a:solidFill>
              <a:latin typeface="Calibri" pitchFamily="34" charset="0"/>
            </a:endParaRPr>
          </a:p>
        </p:txBody>
      </p:sp>
      <p:sp>
        <p:nvSpPr>
          <p:cNvPr id="64" name="Google Shape;64;p14">
            <a:hlinkClick r:id="rId3"/>
          </p:cNvPr>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endParaRPr lang="en-IN" dirty="0">
              <a:latin typeface="Calibri" pitchFamily="34" charset="0"/>
              <a:cs typeface="Calibri" pitchFamily="34" charset="0"/>
            </a:endParaRPr>
          </a:p>
        </p:txBody>
      </p:sp>
      <p:pic>
        <p:nvPicPr>
          <p:cNvPr id="6"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209287" y="2417862"/>
            <a:ext cx="2725426" cy="307777"/>
          </a:xfrm>
          <a:prstGeom prst="rect">
            <a:avLst/>
          </a:prstGeom>
        </p:spPr>
        <p:txBody>
          <a:bodyPr wrap="none">
            <a:spAutoFit/>
          </a:bodyPr>
          <a:lstStyle/>
          <a:p>
            <a:r>
              <a:rPr lang="en-IN" dirty="0">
                <a:hlinkClick r:id="rId3"/>
              </a:rPr>
              <a:t>https://youtu.be/R0LXAC2PXuU</a:t>
            </a:r>
            <a:endParaRPr lang="en-IN" dirty="0"/>
          </a:p>
        </p:txBody>
      </p:sp>
    </p:spTree>
    <p:extLst>
      <p:ext uri="{BB962C8B-B14F-4D97-AF65-F5344CB8AC3E}">
        <p14:creationId xmlns:p14="http://schemas.microsoft.com/office/powerpoint/2010/main" val="1408353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3" name="Google Shape;63;p14"/>
          <p:cNvSpPr txBox="1"/>
          <p:nvPr/>
        </p:nvSpPr>
        <p:spPr>
          <a:xfrm>
            <a:off x="272675" y="285050"/>
            <a:ext cx="7257129" cy="780900"/>
          </a:xfrm>
          <a:prstGeom prst="rect">
            <a:avLst/>
          </a:prstGeom>
          <a:noFill/>
          <a:ln>
            <a:noFill/>
          </a:ln>
        </p:spPr>
        <p:txBody>
          <a:bodyPr spcFirstLastPara="1" wrap="square" lIns="91425" tIns="91425" rIns="91425" bIns="91425" anchor="t" anchorCtr="0">
            <a:noAutofit/>
          </a:bodyPr>
          <a:lstStyle/>
          <a:p>
            <a:pPr lvl="0" algn="ctr">
              <a:buClr>
                <a:schemeClr val="dk1"/>
              </a:buClr>
              <a:buSzPts val="5200"/>
              <a:defRPr/>
            </a:pPr>
            <a:r>
              <a:rPr lang="en-IN" sz="2000" b="1" dirty="0" smtClean="0">
                <a:solidFill>
                  <a:srgbClr val="FF0000"/>
                </a:solidFill>
                <a:latin typeface="Calibri" pitchFamily="34" charset="0"/>
              </a:rPr>
              <a:t> </a:t>
            </a:r>
            <a:r>
              <a:rPr lang="en-IN" sz="2000" b="1" u="sng" dirty="0" smtClean="0">
                <a:solidFill>
                  <a:srgbClr val="FF0000"/>
                </a:solidFill>
                <a:latin typeface="Calibri" pitchFamily="34" charset="0"/>
              </a:rPr>
              <a:t>AUDIO  LINK – OF THE POEM – </a:t>
            </a:r>
            <a:r>
              <a:rPr lang="en-US" altLang="en-US" sz="2000" b="1" u="sng" dirty="0">
                <a:solidFill>
                  <a:srgbClr val="FF0000"/>
                </a:solidFill>
                <a:cs typeface="Arial" charset="0"/>
                <a:sym typeface="Arial" charset="0"/>
              </a:rPr>
              <a:t>AN AUNT JENNIFER'S TIGER</a:t>
            </a:r>
            <a:endParaRPr lang="en-IN" sz="2000" b="1" u="sng" dirty="0">
              <a:solidFill>
                <a:srgbClr val="FF0000"/>
              </a:solidFill>
              <a:latin typeface="Calibri" pitchFamily="34" charset="0"/>
            </a:endParaRPr>
          </a:p>
        </p:txBody>
      </p:sp>
      <p:sp>
        <p:nvSpPr>
          <p:cNvPr id="64" name="Google Shape;64;p14">
            <a:hlinkClick r:id="rId3"/>
          </p:cNvPr>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endParaRPr lang="en-IN" dirty="0">
              <a:latin typeface="Calibri" pitchFamily="34" charset="0"/>
              <a:cs typeface="Calibri" pitchFamily="34" charset="0"/>
            </a:endParaRPr>
          </a:p>
        </p:txBody>
      </p:sp>
      <p:pic>
        <p:nvPicPr>
          <p:cNvPr id="6"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209287" y="2417862"/>
            <a:ext cx="2393604" cy="307777"/>
          </a:xfrm>
          <a:prstGeom prst="rect">
            <a:avLst/>
          </a:prstGeom>
        </p:spPr>
        <p:txBody>
          <a:bodyPr wrap="none">
            <a:spAutoFit/>
          </a:bodyPr>
          <a:lstStyle/>
          <a:p>
            <a:r>
              <a:rPr lang="en-IN" dirty="0">
                <a:hlinkClick r:id="rId5"/>
              </a:rPr>
              <a:t>https://youtu.be/k0P2IIqVI-0</a:t>
            </a:r>
            <a:endParaRPr lang="en-IN" dirty="0"/>
          </a:p>
        </p:txBody>
      </p:sp>
    </p:spTree>
    <p:extLst>
      <p:ext uri="{BB962C8B-B14F-4D97-AF65-F5344CB8AC3E}">
        <p14:creationId xmlns:p14="http://schemas.microsoft.com/office/powerpoint/2010/main" val="896464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sp>
        <p:nvSpPr>
          <p:cNvPr id="56" name="Google Shape;56;p13"/>
          <p:cNvSpPr txBox="1"/>
          <p:nvPr/>
        </p:nvSpPr>
        <p:spPr>
          <a:xfrm>
            <a:off x="222675" y="1607838"/>
            <a:ext cx="8763000" cy="1930800"/>
          </a:xfrm>
          <a:prstGeom prst="rect">
            <a:avLst/>
          </a:prstGeom>
          <a:noFill/>
          <a:ln>
            <a:noFill/>
          </a:ln>
        </p:spPr>
        <p:txBody>
          <a:bodyPr spcFirstLastPara="1" wrap="square" lIns="91425" tIns="91425" rIns="91425" bIns="91425" anchor="t" anchorCtr="0">
            <a:noAutofit/>
          </a:bodyPr>
          <a:lstStyle/>
          <a:p>
            <a:pPr lvl="0" algn="ctr">
              <a:buSzPts val="3100"/>
            </a:pPr>
            <a:endParaRPr lang="en-IN" sz="2900" b="1" dirty="0" smtClean="0">
              <a:solidFill>
                <a:srgbClr val="FF0000"/>
              </a:solidFill>
              <a:latin typeface="Calibri"/>
              <a:ea typeface="Calibri"/>
              <a:cs typeface="Calibri"/>
              <a:sym typeface="Calibri"/>
            </a:endParaRPr>
          </a:p>
        </p:txBody>
      </p:sp>
      <p:sp>
        <p:nvSpPr>
          <p:cNvPr id="57" name="Google Shape;57;p13"/>
          <p:cNvSpPr txBox="1"/>
          <p:nvPr/>
        </p:nvSpPr>
        <p:spPr>
          <a:xfrm>
            <a:off x="1446244" y="727788"/>
            <a:ext cx="6176865" cy="2810850"/>
          </a:xfrm>
          <a:prstGeom prst="rect">
            <a:avLst/>
          </a:prstGeom>
          <a:noFill/>
          <a:ln>
            <a:noFill/>
          </a:ln>
        </p:spPr>
        <p:txBody>
          <a:bodyPr spcFirstLastPara="1" wrap="square" lIns="91425" tIns="91425" rIns="91425" bIns="91425" anchor="t" anchorCtr="0">
            <a:noAutofit/>
          </a:bodyPr>
          <a:lstStyle/>
          <a:p>
            <a:endParaRPr lang="en-US" altLang="en-US" sz="2400" b="1" dirty="0">
              <a:solidFill>
                <a:srgbClr val="FF0000"/>
              </a:solidFill>
              <a:cs typeface="Arial" charset="0"/>
              <a:sym typeface="Arial" charset="0"/>
            </a:endParaRPr>
          </a:p>
          <a:p>
            <a:r>
              <a:rPr lang="en-US" altLang="en-US" sz="2400" b="1" dirty="0">
                <a:cs typeface="Arial" charset="0"/>
                <a:sym typeface="Arial" charset="0"/>
              </a:rPr>
              <a:t>Chapter No. 	:  </a:t>
            </a:r>
            <a:r>
              <a:rPr lang="en-US" altLang="en-US" sz="2400" b="1" dirty="0" smtClean="0">
                <a:cs typeface="Arial" charset="0"/>
                <a:sym typeface="Arial" charset="0"/>
              </a:rPr>
              <a:t>5  </a:t>
            </a:r>
            <a:r>
              <a:rPr lang="en-US" altLang="en-US" sz="2400" dirty="0">
                <a:cs typeface="Arial" charset="0"/>
                <a:sym typeface="Arial" charset="0"/>
              </a:rPr>
              <a:t>(Flamingo)</a:t>
            </a:r>
          </a:p>
          <a:p>
            <a:endParaRPr lang="en-US" altLang="en-US" sz="2400" dirty="0">
              <a:cs typeface="Arial" charset="0"/>
              <a:sym typeface="Arial" charset="0"/>
            </a:endParaRPr>
          </a:p>
          <a:p>
            <a:pPr algn="ctr"/>
            <a:r>
              <a:rPr lang="en-US" altLang="en-US" sz="2400" b="1" dirty="0">
                <a:solidFill>
                  <a:srgbClr val="FF0000"/>
                </a:solidFill>
                <a:cs typeface="Arial" charset="0"/>
                <a:sym typeface="Arial" charset="0"/>
              </a:rPr>
              <a:t>CHAPTER  </a:t>
            </a:r>
            <a:r>
              <a:rPr lang="en-US" altLang="en-US" sz="2400" b="1" dirty="0">
                <a:cs typeface="Arial" charset="0"/>
                <a:sym typeface="Arial" charset="0"/>
              </a:rPr>
              <a:t>	:  </a:t>
            </a:r>
            <a:r>
              <a:rPr lang="en-US" altLang="en-US" sz="2400" b="1" dirty="0">
                <a:solidFill>
                  <a:srgbClr val="FF0000"/>
                </a:solidFill>
                <a:cs typeface="Arial" charset="0"/>
                <a:sym typeface="Arial" charset="0"/>
              </a:rPr>
              <a:t>AN AUNT JENNIFER'S TIGER</a:t>
            </a:r>
            <a:r>
              <a:rPr lang="en-US" altLang="en-US" sz="2400" b="1" dirty="0">
                <a:cs typeface="Arial" charset="0"/>
                <a:sym typeface="Arial" charset="0"/>
              </a:rPr>
              <a:t/>
            </a:r>
            <a:br>
              <a:rPr lang="en-US" altLang="en-US" sz="2400" b="1" dirty="0">
                <a:cs typeface="Arial" charset="0"/>
                <a:sym typeface="Arial" charset="0"/>
              </a:rPr>
            </a:br>
            <a:r>
              <a:rPr lang="en-US" altLang="en-US" sz="2400" b="1" dirty="0">
                <a:cs typeface="Arial" charset="0"/>
                <a:sym typeface="Arial" charset="0"/>
              </a:rPr>
              <a:t> 		      </a:t>
            </a:r>
            <a:r>
              <a:rPr lang="en-US" altLang="en-US" sz="2400" b="1" i="1" dirty="0">
                <a:cs typeface="Arial" charset="0"/>
                <a:sym typeface="Arial" charset="0"/>
              </a:rPr>
              <a:t>By-  </a:t>
            </a:r>
            <a:r>
              <a:rPr lang="en-IN" sz="2400" b="1" dirty="0"/>
              <a:t>Adrienne Rich</a:t>
            </a:r>
            <a:endParaRPr lang="en-US" altLang="en-US" sz="2400" b="1" i="1" dirty="0">
              <a:cs typeface="Arial" charset="0"/>
              <a:sym typeface="Arial" charset="0"/>
            </a:endParaRPr>
          </a:p>
        </p:txBody>
      </p:sp>
      <p:pic>
        <p:nvPicPr>
          <p:cNvPr id="6"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3" name="Google Shape;63;p14"/>
          <p:cNvSpPr txBox="1"/>
          <p:nvPr/>
        </p:nvSpPr>
        <p:spPr>
          <a:xfrm>
            <a:off x="272675" y="285050"/>
            <a:ext cx="7070517" cy="780900"/>
          </a:xfrm>
          <a:prstGeom prst="rect">
            <a:avLst/>
          </a:prstGeom>
          <a:noFill/>
          <a:ln>
            <a:noFill/>
          </a:ln>
        </p:spPr>
        <p:txBody>
          <a:bodyPr spcFirstLastPara="1" wrap="square" lIns="91425" tIns="91425" rIns="91425" bIns="91425" anchor="t" anchorCtr="0">
            <a:noAutofit/>
          </a:bodyPr>
          <a:lstStyle/>
          <a:p>
            <a:pPr lvl="0" algn="ctr">
              <a:buClr>
                <a:schemeClr val="dk1"/>
              </a:buClr>
              <a:buSzPts val="5200"/>
              <a:defRPr/>
            </a:pPr>
            <a:r>
              <a:rPr lang="en-IN" sz="2000" u="sng" dirty="0" smtClean="0">
                <a:solidFill>
                  <a:srgbClr val="FF0000"/>
                </a:solidFill>
                <a:latin typeface="Calibri" pitchFamily="34" charset="0"/>
              </a:rPr>
              <a:t>A FEW FACTS ABOUT THE POET</a:t>
            </a:r>
            <a:r>
              <a:rPr lang="en-IN" sz="2000" dirty="0" smtClean="0">
                <a:solidFill>
                  <a:schemeClr val="dk1"/>
                </a:solidFill>
              </a:rPr>
              <a:t/>
            </a:r>
            <a:br>
              <a:rPr lang="en-IN" sz="2000" dirty="0" smtClean="0">
                <a:solidFill>
                  <a:schemeClr val="dk1"/>
                </a:solidFill>
              </a:rPr>
            </a:br>
            <a:r>
              <a:rPr lang="en-IN" sz="2000" b="1" dirty="0" smtClean="0">
                <a:solidFill>
                  <a:srgbClr val="FF0000"/>
                </a:solidFill>
                <a:latin typeface="Calibri" pitchFamily="34" charset="0"/>
              </a:rPr>
              <a:t>ADRIENNE RICH</a:t>
            </a:r>
            <a:endParaRPr lang="en-IN" sz="2000" b="1" dirty="0">
              <a:solidFill>
                <a:srgbClr val="FF0000"/>
              </a:solidFill>
              <a:latin typeface="Calibri" pitchFamily="34" charset="0"/>
            </a:endParaRPr>
          </a:p>
        </p:txBody>
      </p:sp>
      <p:sp>
        <p:nvSpPr>
          <p:cNvPr id="6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r>
              <a:rPr lang="en-IN" dirty="0" smtClean="0">
                <a:latin typeface="Calibri" pitchFamily="34" charset="0"/>
              </a:rPr>
              <a:t>Adrienne Cecile Rich</a:t>
            </a:r>
          </a:p>
          <a:p>
            <a:r>
              <a:rPr lang="en-IN" dirty="0" smtClean="0">
                <a:latin typeface="Calibri" pitchFamily="34" charset="0"/>
              </a:rPr>
              <a:t>·         Born – May 16, 1929, Baltimore USA</a:t>
            </a:r>
          </a:p>
          <a:p>
            <a:r>
              <a:rPr lang="en-IN" dirty="0" smtClean="0">
                <a:latin typeface="Calibri" pitchFamily="34" charset="0"/>
              </a:rPr>
              <a:t>·         Died  - March 27, 2017, 2012, Santa Cruz, California, USA</a:t>
            </a:r>
          </a:p>
          <a:p>
            <a:r>
              <a:rPr lang="en-IN" dirty="0" smtClean="0">
                <a:latin typeface="Calibri" pitchFamily="34" charset="0"/>
              </a:rPr>
              <a:t>·         She was a famous American Poet, essayist and non-fiction writer</a:t>
            </a:r>
          </a:p>
          <a:p>
            <a:r>
              <a:rPr lang="en-IN" dirty="0" smtClean="0">
                <a:latin typeface="Calibri" pitchFamily="34" charset="0"/>
              </a:rPr>
              <a:t>   Notable works –</a:t>
            </a:r>
          </a:p>
          <a:p>
            <a:r>
              <a:rPr lang="en-IN" dirty="0" smtClean="0">
                <a:latin typeface="Calibri" pitchFamily="34" charset="0"/>
              </a:rPr>
              <a:t>1)      On lies, secrets and silence</a:t>
            </a:r>
          </a:p>
          <a:p>
            <a:r>
              <a:rPr lang="en-IN" dirty="0" smtClean="0">
                <a:latin typeface="Calibri" pitchFamily="34" charset="0"/>
              </a:rPr>
              <a:t>2)      A change in the world</a:t>
            </a:r>
          </a:p>
          <a:p>
            <a:r>
              <a:rPr lang="en-IN" dirty="0" smtClean="0">
                <a:latin typeface="Calibri" pitchFamily="34" charset="0"/>
              </a:rPr>
              <a:t>3)      Poetry and commitment An essay</a:t>
            </a:r>
          </a:p>
          <a:p>
            <a:r>
              <a:rPr lang="en-IN" dirty="0" smtClean="0">
                <a:latin typeface="Calibri" pitchFamily="34" charset="0"/>
              </a:rPr>
              <a:t>4)      Divinity into the wreck</a:t>
            </a:r>
          </a:p>
          <a:p>
            <a:r>
              <a:rPr lang="en-IN" dirty="0" smtClean="0">
                <a:latin typeface="Calibri" pitchFamily="34" charset="0"/>
              </a:rPr>
              <a:t>    Awards –</a:t>
            </a:r>
          </a:p>
          <a:p>
            <a:r>
              <a:rPr lang="en-IN" dirty="0" smtClean="0">
                <a:latin typeface="Calibri" pitchFamily="34" charset="0"/>
              </a:rPr>
              <a:t>1)      National Book Award (1974)</a:t>
            </a:r>
          </a:p>
          <a:p>
            <a:r>
              <a:rPr lang="en-IN" dirty="0" smtClean="0">
                <a:latin typeface="Calibri" pitchFamily="34" charset="0"/>
              </a:rPr>
              <a:t>2)      </a:t>
            </a:r>
            <a:r>
              <a:rPr lang="en-IN" dirty="0" err="1" smtClean="0">
                <a:latin typeface="Calibri" pitchFamily="34" charset="0"/>
              </a:rPr>
              <a:t>Bollingen</a:t>
            </a:r>
            <a:r>
              <a:rPr lang="en-IN" dirty="0" smtClean="0">
                <a:latin typeface="Calibri" pitchFamily="34" charset="0"/>
              </a:rPr>
              <a:t> prize (2003)</a:t>
            </a:r>
          </a:p>
          <a:p>
            <a:r>
              <a:rPr lang="en-IN" dirty="0" smtClean="0">
                <a:latin typeface="Calibri" pitchFamily="34" charset="0"/>
              </a:rPr>
              <a:t>3)      Griffin Poetry Prize (2010)</a:t>
            </a:r>
            <a:endParaRPr lang="en-IN" dirty="0">
              <a:latin typeface="Calibri" pitchFamily="34" charset="0"/>
            </a:endParaRPr>
          </a:p>
        </p:txBody>
      </p:sp>
      <p:pic>
        <p:nvPicPr>
          <p:cNvPr id="1026" name="Picture 2" descr="E:\education\cbse\ODM\chapters\Class -XII\Poem\An Anunt Jennifer's Tiger\poet.jpg"/>
          <p:cNvPicPr>
            <a:picLocks noChangeAspect="1" noChangeArrowheads="1"/>
          </p:cNvPicPr>
          <p:nvPr/>
        </p:nvPicPr>
        <p:blipFill>
          <a:blip r:embed="rId3"/>
          <a:srcRect/>
          <a:stretch>
            <a:fillRect/>
          </a:stretch>
        </p:blipFill>
        <p:spPr bwMode="auto">
          <a:xfrm>
            <a:off x="6886673" y="1606150"/>
            <a:ext cx="1790700" cy="2552700"/>
          </a:xfrm>
          <a:prstGeom prst="rect">
            <a:avLst/>
          </a:prstGeom>
          <a:noFill/>
        </p:spPr>
      </p:pic>
      <p:pic>
        <p:nvPicPr>
          <p:cNvPr id="6"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63;p14"/>
          <p:cNvSpPr txBox="1"/>
          <p:nvPr/>
        </p:nvSpPr>
        <p:spPr>
          <a:xfrm>
            <a:off x="272675" y="285050"/>
            <a:ext cx="7070517"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SUB – CONCEPTS</a:t>
            </a:r>
            <a:endParaRPr lang="en-IN" sz="2400" b="1" u="sng" dirty="0">
              <a:solidFill>
                <a:srgbClr val="FF0000"/>
              </a:solidFill>
              <a:latin typeface="Calibri" pitchFamily="34" charset="0"/>
            </a:endParaRPr>
          </a:p>
        </p:txBody>
      </p:sp>
      <p:sp>
        <p:nvSpPr>
          <p:cNvPr id="5"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lvl="0">
              <a:lnSpc>
                <a:spcPct val="200000"/>
              </a:lnSpc>
              <a:buFont typeface="Wingdings" pitchFamily="2" charset="2"/>
              <a:buChar char="ü"/>
            </a:pPr>
            <a:r>
              <a:rPr lang="en-IN" dirty="0" smtClean="0">
                <a:latin typeface="Calibri" pitchFamily="34" charset="0"/>
              </a:rPr>
              <a:t>Patriarchy </a:t>
            </a:r>
          </a:p>
          <a:p>
            <a:pPr lvl="0">
              <a:lnSpc>
                <a:spcPct val="200000"/>
              </a:lnSpc>
              <a:buFont typeface="Wingdings" pitchFamily="2" charset="2"/>
              <a:buChar char="ü"/>
            </a:pPr>
            <a:r>
              <a:rPr lang="en-IN" dirty="0" smtClean="0">
                <a:latin typeface="Calibri" pitchFamily="34" charset="0"/>
              </a:rPr>
              <a:t>Ordeals of married life</a:t>
            </a:r>
          </a:p>
          <a:p>
            <a:pPr lvl="0">
              <a:lnSpc>
                <a:spcPct val="200000"/>
              </a:lnSpc>
              <a:buFont typeface="Wingdings" pitchFamily="2" charset="2"/>
              <a:buChar char="ü"/>
            </a:pPr>
            <a:r>
              <a:rPr lang="en-IN" dirty="0" smtClean="0">
                <a:latin typeface="Calibri" pitchFamily="34" charset="0"/>
              </a:rPr>
              <a:t>Wedding responsibility </a:t>
            </a:r>
          </a:p>
          <a:p>
            <a:pPr lvl="0">
              <a:lnSpc>
                <a:spcPct val="200000"/>
              </a:lnSpc>
              <a:buFont typeface="Wingdings" pitchFamily="2" charset="2"/>
              <a:buChar char="ü"/>
            </a:pPr>
            <a:r>
              <a:rPr lang="en-IN" dirty="0" smtClean="0">
                <a:latin typeface="Calibri" pitchFamily="34" charset="0"/>
              </a:rPr>
              <a:t>Racism </a:t>
            </a:r>
          </a:p>
          <a:p>
            <a:pPr lvl="0">
              <a:lnSpc>
                <a:spcPct val="200000"/>
              </a:lnSpc>
              <a:buFont typeface="Wingdings" pitchFamily="2" charset="2"/>
              <a:buChar char="ü"/>
            </a:pPr>
            <a:r>
              <a:rPr lang="en-IN" dirty="0" smtClean="0">
                <a:latin typeface="Calibri" pitchFamily="34" charset="0"/>
              </a:rPr>
              <a:t>Materialism </a:t>
            </a:r>
          </a:p>
          <a:p>
            <a:pPr lvl="0">
              <a:lnSpc>
                <a:spcPct val="200000"/>
              </a:lnSpc>
              <a:buFont typeface="Wingdings" pitchFamily="2" charset="2"/>
              <a:buChar char="ü"/>
            </a:pPr>
            <a:r>
              <a:rPr lang="en-IN" dirty="0" smtClean="0">
                <a:latin typeface="Calibri" pitchFamily="34" charset="0"/>
              </a:rPr>
              <a:t>Feminism </a:t>
            </a:r>
          </a:p>
          <a:p>
            <a:pPr>
              <a:lnSpc>
                <a:spcPct val="200000"/>
              </a:lnSpc>
              <a:buFont typeface="Wingdings" pitchFamily="2" charset="2"/>
              <a:buChar char="ü"/>
            </a:pPr>
            <a:r>
              <a:rPr lang="en-IN" dirty="0" smtClean="0">
                <a:latin typeface="Calibri" pitchFamily="34" charset="0"/>
              </a:rPr>
              <a:t>Tiger-like virtues </a:t>
            </a:r>
            <a:endParaRPr b="0" i="0" u="none" strike="noStrike" cap="none" dirty="0">
              <a:solidFill>
                <a:srgbClr val="000000"/>
              </a:solidFill>
              <a:latin typeface="Calibri" pitchFamily="34" charset="0"/>
              <a:ea typeface="Calibri"/>
              <a:cs typeface="Calibri"/>
              <a:sym typeface="Calibri"/>
            </a:endParaRPr>
          </a:p>
        </p:txBody>
      </p:sp>
      <p:pic>
        <p:nvPicPr>
          <p:cNvPr id="2050" name="Picture 2" descr="E:\education\cbse\ODM\chapters\Class -XII\Poem\An Anunt Jennifer's Tiger\Racism.jpg"/>
          <p:cNvPicPr>
            <a:picLocks noChangeAspect="1" noChangeArrowheads="1"/>
          </p:cNvPicPr>
          <p:nvPr/>
        </p:nvPicPr>
        <p:blipFill>
          <a:blip r:embed="rId2"/>
          <a:srcRect/>
          <a:stretch>
            <a:fillRect/>
          </a:stretch>
        </p:blipFill>
        <p:spPr bwMode="auto">
          <a:xfrm>
            <a:off x="3606834" y="3197194"/>
            <a:ext cx="2980580" cy="1743075"/>
          </a:xfrm>
          <a:prstGeom prst="rect">
            <a:avLst/>
          </a:prstGeom>
          <a:noFill/>
        </p:spPr>
      </p:pic>
      <p:pic>
        <p:nvPicPr>
          <p:cNvPr id="2051" name="Picture 3" descr="E:\education\cbse\ODM\chapters\Class -XII\Poem\An Anunt Jennifer's Tiger\materialist.jpg"/>
          <p:cNvPicPr>
            <a:picLocks noChangeAspect="1" noChangeArrowheads="1"/>
          </p:cNvPicPr>
          <p:nvPr/>
        </p:nvPicPr>
        <p:blipFill>
          <a:blip r:embed="rId3"/>
          <a:srcRect/>
          <a:stretch>
            <a:fillRect/>
          </a:stretch>
        </p:blipFill>
        <p:spPr bwMode="auto">
          <a:xfrm>
            <a:off x="5703920" y="863666"/>
            <a:ext cx="2143125" cy="2143125"/>
          </a:xfrm>
          <a:prstGeom prst="rect">
            <a:avLst/>
          </a:prstGeom>
          <a:noFill/>
        </p:spPr>
      </p:pic>
      <p:pic>
        <p:nvPicPr>
          <p:cNvPr id="7" name="Picture 6" descr="E:\education\CBSE\ODM\session -2020-2021\Task\odm 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042525" cy="780900"/>
          </a:xfrm>
          <a:prstGeom prst="rect">
            <a:avLst/>
          </a:prstGeom>
          <a:noFill/>
          <a:ln>
            <a:noFill/>
          </a:ln>
        </p:spPr>
        <p:txBody>
          <a:bodyPr spcFirstLastPara="1" wrap="square" lIns="91425" tIns="91425" rIns="91425" bIns="91425" anchor="t" anchorCtr="0">
            <a:noAutofit/>
          </a:bodyPr>
          <a:lstStyle/>
          <a:p>
            <a:pPr algn="ctr">
              <a:buSzPts val="2200"/>
            </a:pPr>
            <a:r>
              <a:rPr lang="en-IN" sz="2400" b="1" u="sng" dirty="0" smtClean="0">
                <a:solidFill>
                  <a:srgbClr val="FF0000"/>
                </a:solidFill>
                <a:latin typeface="Calibri" pitchFamily="34" charset="0"/>
              </a:rPr>
              <a:t>THEME OF THE POEM:</a:t>
            </a:r>
            <a:endParaRPr lang="en-IN" sz="2400" b="1" dirty="0" smtClean="0">
              <a:solidFill>
                <a:srgbClr val="FF0000"/>
              </a:solidFill>
              <a:latin typeface="Calibri" pitchFamily="34" charset="0"/>
            </a:endParaRPr>
          </a:p>
        </p:txBody>
      </p:sp>
      <p:sp>
        <p:nvSpPr>
          <p:cNvPr id="4" name="Google Shape;64;p14"/>
          <p:cNvSpPr txBox="1"/>
          <p:nvPr/>
        </p:nvSpPr>
        <p:spPr>
          <a:xfrm>
            <a:off x="272675" y="1437700"/>
            <a:ext cx="8688300" cy="2889600"/>
          </a:xfrm>
          <a:prstGeom prst="rect">
            <a:avLst/>
          </a:prstGeom>
          <a:noFill/>
          <a:ln>
            <a:noFill/>
          </a:ln>
        </p:spPr>
        <p:txBody>
          <a:bodyPr spcFirstLastPara="1" wrap="square" lIns="91425" tIns="91425" rIns="91425" bIns="91425" anchor="t" anchorCtr="0">
            <a:noAutofit/>
          </a:bodyPr>
          <a:lstStyle/>
          <a:p>
            <a:pPr marL="342900" lvl="0" indent="-342900">
              <a:buSzPts val="1400"/>
              <a:buAutoNum type="arabicPeriod"/>
            </a:pPr>
            <a:r>
              <a:rPr lang="en-IN" dirty="0" smtClean="0">
                <a:latin typeface="Calibri" pitchFamily="34" charset="0"/>
              </a:rPr>
              <a:t>Marriage is unequal due to male domination/Inequality.</a:t>
            </a:r>
          </a:p>
          <a:p>
            <a:pPr marL="342900" lvl="0" indent="-342900">
              <a:buSzPts val="1400"/>
              <a:buAutoNum type="arabicPeriod"/>
            </a:pPr>
            <a:r>
              <a:rPr lang="en-IN" dirty="0" smtClean="0">
                <a:latin typeface="Calibri" pitchFamily="34" charset="0"/>
              </a:rPr>
              <a:t>The world of art is happier than the real world/Dream versus Reality.</a:t>
            </a:r>
          </a:p>
          <a:p>
            <a:pPr marL="342900" lvl="0" indent="-342900">
              <a:buSzPts val="1400"/>
              <a:buAutoNum type="arabicPeriod"/>
            </a:pPr>
            <a:r>
              <a:rPr lang="en-IN" dirty="0" smtClean="0">
                <a:latin typeface="Calibri" pitchFamily="34" charset="0"/>
              </a:rPr>
              <a:t>Female Role in Home</a:t>
            </a:r>
          </a:p>
          <a:p>
            <a:pPr marL="342900" lvl="0" indent="-342900">
              <a:buSzPts val="1400"/>
              <a:buAutoNum type="arabicPeriod"/>
            </a:pPr>
            <a:r>
              <a:rPr lang="en-IN" dirty="0" smtClean="0">
                <a:latin typeface="Calibri" pitchFamily="34" charset="0"/>
              </a:rPr>
              <a:t>Female Role in Marriage</a:t>
            </a:r>
          </a:p>
          <a:p>
            <a:pPr marL="342900" lvl="0" indent="-342900">
              <a:buSzPts val="1400"/>
              <a:buAutoNum type="arabicPeriod"/>
            </a:pPr>
            <a:r>
              <a:rPr lang="en-IN" dirty="0" smtClean="0">
                <a:latin typeface="Calibri" pitchFamily="34" charset="0"/>
              </a:rPr>
              <a:t>Animals as Symbols</a:t>
            </a:r>
          </a:p>
          <a:p>
            <a:pPr marL="342900" lvl="0" indent="-342900">
              <a:buSzPts val="1400"/>
              <a:buAutoNum type="arabicPeriod"/>
            </a:pPr>
            <a:r>
              <a:rPr lang="en-IN" dirty="0" smtClean="0">
                <a:latin typeface="Calibri" pitchFamily="34" charset="0"/>
              </a:rPr>
              <a:t>Women and Nature</a:t>
            </a:r>
          </a:p>
          <a:p>
            <a:pPr marL="342900" lvl="0" indent="-342900">
              <a:buSzPts val="1400"/>
              <a:buAutoNum type="arabicPeriod"/>
            </a:pPr>
            <a:r>
              <a:rPr lang="en-IN" dirty="0" smtClean="0">
                <a:latin typeface="Calibri" pitchFamily="34" charset="0"/>
              </a:rPr>
              <a:t>Patriarchal Power</a:t>
            </a:r>
          </a:p>
          <a:p>
            <a:pPr marL="342900" lvl="0" indent="-342900">
              <a:buSzPts val="1400"/>
              <a:buAutoNum type="arabicPeriod"/>
            </a:pPr>
            <a:r>
              <a:rPr lang="en-IN" dirty="0" smtClean="0">
                <a:latin typeface="Calibri" pitchFamily="34" charset="0"/>
              </a:rPr>
              <a:t>Individual Freedoms</a:t>
            </a:r>
          </a:p>
          <a:p>
            <a:pPr marL="342900" lvl="0" indent="-342900">
              <a:buSzPts val="1400"/>
              <a:buAutoNum type="arabicPeriod"/>
            </a:pPr>
            <a:r>
              <a:rPr lang="en-IN" dirty="0" smtClean="0">
                <a:latin typeface="Calibri" pitchFamily="34" charset="0"/>
              </a:rPr>
              <a:t>Political Issues</a:t>
            </a:r>
          </a:p>
          <a:p>
            <a:pPr marL="342900" lvl="0" indent="-342900">
              <a:buSzPts val="1400"/>
              <a:buAutoNum type="arabicPeriod"/>
            </a:pPr>
            <a:r>
              <a:rPr lang="en-IN" dirty="0" smtClean="0">
                <a:latin typeface="Calibri" pitchFamily="34" charset="0"/>
              </a:rPr>
              <a:t>Art as escapism</a:t>
            </a:r>
          </a:p>
          <a:p>
            <a:pPr marL="342900" lvl="0" indent="-342900">
              <a:buSzPts val="1400"/>
              <a:buAutoNum type="arabicPeriod"/>
            </a:pPr>
            <a:endParaRPr lang="en-IN" dirty="0" smtClean="0"/>
          </a:p>
          <a:p>
            <a:pPr lvl="0"/>
            <a:endParaRPr lang="en-IN" dirty="0" smtClean="0"/>
          </a:p>
        </p:txBody>
      </p:sp>
      <p:pic>
        <p:nvPicPr>
          <p:cNvPr id="1026" name="Picture 2" descr="E:\education\CBSE\ODM\Session 2021-22\Upgradation of LMS\An aunt jennifer's Tiger\d01933fb65bd32edb5f6381069f095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8500" y="2152650"/>
            <a:ext cx="3429000" cy="20574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63;p14"/>
          <p:cNvSpPr txBox="1"/>
          <p:nvPr/>
        </p:nvSpPr>
        <p:spPr>
          <a:xfrm>
            <a:off x="272675" y="285050"/>
            <a:ext cx="7264975" cy="780900"/>
          </a:xfrm>
          <a:prstGeom prst="rect">
            <a:avLst/>
          </a:prstGeom>
          <a:noFill/>
          <a:ln>
            <a:noFill/>
          </a:ln>
        </p:spPr>
        <p:txBody>
          <a:bodyPr spcFirstLastPara="1" wrap="square" lIns="91425" tIns="91425" rIns="91425" bIns="91425" anchor="t" anchorCtr="0">
            <a:noAutofit/>
          </a:bodyPr>
          <a:lstStyle/>
          <a:p>
            <a:pPr lvl="0" algn="ctr">
              <a:buSzPts val="2200"/>
            </a:pPr>
            <a:r>
              <a:rPr lang="en-IN" sz="2400" b="1" u="sng" dirty="0" smtClean="0">
                <a:solidFill>
                  <a:srgbClr val="FF0000"/>
                </a:solidFill>
                <a:latin typeface="Calibri" pitchFamily="34" charset="0"/>
              </a:rPr>
              <a:t>BACKGROUND AND SETTING OF THE POEM</a:t>
            </a:r>
            <a:endParaRPr lang="en-IN" sz="2400" b="1" u="sng" dirty="0">
              <a:latin typeface="Calibri" pitchFamily="34" charset="0"/>
            </a:endParaRPr>
          </a:p>
        </p:txBody>
      </p:sp>
      <p:sp>
        <p:nvSpPr>
          <p:cNvPr id="4" name="Google Shape;64;p14"/>
          <p:cNvSpPr txBox="1"/>
          <p:nvPr/>
        </p:nvSpPr>
        <p:spPr>
          <a:xfrm>
            <a:off x="272675" y="1138335"/>
            <a:ext cx="5848207" cy="3188965"/>
          </a:xfrm>
          <a:prstGeom prst="rect">
            <a:avLst/>
          </a:prstGeom>
          <a:noFill/>
          <a:ln>
            <a:noFill/>
          </a:ln>
        </p:spPr>
        <p:txBody>
          <a:bodyPr spcFirstLastPara="1" wrap="square" lIns="91425" tIns="91425" rIns="91425" bIns="91425" anchor="t" anchorCtr="0">
            <a:noAutofit/>
          </a:bodyPr>
          <a:lstStyle/>
          <a:p>
            <a:pPr lvl="0">
              <a:lnSpc>
                <a:spcPct val="250000"/>
              </a:lnSpc>
              <a:buSzPts val="1400"/>
              <a:buFont typeface="Wingdings" pitchFamily="2" charset="2"/>
              <a:buChar char="ü"/>
            </a:pPr>
            <a:r>
              <a:rPr lang="en-IN" dirty="0" smtClean="0">
                <a:latin typeface="Calibri" pitchFamily="34" charset="0"/>
              </a:rPr>
              <a:t>Aunt Jennifer’s tigers is a poem by </a:t>
            </a:r>
            <a:r>
              <a:rPr lang="en-IN" b="1" dirty="0" smtClean="0">
                <a:latin typeface="Calibri" pitchFamily="34" charset="0"/>
              </a:rPr>
              <a:t>Adrienne Rich</a:t>
            </a:r>
            <a:r>
              <a:rPr lang="en-IN" dirty="0" smtClean="0">
                <a:latin typeface="Calibri" pitchFamily="34" charset="0"/>
              </a:rPr>
              <a:t> illustrating her feminist concerns. </a:t>
            </a:r>
          </a:p>
          <a:p>
            <a:pPr lvl="0">
              <a:lnSpc>
                <a:spcPct val="250000"/>
              </a:lnSpc>
              <a:buSzPts val="1400"/>
              <a:buFont typeface="Wingdings" pitchFamily="2" charset="2"/>
              <a:buChar char="ü"/>
            </a:pPr>
            <a:r>
              <a:rPr lang="en-IN" dirty="0" smtClean="0">
                <a:latin typeface="Calibri" pitchFamily="34" charset="0"/>
              </a:rPr>
              <a:t>In the male dominant world, a woman of her time was only supposed to be a dutiful homemaker. </a:t>
            </a:r>
          </a:p>
          <a:p>
            <a:pPr lvl="0">
              <a:lnSpc>
                <a:spcPct val="250000"/>
              </a:lnSpc>
              <a:buSzPts val="1400"/>
              <a:buFont typeface="Wingdings" pitchFamily="2" charset="2"/>
              <a:buChar char="ü"/>
            </a:pPr>
            <a:r>
              <a:rPr lang="en-IN" dirty="0" smtClean="0">
                <a:latin typeface="Calibri" pitchFamily="34" charset="0"/>
              </a:rPr>
              <a:t>This poem through the world of Aunty Jennifer, tells us about her inner desire to free herself from the clutches of an abusive marriage and patriarchal society.</a:t>
            </a:r>
            <a:endParaRPr sz="1400" b="0" i="0" u="none" strike="noStrike" cap="none" dirty="0">
              <a:solidFill>
                <a:srgbClr val="000000"/>
              </a:solidFill>
              <a:latin typeface="Calibri" pitchFamily="34" charset="0"/>
              <a:ea typeface="Calibri"/>
              <a:cs typeface="Calibri"/>
              <a:sym typeface="Calibri"/>
            </a:endParaRPr>
          </a:p>
        </p:txBody>
      </p:sp>
      <p:pic>
        <p:nvPicPr>
          <p:cNvPr id="5" name="Picture 3" descr="E:\education\CBSE\ODM\Session 2021-22\Upgradation of LMS\An aunt jennifer's Tiger\imag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7013" y="1663765"/>
            <a:ext cx="2581275" cy="177165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E:\education\CBSE\ODM\session -2020-2021\Task\odm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3675" y="187325"/>
            <a:ext cx="1071563"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1113</Words>
  <Application>Microsoft Office PowerPoint</Application>
  <PresentationFormat>On-screen Show (16:9)</PresentationFormat>
  <Paragraphs>187</Paragraphs>
  <Slides>22</Slides>
  <Notes>7</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Ashique</cp:lastModifiedBy>
  <cp:revision>15</cp:revision>
  <dcterms:modified xsi:type="dcterms:W3CDTF">2021-12-19T11:28:10Z</dcterms:modified>
</cp:coreProperties>
</file>