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316" r:id="rId4"/>
    <p:sldId id="279" r:id="rId5"/>
    <p:sldId id="280" r:id="rId6"/>
    <p:sldId id="281" r:id="rId7"/>
    <p:sldId id="317" r:id="rId8"/>
    <p:sldId id="318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PPT- 06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3770263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to:</a:t>
            </a:r>
            <a:endParaRPr lang="en-IN" sz="28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Understand the causes of the revolt started by Liberals against Conservatives.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Realize the need for Revolution.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Familiarize with the condition of Europe during Revolution.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4267200"/>
          </a:xfrm>
          <a:prstGeom prst="rect">
            <a:avLst/>
          </a:prstGeom>
          <a:noFill/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ujata1\Desktop\download (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jata1\Desktop\download (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390241" y="220242"/>
            <a:ext cx="8006080" cy="3775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indent="-505459" algn="ctr">
              <a:lnSpc>
                <a:spcPct val="100000"/>
              </a:lnSpc>
              <a:spcBef>
                <a:spcPts val="620"/>
              </a:spcBef>
              <a:buSzPct val="95312"/>
              <a:tabLst>
                <a:tab pos="517525" algn="l"/>
                <a:tab pos="518159" algn="l"/>
              </a:tabLst>
            </a:pPr>
            <a:r>
              <a:rPr sz="3600" b="1" spc="-5" dirty="0" smtClean="0">
                <a:solidFill>
                  <a:srgbClr val="FF0000"/>
                </a:solidFill>
                <a:latin typeface="+mj-lt"/>
                <a:cs typeface="Arial"/>
              </a:rPr>
              <a:t>REVOLUTION</a:t>
            </a:r>
            <a:r>
              <a:rPr sz="3600" b="1" spc="-35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600" b="1" spc="-5" dirty="0" smtClean="0">
                <a:solidFill>
                  <a:srgbClr val="FF0000"/>
                </a:solidFill>
                <a:latin typeface="+mj-lt"/>
                <a:cs typeface="Arial"/>
              </a:rPr>
              <a:t>IN</a:t>
            </a:r>
            <a:r>
              <a:rPr sz="3600" b="1" spc="-40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600" b="1" dirty="0" smtClean="0">
                <a:solidFill>
                  <a:srgbClr val="FF0000"/>
                </a:solidFill>
                <a:latin typeface="+mj-lt"/>
                <a:cs typeface="Arial"/>
              </a:rPr>
              <a:t>1848</a:t>
            </a:r>
            <a:endParaRPr sz="3600" dirty="0" smtClean="0">
              <a:solidFill>
                <a:srgbClr val="FF0000"/>
              </a:solidFill>
              <a:latin typeface="+mj-lt"/>
              <a:cs typeface="Arial MT"/>
            </a:endParaRPr>
          </a:p>
          <a:p>
            <a:pPr marL="498475" marR="296545" indent="-282575">
              <a:lnSpc>
                <a:spcPts val="3460"/>
              </a:lnSpc>
              <a:spcBef>
                <a:spcPts val="944"/>
              </a:spcBef>
              <a:buChar char="•"/>
              <a:tabLst>
                <a:tab pos="499109" algn="l"/>
                <a:tab pos="2936240" algn="l"/>
                <a:tab pos="3656965" algn="l"/>
                <a:tab pos="3679825" algn="l"/>
                <a:tab pos="4742815" algn="l"/>
              </a:tabLst>
            </a:pPr>
            <a:r>
              <a:rPr sz="2500" spc="-10" dirty="0" smtClean="0">
                <a:latin typeface="+mj-lt"/>
                <a:cs typeface="Arial MT"/>
              </a:rPr>
              <a:t>Parallel </a:t>
            </a:r>
            <a:r>
              <a:rPr sz="2500" spc="-5" dirty="0">
                <a:latin typeface="+mj-lt"/>
                <a:cs typeface="Arial MT"/>
              </a:rPr>
              <a:t>to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revolts of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40" dirty="0">
                <a:latin typeface="+mj-lt"/>
                <a:cs typeface="Arial MT"/>
              </a:rPr>
              <a:t>poor, </a:t>
            </a:r>
            <a:r>
              <a:rPr sz="2500" spc="-3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unemployed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and</a:t>
            </a:r>
            <a:r>
              <a:rPr sz="2500" spc="-35" dirty="0" smtClean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starving</a:t>
            </a:r>
            <a:r>
              <a:rPr sz="2500" spc="-3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peasants</a:t>
            </a:r>
            <a:r>
              <a:rPr sz="2500" spc="-3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and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workers in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many	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European </a:t>
            </a:r>
            <a:r>
              <a:rPr sz="2500" dirty="0">
                <a:latin typeface="+mj-lt"/>
                <a:cs typeface="Arial MT"/>
              </a:rPr>
              <a:t>countries </a:t>
            </a:r>
            <a:r>
              <a:rPr sz="2500" spc="-5" dirty="0">
                <a:latin typeface="+mj-lt"/>
                <a:cs typeface="Arial MT"/>
              </a:rPr>
              <a:t>in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dirty="0">
                <a:latin typeface="+mj-lt"/>
                <a:cs typeface="Arial MT"/>
              </a:rPr>
              <a:t>year </a:t>
            </a:r>
            <a:r>
              <a:rPr sz="2500" spc="-5" dirty="0">
                <a:latin typeface="+mj-lt"/>
                <a:cs typeface="Arial MT"/>
              </a:rPr>
              <a:t>1848, </a:t>
            </a:r>
            <a:r>
              <a:rPr sz="2500" dirty="0" smtClean="0">
                <a:latin typeface="+mj-lt"/>
                <a:cs typeface="Arial MT"/>
              </a:rPr>
              <a:t>a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revolution </a:t>
            </a:r>
            <a:r>
              <a:rPr sz="2500" spc="-5" dirty="0">
                <a:latin typeface="+mj-lt"/>
                <a:cs typeface="Arial MT"/>
              </a:rPr>
              <a:t>led by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 educated middle </a:t>
            </a:r>
            <a:r>
              <a:rPr sz="2500" dirty="0" smtClean="0">
                <a:latin typeface="+mj-lt"/>
                <a:cs typeface="Arial MT"/>
              </a:rPr>
              <a:t>class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was</a:t>
            </a:r>
            <a:r>
              <a:rPr sz="2500" spc="-25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under</a:t>
            </a:r>
            <a:r>
              <a:rPr sz="2500" spc="-30" dirty="0">
                <a:latin typeface="+mj-lt"/>
                <a:cs typeface="Arial MT"/>
              </a:rPr>
              <a:t> </a:t>
            </a:r>
            <a:r>
              <a:rPr sz="2500" spc="-65" dirty="0">
                <a:latin typeface="+mj-lt"/>
                <a:cs typeface="Arial MT"/>
              </a:rPr>
              <a:t>way.</a:t>
            </a:r>
            <a:endParaRPr sz="2500" dirty="0">
              <a:latin typeface="+mj-lt"/>
              <a:cs typeface="Arial MT"/>
            </a:endParaRPr>
          </a:p>
          <a:p>
            <a:pPr marL="498475" marR="889000" indent="-282575">
              <a:lnSpc>
                <a:spcPct val="107800"/>
              </a:lnSpc>
              <a:spcBef>
                <a:spcPts val="439"/>
              </a:spcBef>
              <a:buChar char="•"/>
              <a:tabLst>
                <a:tab pos="499109" algn="l"/>
                <a:tab pos="2348865" algn="l"/>
              </a:tabLst>
            </a:pPr>
            <a:r>
              <a:rPr sz="2500" spc="-5" dirty="0">
                <a:latin typeface="+mj-lt"/>
                <a:cs typeface="Arial MT"/>
              </a:rPr>
              <a:t>It brought about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abdication of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monarch and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5" dirty="0">
                <a:latin typeface="+mj-lt"/>
                <a:cs typeface="Arial MT"/>
              </a:rPr>
              <a:t>republic </a:t>
            </a:r>
            <a:r>
              <a:rPr sz="2500" spc="-5" dirty="0" smtClean="0">
                <a:latin typeface="+mj-lt"/>
                <a:cs typeface="Arial MT"/>
              </a:rPr>
              <a:t>based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on universal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male</a:t>
            </a:r>
            <a:r>
              <a:rPr sz="2500" spc="-15" dirty="0" smtClean="0">
                <a:latin typeface="+mj-lt"/>
                <a:cs typeface="Arial MT"/>
              </a:rPr>
              <a:t> </a:t>
            </a:r>
            <a:r>
              <a:rPr sz="2500" spc="-15" dirty="0">
                <a:latin typeface="+mj-lt"/>
                <a:cs typeface="Arial MT"/>
              </a:rPr>
              <a:t>suffrage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had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been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04800"/>
            <a:ext cx="7728584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113030" indent="-28257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  <a:tab pos="2755900" algn="l"/>
                <a:tab pos="3206115" algn="l"/>
                <a:tab pos="4329430" algn="l"/>
                <a:tab pos="4942205" algn="l"/>
              </a:tabLst>
            </a:pPr>
            <a:endParaRPr lang="en-US" sz="3200" spc="-5" dirty="0" smtClean="0">
              <a:latin typeface="Arial MT"/>
              <a:cs typeface="Arial MT"/>
            </a:endParaRPr>
          </a:p>
          <a:p>
            <a:pPr marL="295275" marR="113030" indent="-28257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  <a:tab pos="2755900" algn="l"/>
                <a:tab pos="3206115" algn="l"/>
                <a:tab pos="4329430" algn="l"/>
                <a:tab pos="4942205" algn="l"/>
              </a:tabLst>
            </a:pPr>
            <a:endParaRPr lang="en-US" sz="3200" spc="-5" dirty="0" smtClean="0">
              <a:latin typeface="Arial MT"/>
              <a:cs typeface="Arial MT"/>
            </a:endParaRPr>
          </a:p>
          <a:p>
            <a:pPr marL="295275" marR="113030" indent="-282575">
              <a:lnSpc>
                <a:spcPct val="100000"/>
              </a:lnSpc>
              <a:spcBef>
                <a:spcPts val="100"/>
              </a:spcBef>
              <a:buChar char="•"/>
              <a:tabLst>
                <a:tab pos="295275" algn="l"/>
                <a:tab pos="2755900" algn="l"/>
                <a:tab pos="3206115" algn="l"/>
                <a:tab pos="4329430" algn="l"/>
                <a:tab pos="4942205" algn="l"/>
              </a:tabLst>
            </a:pPr>
            <a:r>
              <a:rPr sz="2500" spc="-5" dirty="0" smtClean="0">
                <a:latin typeface="+mj-lt"/>
                <a:cs typeface="Arial MT"/>
              </a:rPr>
              <a:t>In </a:t>
            </a:r>
            <a:r>
              <a:rPr sz="2500" spc="-5" dirty="0">
                <a:latin typeface="+mj-lt"/>
                <a:cs typeface="Arial MT"/>
              </a:rPr>
              <a:t>other parts of </a:t>
            </a:r>
            <a:r>
              <a:rPr sz="2500" spc="-10" dirty="0">
                <a:latin typeface="+mj-lt"/>
                <a:cs typeface="Arial MT"/>
              </a:rPr>
              <a:t>Europe </a:t>
            </a:r>
            <a:r>
              <a:rPr sz="2500" spc="-5" dirty="0">
                <a:latin typeface="+mj-lt"/>
                <a:cs typeface="Arial MT"/>
              </a:rPr>
              <a:t>where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independent	nation-states did not </a:t>
            </a:r>
            <a:r>
              <a:rPr sz="2500" dirty="0">
                <a:latin typeface="+mj-lt"/>
                <a:cs typeface="Arial MT"/>
              </a:rPr>
              <a:t>yet </a:t>
            </a:r>
            <a:r>
              <a:rPr sz="2500" spc="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exist </a:t>
            </a:r>
            <a:r>
              <a:rPr sz="2500" dirty="0">
                <a:latin typeface="+mj-lt"/>
                <a:cs typeface="Arial MT"/>
              </a:rPr>
              <a:t>–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such </a:t>
            </a:r>
            <a:r>
              <a:rPr sz="2500" spc="-5" dirty="0" smtClean="0">
                <a:latin typeface="+mj-lt"/>
                <a:cs typeface="Arial MT"/>
              </a:rPr>
              <a:t>as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35" dirty="0" smtClean="0">
                <a:latin typeface="+mj-lt"/>
                <a:cs typeface="Arial MT"/>
              </a:rPr>
              <a:t>Germany</a:t>
            </a:r>
            <a:r>
              <a:rPr sz="2500" spc="-35" dirty="0">
                <a:latin typeface="+mj-lt"/>
                <a:cs typeface="Arial MT"/>
              </a:rPr>
              <a:t>,</a:t>
            </a:r>
            <a:r>
              <a:rPr sz="2500" spc="-30" dirty="0">
                <a:latin typeface="+mj-lt"/>
                <a:cs typeface="Arial MT"/>
              </a:rPr>
              <a:t> </a:t>
            </a:r>
            <a:r>
              <a:rPr sz="2500" spc="-45" dirty="0">
                <a:latin typeface="+mj-lt"/>
                <a:cs typeface="Arial MT"/>
              </a:rPr>
              <a:t>Italy,</a:t>
            </a:r>
            <a:r>
              <a:rPr sz="2500" spc="-3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Poland, 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</a:t>
            </a:r>
            <a:r>
              <a:rPr sz="2500" spc="-18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Austro</a:t>
            </a:r>
            <a:r>
              <a:rPr sz="2500" spc="-5" dirty="0">
                <a:latin typeface="+mj-lt"/>
                <a:cs typeface="Arial MT"/>
              </a:rPr>
              <a:t> Hungarian	</a:t>
            </a:r>
            <a:r>
              <a:rPr sz="2500" spc="-10" dirty="0">
                <a:latin typeface="+mj-lt"/>
                <a:cs typeface="Arial MT"/>
              </a:rPr>
              <a:t>Empire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–</a:t>
            </a:r>
            <a:r>
              <a:rPr sz="2500" spc="89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men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and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women of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liberal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middle</a:t>
            </a:r>
            <a:r>
              <a:rPr sz="2500" spc="-95" dirty="0" smtClean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classes </a:t>
            </a:r>
            <a:r>
              <a:rPr sz="2500" spc="-869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combined </a:t>
            </a:r>
            <a:r>
              <a:rPr sz="2500" spc="-10" dirty="0">
                <a:latin typeface="+mj-lt"/>
                <a:cs typeface="Arial MT"/>
              </a:rPr>
              <a:t>their </a:t>
            </a:r>
            <a:r>
              <a:rPr sz="2500" spc="-5" dirty="0">
                <a:latin typeface="+mj-lt"/>
                <a:cs typeface="Arial MT"/>
              </a:rPr>
              <a:t>demands </a:t>
            </a:r>
            <a:r>
              <a:rPr sz="2500" spc="-10" dirty="0">
                <a:latin typeface="+mj-lt"/>
                <a:cs typeface="Arial MT"/>
              </a:rPr>
              <a:t>for 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constitutionalism</a:t>
            </a:r>
            <a:r>
              <a:rPr sz="2500" spc="3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with</a:t>
            </a:r>
            <a:r>
              <a:rPr sz="2500" spc="4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national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unification.</a:t>
            </a:r>
            <a:endParaRPr sz="2500" dirty="0">
              <a:latin typeface="+mj-lt"/>
              <a:cs typeface="Arial MT"/>
            </a:endParaRPr>
          </a:p>
          <a:p>
            <a:pPr marL="295275" marR="5080" indent="-282575">
              <a:lnSpc>
                <a:spcPct val="100000"/>
              </a:lnSpc>
              <a:spcBef>
                <a:spcPts val="844"/>
              </a:spcBef>
              <a:buChar char="•"/>
              <a:tabLst>
                <a:tab pos="295275" algn="l"/>
                <a:tab pos="1875155" algn="l"/>
                <a:tab pos="2641600" algn="l"/>
              </a:tabLst>
            </a:pPr>
            <a:r>
              <a:rPr sz="2500" spc="-10" dirty="0">
                <a:latin typeface="+mj-lt"/>
                <a:cs typeface="Arial MT"/>
              </a:rPr>
              <a:t>They took </a:t>
            </a:r>
            <a:r>
              <a:rPr sz="2500" spc="-5" dirty="0">
                <a:latin typeface="+mj-lt"/>
                <a:cs typeface="Arial MT"/>
              </a:rPr>
              <a:t>advantage of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growing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popular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unrest </a:t>
            </a:r>
            <a:r>
              <a:rPr sz="2500" spc="-5" dirty="0">
                <a:latin typeface="+mj-lt"/>
                <a:cs typeface="Arial MT"/>
              </a:rPr>
              <a:t>to push </a:t>
            </a:r>
            <a:r>
              <a:rPr sz="2500" spc="-10" dirty="0">
                <a:latin typeface="+mj-lt"/>
                <a:cs typeface="Arial MT"/>
              </a:rPr>
              <a:t>their </a:t>
            </a:r>
            <a:r>
              <a:rPr sz="2500" spc="-5" dirty="0">
                <a:latin typeface="+mj-lt"/>
                <a:cs typeface="Arial MT"/>
              </a:rPr>
              <a:t>demands </a:t>
            </a:r>
            <a:r>
              <a:rPr sz="2500" spc="-10" dirty="0">
                <a:latin typeface="+mj-lt"/>
                <a:cs typeface="Arial MT"/>
              </a:rPr>
              <a:t>for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dirty="0" smtClean="0">
                <a:latin typeface="+mj-lt"/>
                <a:cs typeface="Arial MT"/>
              </a:rPr>
              <a:t>creation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of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5" dirty="0">
                <a:latin typeface="+mj-lt"/>
                <a:cs typeface="Arial MT"/>
              </a:rPr>
              <a:t>nation-state on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parliamentary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principles.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334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spc="-5" dirty="0" smtClean="0">
                <a:solidFill>
                  <a:srgbClr val="FF0000"/>
                </a:solidFill>
                <a:cs typeface="Arial"/>
              </a:rPr>
              <a:t>REVOLUTION</a:t>
            </a:r>
            <a:r>
              <a:rPr lang="en-IN" sz="3600" b="1" spc="-35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IN" sz="3600" b="1" spc="-5" dirty="0" smtClean="0">
                <a:solidFill>
                  <a:srgbClr val="FF0000"/>
                </a:solidFill>
                <a:cs typeface="Arial"/>
              </a:rPr>
              <a:t>IN</a:t>
            </a:r>
            <a:r>
              <a:rPr lang="en-IN" sz="3600" b="1" spc="-4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  <a:cs typeface="Arial"/>
              </a:rPr>
              <a:t>1848</a:t>
            </a:r>
            <a:endParaRPr lang="en-IN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0075" y="4962524"/>
            <a:ext cx="3429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REVOLUTIONS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1848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1830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725" y="466725"/>
            <a:ext cx="8715375" cy="4143375"/>
            <a:chOff x="85725" y="466725"/>
            <a:chExt cx="8715375" cy="4143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" y="466725"/>
              <a:ext cx="4905374" cy="36099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533400"/>
              <a:ext cx="4724399" cy="3428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3349" y="514349"/>
              <a:ext cx="4762500" cy="3467100"/>
            </a:xfrm>
            <a:custGeom>
              <a:avLst/>
              <a:gdLst/>
              <a:ahLst/>
              <a:cxnLst/>
              <a:rect l="l" t="t" r="r" b="b"/>
              <a:pathLst>
                <a:path w="4762500" h="3467100">
                  <a:moveTo>
                    <a:pt x="0" y="3467099"/>
                  </a:moveTo>
                  <a:lnTo>
                    <a:pt x="4762499" y="3467099"/>
                  </a:lnTo>
                  <a:lnTo>
                    <a:pt x="4762499" y="0"/>
                  </a:lnTo>
                  <a:lnTo>
                    <a:pt x="0" y="0"/>
                  </a:lnTo>
                  <a:lnTo>
                    <a:pt x="0" y="346709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525" y="542925"/>
              <a:ext cx="3838574" cy="40671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609600"/>
              <a:ext cx="3657599" cy="3886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10150" y="590549"/>
              <a:ext cx="3695700" cy="3924300"/>
            </a:xfrm>
            <a:custGeom>
              <a:avLst/>
              <a:gdLst/>
              <a:ahLst/>
              <a:cxnLst/>
              <a:rect l="l" t="t" r="r" b="b"/>
              <a:pathLst>
                <a:path w="3695700" h="3924300">
                  <a:moveTo>
                    <a:pt x="0" y="3924299"/>
                  </a:moveTo>
                  <a:lnTo>
                    <a:pt x="3695699" y="3924299"/>
                  </a:lnTo>
                  <a:lnTo>
                    <a:pt x="3695699" y="0"/>
                  </a:lnTo>
                  <a:lnTo>
                    <a:pt x="0" y="0"/>
                  </a:lnTo>
                  <a:lnTo>
                    <a:pt x="0" y="392429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18</a:t>
            </a:r>
            <a:endParaRPr lang="en-IN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5791200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108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to the Vertual  Class</vt:lpstr>
      <vt:lpstr>LEARNING OUTCOMES</vt:lpstr>
      <vt:lpstr>Slide 3</vt:lpstr>
      <vt:lpstr>Slide 4</vt:lpstr>
      <vt:lpstr>Slide 5</vt:lpstr>
      <vt:lpstr>Slide 6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7</cp:revision>
  <dcterms:created xsi:type="dcterms:W3CDTF">2021-06-09T21:19:56Z</dcterms:created>
  <dcterms:modified xsi:type="dcterms:W3CDTF">2021-06-10T08:01:06Z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