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2" roundtripDataSignature="AMtx7mg+EPeJ6+nMdLv8X2u19SBndILy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2" Type="http://customschemas.google.com/relationships/presentationmetadata" Target="metadata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1093b55d417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1093b55d41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1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CHEMISTRY-</a:t>
            </a:r>
            <a:r>
              <a:rPr lang="en-US">
                <a:solidFill>
                  <a:srgbClr val="FF0000"/>
                </a:solidFill>
              </a:rPr>
              <a:t>X</a:t>
            </a:r>
            <a:br>
              <a:rPr lang="en-US"/>
            </a:br>
            <a:r>
              <a:rPr lang="en-US" sz="4800">
                <a:solidFill>
                  <a:srgbClr val="FF0000"/>
                </a:solidFill>
              </a:rPr>
              <a:t>ACIDS BASES AND SALTS</a:t>
            </a:r>
            <a:endParaRPr sz="4800">
              <a:solidFill>
                <a:srgbClr val="FF0000"/>
              </a:solidFill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>
                <a:solidFill>
                  <a:srgbClr val="FF0000"/>
                </a:solidFill>
              </a:rPr>
              <a:t>CHAPTER</a:t>
            </a:r>
            <a:r>
              <a:rPr lang="en-US"/>
              <a:t>-2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ACIDS BASES AND SALTS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None/>
            </a:pPr>
            <a:r>
              <a:rPr lang="en-US">
                <a:solidFill>
                  <a:srgbClr val="FF0000"/>
                </a:solidFill>
              </a:rPr>
              <a:t>SUB TOPIC</a:t>
            </a:r>
            <a:r>
              <a:rPr lang="en-US"/>
              <a:t>- SALTS, DIFFERENT KINDS OF SALTS AND SOME IMPORTANT SALTS LIKE WASHING SODA AND BAKING SODA</a:t>
            </a:r>
            <a:endParaRPr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79755" y="552352"/>
            <a:ext cx="1234200" cy="123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093b55d417_0_0"/>
          <p:cNvSpPr txBox="1"/>
          <p:nvPr>
            <p:ph type="ctrTitle"/>
          </p:nvPr>
        </p:nvSpPr>
        <p:spPr>
          <a:xfrm>
            <a:off x="1524000" y="1122375"/>
            <a:ext cx="6699000" cy="11853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F0000"/>
                </a:solidFill>
              </a:rPr>
              <a:t>Learning Outcome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92" name="Google Shape;92;g1093b55d417_0_0"/>
          <p:cNvSpPr txBox="1"/>
          <p:nvPr>
            <p:ph idx="1" type="subTitle"/>
          </p:nvPr>
        </p:nvSpPr>
        <p:spPr>
          <a:xfrm>
            <a:off x="1524000" y="2486433"/>
            <a:ext cx="9144000" cy="277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rPr lang="en-US"/>
              <a:t>After studying this lesson students will be able to understand</a:t>
            </a:r>
            <a:endParaRPr/>
          </a:p>
          <a:p>
            <a:pPr indent="-381000" lvl="0" marL="457200" rtl="0" algn="ctr"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the different kinds of salts and their family</a:t>
            </a:r>
            <a:endParaRPr/>
          </a:p>
          <a:p>
            <a:pPr indent="-381000" lvl="0" marL="457200" rtl="0" algn="ctr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/>
              <a:t>they can get the idea of preparation or </a:t>
            </a:r>
            <a:r>
              <a:rPr lang="en-US"/>
              <a:t>manufacture Baking soda and washing soda and their properties  and uses.</a:t>
            </a:r>
            <a:endParaRPr/>
          </a:p>
        </p:txBody>
      </p:sp>
      <p:pic>
        <p:nvPicPr>
          <p:cNvPr id="93" name="Google Shape;93;g1093b55d417_0_0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43225" y="30515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000"/>
              <a:buFont typeface="Calibri"/>
              <a:buNone/>
            </a:pPr>
            <a:r>
              <a:rPr lang="en-US" sz="4000">
                <a:solidFill>
                  <a:srgbClr val="FF0000"/>
                </a:solidFill>
              </a:rPr>
              <a:t>TYPES OF SALTS : SIMPLE,ACIDIC , BASIC COMPLEX,MIXED, COMPOUND</a:t>
            </a:r>
            <a:endParaRPr sz="4000">
              <a:solidFill>
                <a:srgbClr val="FF0000"/>
              </a:solidFill>
            </a:endParaRPr>
          </a:p>
        </p:txBody>
      </p:sp>
      <p:sp>
        <p:nvSpPr>
          <p:cNvPr id="99" name="Google Shape;99;p2"/>
          <p:cNvSpPr txBox="1"/>
          <p:nvPr>
            <p:ph idx="1" type="body"/>
          </p:nvPr>
        </p:nvSpPr>
        <p:spPr>
          <a:xfrm>
            <a:off x="838200" y="1520825"/>
            <a:ext cx="9652000" cy="46564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* Usually,</a:t>
            </a:r>
            <a:r>
              <a:rPr b="1" lang="en-US"/>
              <a:t> ACID + BASE -&gt; SALT + H</a:t>
            </a:r>
            <a:r>
              <a:rPr b="1" baseline="-25000" lang="en-US"/>
              <a:t>2</a:t>
            </a:r>
            <a:r>
              <a:rPr b="1" lang="en-US"/>
              <a:t>O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SA + SB -&gt; N-SALT + H</a:t>
            </a:r>
            <a:r>
              <a:rPr baseline="-25000" lang="en-US"/>
              <a:t>2</a:t>
            </a:r>
            <a:r>
              <a:rPr lang="en-US"/>
              <a:t>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WA + SB -&gt; B-SALT + H</a:t>
            </a:r>
            <a:r>
              <a:rPr baseline="-25000" lang="en-US"/>
              <a:t>2</a:t>
            </a:r>
            <a:r>
              <a:rPr lang="en-US"/>
              <a:t>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CH</a:t>
            </a:r>
            <a:r>
              <a:rPr baseline="-25000" lang="en-US"/>
              <a:t>3</a:t>
            </a:r>
            <a:r>
              <a:rPr lang="en-US"/>
              <a:t>COOH + KOH -&gt; CH</a:t>
            </a:r>
            <a:r>
              <a:rPr baseline="-25000" lang="en-US"/>
              <a:t>3</a:t>
            </a:r>
            <a:r>
              <a:rPr lang="en-US"/>
              <a:t>SOOK + H</a:t>
            </a:r>
            <a:r>
              <a:rPr baseline="-25000" lang="en-US"/>
              <a:t>2</a:t>
            </a:r>
            <a:r>
              <a:rPr lang="en-US"/>
              <a:t>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SA + WB -&gt; A-SALT + H</a:t>
            </a:r>
            <a:r>
              <a:rPr baseline="-25000" lang="en-US"/>
              <a:t>2</a:t>
            </a:r>
            <a:r>
              <a:rPr lang="en-US"/>
              <a:t>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H</a:t>
            </a:r>
            <a:r>
              <a:rPr baseline="-25000" lang="en-US"/>
              <a:t>2</a:t>
            </a:r>
            <a:r>
              <a:rPr lang="en-US"/>
              <a:t>SO</a:t>
            </a:r>
            <a:r>
              <a:rPr baseline="-25000" lang="en-US"/>
              <a:t>4</a:t>
            </a:r>
            <a:r>
              <a:rPr lang="en-US"/>
              <a:t> + NH4OH -&gt; (NH</a:t>
            </a:r>
            <a:r>
              <a:rPr baseline="-25000" lang="en-US"/>
              <a:t>4</a:t>
            </a:r>
            <a:r>
              <a:rPr lang="en-US"/>
              <a:t>)</a:t>
            </a:r>
            <a:r>
              <a:rPr baseline="-25000" lang="en-US"/>
              <a:t>2</a:t>
            </a:r>
            <a:r>
              <a:rPr lang="en-US"/>
              <a:t>SO</a:t>
            </a:r>
            <a:r>
              <a:rPr baseline="-25000" lang="en-US"/>
              <a:t>4</a:t>
            </a:r>
            <a:r>
              <a:rPr lang="en-US"/>
              <a:t> + H</a:t>
            </a:r>
            <a:r>
              <a:rPr baseline="-25000" lang="en-US"/>
              <a:t>2</a:t>
            </a:r>
            <a:r>
              <a:rPr lang="en-US"/>
              <a:t>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/>
              <a:t>COMPLEX SALT - Na2ZnO2, DOUBLE SALT- Mohr”s salt-FeSO4.(NH4)2SO4.6H2O, MIXED SALT-NaKCO3</a:t>
            </a:r>
            <a:endParaRPr b="1"/>
          </a:p>
        </p:txBody>
      </p:sp>
      <p:pic>
        <p:nvPicPr>
          <p:cNvPr id="100" name="Google Shape;100;p2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78225" y="256425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en-US">
                <a:solidFill>
                  <a:srgbClr val="FF0000"/>
                </a:solidFill>
              </a:rPr>
              <a:t>PREPARATION OF CAUSTIC SODA, BAKING SODA AND WASHING SODA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06" name="Google Shape;106;p3"/>
          <p:cNvSpPr txBox="1"/>
          <p:nvPr>
            <p:ph idx="1" type="body"/>
          </p:nvPr>
        </p:nvSpPr>
        <p:spPr>
          <a:xfrm>
            <a:off x="838200" y="1691640"/>
            <a:ext cx="9395460" cy="44856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CHLOR ALKALI PROCESS : Electrolysis of Brine Soution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When electric current is allowed to pass through Brine solution, it decomposes to give Cl2, H2 and NaOH as the diagram follows.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07" name="Google Shape;107;p3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82470" y="1117725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/>
          <p:nvPr>
            <p:ph type="title"/>
          </p:nvPr>
        </p:nvSpPr>
        <p:spPr>
          <a:xfrm>
            <a:off x="838200" y="365125"/>
            <a:ext cx="90588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en-US">
                <a:solidFill>
                  <a:srgbClr val="FF0000"/>
                </a:solidFill>
              </a:rPr>
              <a:t>Preparation of Baking Soda and Washing Soda by 			Solvey process.</a:t>
            </a:r>
            <a:endParaRPr b="1">
              <a:solidFill>
                <a:srgbClr val="FF0000"/>
              </a:solidFill>
            </a:endParaRPr>
          </a:p>
        </p:txBody>
      </p:sp>
      <p:sp>
        <p:nvSpPr>
          <p:cNvPr id="113" name="Google Shape;113;p4"/>
          <p:cNvSpPr txBox="1"/>
          <p:nvPr>
            <p:ph idx="1" type="body"/>
          </p:nvPr>
        </p:nvSpPr>
        <p:spPr>
          <a:xfrm>
            <a:off x="838200" y="1825625"/>
            <a:ext cx="10852785" cy="4734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 </a:t>
            </a:r>
            <a:r>
              <a:rPr b="1" lang="en-US"/>
              <a:t>Solvey’s Process </a:t>
            </a:r>
            <a:r>
              <a:rPr lang="en-US"/>
              <a:t>: When CO2 gas is passed through ammonical brine solution, a sparingly insoluble salt of NaHCO3 is formed which is filtered out and dried.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	Next it is strongly heated which forms anhydrohous Na2CO3.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Further it is made saturated and crystalised to form Na2CO3.10H2O (Washihg Soda). Baking Soda is prpared as an intermediary product.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NaCl + H</a:t>
            </a:r>
            <a:r>
              <a:rPr baseline="-25000" lang="en-US"/>
              <a:t>2</a:t>
            </a:r>
            <a:r>
              <a:rPr lang="en-US"/>
              <a:t>O + NH</a:t>
            </a:r>
            <a:r>
              <a:rPr baseline="-25000" lang="en-US"/>
              <a:t>3</a:t>
            </a:r>
            <a:r>
              <a:rPr lang="en-US"/>
              <a:t> + CO</a:t>
            </a:r>
            <a:r>
              <a:rPr baseline="-25000" lang="en-US"/>
              <a:t>2 </a:t>
            </a:r>
            <a:r>
              <a:rPr lang="en-US"/>
              <a:t>-&gt; NaHCO</a:t>
            </a:r>
            <a:r>
              <a:rPr baseline="-25000" lang="en-US"/>
              <a:t>3</a:t>
            </a:r>
            <a:r>
              <a:rPr lang="en-US"/>
              <a:t> + NH</a:t>
            </a:r>
            <a:r>
              <a:rPr baseline="-25000" lang="en-US"/>
              <a:t>4</a:t>
            </a:r>
            <a:r>
              <a:rPr lang="en-US"/>
              <a:t>Cl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NaHCO3 -&gt; Na2CO3 + H2O + CO2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Na2CO3 + H2O -&gt; Na2CO3.10H2O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*</a:t>
            </a:r>
            <a:r>
              <a:rPr b="1" lang="en-US"/>
              <a:t>  A video link is given here </a:t>
            </a:r>
            <a:endParaRPr b="1"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  <p:pic>
        <p:nvPicPr>
          <p:cNvPr id="114" name="Google Shape;114;p4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897000" y="0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     </a:t>
            </a:r>
            <a:r>
              <a:rPr lang="en-US">
                <a:solidFill>
                  <a:srgbClr val="FF0000"/>
                </a:solidFill>
              </a:rPr>
              <a:t>Application of pH in different fields</a:t>
            </a:r>
            <a:endParaRPr>
              <a:solidFill>
                <a:srgbClr val="FF0000"/>
              </a:solidFill>
            </a:endParaRPr>
          </a:p>
        </p:txBody>
      </p:sp>
      <p:sp>
        <p:nvSpPr>
          <p:cNvPr id="120" name="Google Shape;120;p5"/>
          <p:cNvSpPr txBox="1"/>
          <p:nvPr>
            <p:ph idx="1" type="body"/>
          </p:nvPr>
        </p:nvSpPr>
        <p:spPr>
          <a:xfrm>
            <a:off x="838200" y="1825625"/>
            <a:ext cx="9619615" cy="43516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 Tooth Deacy and Dental carries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 farmer’s crop fields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Digestion of food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Funtion of Antacid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During Ant’s and Bee’s sting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Dock plant verses Nettle plants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Regaing shine of Tarnished Copper.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/>
              <a:t>* Some Numericals will be solved.</a:t>
            </a:r>
            <a:endParaRPr/>
          </a:p>
        </p:txBody>
      </p:sp>
      <p:pic>
        <p:nvPicPr>
          <p:cNvPr id="121" name="Google Shape;121;p5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027000" y="365125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838200" y="365125"/>
            <a:ext cx="4329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127" name="Google Shape;127;p6"/>
          <p:cNvSpPr txBox="1"/>
          <p:nvPr>
            <p:ph idx="1" type="body"/>
          </p:nvPr>
        </p:nvSpPr>
        <p:spPr>
          <a:xfrm>
            <a:off x="838200" y="1825625"/>
            <a:ext cx="9635490" cy="43516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01600" lvl="2" marL="11430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-101600" lvl="2" marL="11430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t/>
            </a:r>
            <a:endParaRPr/>
          </a:p>
          <a:p>
            <a:pPr indent="0" lvl="2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/>
              <a:t>	</a:t>
            </a:r>
            <a:r>
              <a:rPr lang="en-US" sz="6000">
                <a:solidFill>
                  <a:srgbClr val="FF0000"/>
                </a:solidFill>
              </a:rPr>
              <a:t>THANKING YOU </a:t>
            </a:r>
            <a:endParaRPr sz="6000">
              <a:solidFill>
                <a:srgbClr val="FF0000"/>
              </a:solidFill>
            </a:endParaRPr>
          </a:p>
          <a:p>
            <a:pPr indent="0" lvl="2" marL="9144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6000"/>
              <a:buNone/>
            </a:pPr>
            <a:r>
              <a:rPr lang="en-US" sz="6000"/>
              <a:t>ODM EDUCATIONAL GROUP</a:t>
            </a:r>
            <a:endParaRPr sz="6000"/>
          </a:p>
        </p:txBody>
      </p:sp>
      <p:pic>
        <p:nvPicPr>
          <p:cNvPr id="128" name="Google Shape;128;p6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45725" y="163945"/>
            <a:ext cx="1905000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2021-06-19T20:51:00Z</dcterms:creat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1033-11.2.0.10176</vt:lpwstr>
  </property>
</Properties>
</file>