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2" r:id="rId3"/>
    <p:sldId id="271" r:id="rId4"/>
    <p:sldId id="269" r:id="rId5"/>
    <p:sldId id="268" r:id="rId6"/>
    <p:sldId id="267" r:id="rId7"/>
    <p:sldId id="266" r:id="rId8"/>
    <p:sldId id="265" r:id="rId9"/>
    <p:sldId id="263" r:id="rId10"/>
    <p:sldId id="281" r:id="rId11"/>
    <p:sldId id="261" r:id="rId12"/>
    <p:sldId id="276" r:id="rId13"/>
    <p:sldId id="277" r:id="rId14"/>
    <p:sldId id="282" r:id="rId15"/>
    <p:sldId id="274" r:id="rId16"/>
    <p:sldId id="260" r:id="rId17"/>
    <p:sldId id="280" r:id="rId18"/>
    <p:sldId id="25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234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073021" y="1447730"/>
            <a:ext cx="7091265" cy="74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tabLst>
                <a:tab pos="457200" algn="l"/>
                <a:tab pos="746125" algn="l"/>
              </a:tabLst>
            </a:pPr>
            <a:r>
              <a:rPr lang="en-IN" sz="2500" b="1" spc="-1" dirty="0" smtClean="0">
                <a:solidFill>
                  <a:srgbClr val="000033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RIBOSOME,</a:t>
            </a:r>
            <a:r>
              <a:rPr lang="en-IN" sz="2500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sz="2500" b="1" spc="-1" dirty="0" smtClean="0">
                <a:solidFill>
                  <a:srgbClr val="000033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CYTOSKELETON, CILIA AND FLAGELLA,</a:t>
            </a:r>
            <a:r>
              <a:rPr lang="en-IN" sz="2500" b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          	CENTROSOME –CENTRIOLE,</a:t>
            </a:r>
            <a:r>
              <a:rPr lang="en-US" sz="2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MICROBODIES</a:t>
            </a:r>
            <a:r>
              <a:rPr lang="en-IN" sz="2500" b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 </a:t>
            </a:r>
          </a:p>
          <a:p>
            <a:r>
              <a:rPr lang="en-IN" sz="2500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endParaRPr lang="en-IN" sz="2500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31506" y="2646383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</a:t>
            </a:r>
            <a:r>
              <a:rPr lang="en" b="1" dirty="0" smtClean="0"/>
              <a:t>:BIOLOGY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NUMBER:08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:CELL </a:t>
            </a:r>
            <a:r>
              <a:rPr lang="en" b="1" dirty="0" smtClean="0"/>
              <a:t>:THE </a:t>
            </a:r>
            <a:r>
              <a:rPr lang="en" b="1" dirty="0" smtClean="0"/>
              <a:t>UNIT OF LIFE</a:t>
            </a:r>
            <a:endParaRPr b="1"/>
          </a:p>
        </p:txBody>
      </p:sp>
      <p:sp>
        <p:nvSpPr>
          <p:cNvPr id="6" name="Rectangle 5"/>
          <p:cNvSpPr/>
          <p:nvPr/>
        </p:nvSpPr>
        <p:spPr>
          <a:xfrm>
            <a:off x="2815513" y="327805"/>
            <a:ext cx="38318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spc="-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CELL: </a:t>
            </a:r>
            <a:r>
              <a:rPr lang="en-IN" sz="3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UNIT OF LIFE</a:t>
            </a:r>
            <a:endParaRPr lang="en-IN" sz="3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131828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/>
          <a:srcRect l="5144" t="7993" r="7011"/>
          <a:stretch/>
        </p:blipFill>
        <p:spPr>
          <a:xfrm>
            <a:off x="737118" y="1091681"/>
            <a:ext cx="5365389" cy="248422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3772" y="251926"/>
          <a:ext cx="7100596" cy="4372448"/>
        </p:xfrm>
        <a:graphic>
          <a:graphicData uri="http://schemas.openxmlformats.org/drawingml/2006/table">
            <a:tbl>
              <a:tblPr/>
              <a:tblGrid>
                <a:gridCol w="3485071"/>
                <a:gridCol w="3615525"/>
              </a:tblGrid>
              <a:tr h="3708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Difference Between Cilia And Flagella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Cilia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Flagella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The number of cilia is comparatively more (typically ranges in the thousands)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The number of flagella is comparatively less (usually ranges from 1 to 8)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Cilia is usually shorter in length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Flagella is comparatively longer in length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Beating pattern of cilia is very complicated – Can move in a wide range of motions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Beating pattern of Flagella involves circular, wave-like or propeller-like motion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Found in Eukaryotic cells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Found in prokaryotic cells and eukaryotic cells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Cilia are of two types: Non-motile cilia and Motile cilia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Flagella are of three types: Bacterial flagella,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Archaeal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flagella and Eukaryotic flagella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3268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820" y="309593"/>
            <a:ext cx="749248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Centrosomes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</a:t>
            </a:r>
            <a:r>
              <a:rPr lang="en-US" sz="22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Centrioles</a:t>
            </a:r>
            <a:endParaRPr lang="en-US" sz="22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Centrosome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is an organelle that generally have two cylindrical structures known as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centrioles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They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are basically surrounded by an amorphous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pericentriolar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materials.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Both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centrioles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in a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centrosome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lie perpendicular to each other in which each has an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organisation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like the cartwheel.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They are usually made up of nine evenly spaced peripheral fibrils (triplet in nature) of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tubulin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protein. With which adjacent triplets are also being linked.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centre part of the proximal region of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centriole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possess rod-shaped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proteinaceous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mass known as hub, which is connected with tubules of the peripheral triplets fibrils known as radial spokes (made up of protein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 the basal body of cilia or flagella the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centrioles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spindle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fibres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give rise to spindle apparatus during cell division in animal cells.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89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183" y="266960"/>
            <a:ext cx="6176865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9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CENTRIOLE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Centriole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is an organelle, cylindrical in shape, that is composed of a protein called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tubulin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All animal cells have two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centrioles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 They help the cell during cell division. They work during the process of mitosis and meiosis. </a:t>
            </a: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They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could be found in some lower plants such as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chlamydomonas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although they are not present in many of the fungi, angiosperms (flowering plants) and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pinophyta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(conifers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They are usually present near the nucleus but are not visible when the cell is not dividing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784" y="1110343"/>
            <a:ext cx="3080941" cy="3107094"/>
          </a:xfrm>
          <a:prstGeom prst="rect">
            <a:avLst/>
          </a:prstGeom>
          <a:noFill/>
        </p:spPr>
      </p:pic>
      <p:pic>
        <p:nvPicPr>
          <p:cNvPr id="4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590" y="131828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839" y="601933"/>
            <a:ext cx="777239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Centrosomes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centrioles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possess the following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functions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00050" lvl="0" indent="-4000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romanLcParenBoth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These forms spindle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fibres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and move to the poles, at the time of cell division, which thus, help in the movement of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chromatids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in daughter cells.</a:t>
            </a:r>
          </a:p>
          <a:p>
            <a:pPr marL="400050" lvl="0" indent="-40005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00050" lvl="0" indent="-40005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00050" lvl="0" indent="-40005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00050" lvl="0" indent="-40005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(ii) Help in the formation of cilia and flagella of the cells.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9537" y="122531"/>
            <a:ext cx="15376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Functions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22498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2310" y="1232922"/>
            <a:ext cx="56356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These are the membrane bound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cytoplasmic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elements that are composed of enzymes and other substances. </a:t>
            </a: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These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are minute vesicles found in both plant cells and animal cells, e.g., In the liver, kidney, Protozoa, yeast and many other types of cells. </a:t>
            </a: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Their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shape can be ovoid, spherical,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granular,etc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Peroxisomes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glyoxysomes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are the types of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microbodies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being found in plant cell and animal cell respectively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5431" y="475861"/>
            <a:ext cx="21635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MICROBODIES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590" y="131828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499" y="674764"/>
            <a:ext cx="6568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Peroxisomes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are single membrane-bound organelles that contain enzymes.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Peroxisomes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have two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functions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break down fatty acids to be used for forming membranes and as fuel for respiration; and transfer hydrogen from compounds to oxygen to create hydrogen peroxide and then convert hydrogen peroxide into water.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88" y="2345783"/>
            <a:ext cx="67087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Glyoxysomes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are specialized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peroxisomes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found in plants (particularly in the fat storage tissues of germinating seeds) and also in filamentous fungi. </a:t>
            </a: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The seedling uses these sugars synthesized from fats until it is mature enough to produce them by photosynthesis.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6327" y="3601172"/>
            <a:ext cx="5738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melanosome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is an organelle found in animal cells and is the site for synthesis, storage and transport of melanin, the most common light-absorbing pigment found in the animal kingdom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Melanosomes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are responsible for color 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photoprotection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animal cells and tissues.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1256" y="402450"/>
            <a:ext cx="160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6954" y="886802"/>
            <a:ext cx="6176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are the granular structures first observed under the electron microscope as dense particles by George Palade (1953).</a:t>
            </a:r>
            <a:endParaRPr lang="en-IN" sz="1100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2351313" y="1546549"/>
            <a:ext cx="4216533" cy="2594571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527277" y="4293315"/>
            <a:ext cx="1628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George Emil Palade</a:t>
            </a:r>
            <a:endParaRPr lang="en-IN" sz="1100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221148" y="0"/>
            <a:ext cx="1901358" cy="54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537" y="550060"/>
            <a:ext cx="80523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They are composed of ribonucleic acid (RNA) and proteins and are not surrounded by any membrane.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 eukaryotic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are 80S while the prokaryotic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are 70S. </a:t>
            </a:r>
          </a:p>
          <a:p>
            <a:pPr algn="just"/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869" y="1283773"/>
            <a:ext cx="5533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Each ribosome has two subunits, larger and smaller subunits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Microsoft JhengHei Light"/>
              </a:rPr>
              <a:t>. </a:t>
            </a:r>
            <a:endParaRPr lang="en-IN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8502" y="1671413"/>
            <a:ext cx="20424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RIBOSOME-SIZE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539" y="2114197"/>
            <a:ext cx="6419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Prokaryotic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are around 20 nm (200 Å) in diameter.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537" y="2543406"/>
            <a:ext cx="6046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Eukaryotic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are between 25 and 30 nm (250–300 Å) in diameter.</a:t>
            </a:r>
            <a:endParaRPr lang="en-IN" sz="1100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rcRect l="997" t="17615" r="50819" b="14034"/>
          <a:stretch/>
        </p:blipFill>
        <p:spPr>
          <a:xfrm>
            <a:off x="1736713" y="2827176"/>
            <a:ext cx="1668959" cy="184046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286957" y="4666540"/>
            <a:ext cx="2203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solidFill>
                  <a:srgbClr val="7E002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PROKARYOTIC RIBOSOMES</a:t>
            </a:r>
            <a:endParaRPr lang="en-IN" sz="1100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/>
          <a:stretch/>
        </p:blipFill>
        <p:spPr>
          <a:xfrm>
            <a:off x="6419461" y="2562184"/>
            <a:ext cx="2062067" cy="1897849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410321" y="4535911"/>
            <a:ext cx="2089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solidFill>
                  <a:srgbClr val="7E002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EUKARYOTIC RIBOSOMES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0681" y="169185"/>
            <a:ext cx="29969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SVEDBERG COEFFICIENT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215" y="947919"/>
            <a:ext cx="82296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A Svedberg unit (symbol S/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Sv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) is a  unit for sedimentation coefficient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 Svedberg is a measure of time, defined as exactly 10</a:t>
            </a:r>
            <a:r>
              <a:rPr lang="en-IN" b="1" spc="-1" baseline="33000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−13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seconds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For biological molecules, sedimentation rate is typically measured as the rate of travel in a centrifuge tube subjected to high g-force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Here ‘S’ (Svedberg’s Unit) stands for the sedimentation coefficient; it is indirectly a measure of density and size.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8623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9680" y="495756"/>
            <a:ext cx="30739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 - STRUCTURE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rcRect t="19847" b="25143"/>
          <a:stretch/>
        </p:blipFill>
        <p:spPr>
          <a:xfrm>
            <a:off x="1877234" y="979715"/>
            <a:ext cx="5325998" cy="1763487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266220" y="2772425"/>
            <a:ext cx="2536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Microsoft JhengHei Light"/>
              </a:rPr>
              <a:t>PROKARYOTIC RIBOSOME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/>
          <a:stretch/>
        </p:blipFill>
        <p:spPr>
          <a:xfrm>
            <a:off x="1570880" y="2999178"/>
            <a:ext cx="5828296" cy="1460856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307896" y="4442604"/>
            <a:ext cx="2397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Microsoft JhengHei Light"/>
              </a:rPr>
              <a:t>EUKARYOTIC RIBOSOME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982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8489" y="355796"/>
            <a:ext cx="36681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LARGE RIBOSOMAL SUB-UNIT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rcRect l="43210"/>
          <a:stretch/>
        </p:blipFill>
        <p:spPr>
          <a:xfrm>
            <a:off x="2385753" y="940222"/>
            <a:ext cx="4164337" cy="169101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/>
          <a:stretch/>
        </p:blipFill>
        <p:spPr>
          <a:xfrm>
            <a:off x="2192693" y="2799184"/>
            <a:ext cx="4329406" cy="1894114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400741" y="4619887"/>
            <a:ext cx="1670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spc="-1" dirty="0" smtClean="0">
                <a:solidFill>
                  <a:srgbClr val="00003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POLYRIBOSOME</a:t>
            </a:r>
            <a:endParaRPr lang="en-IN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691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0955" y="365127"/>
            <a:ext cx="20057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CYTOSKELETON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1094" y="940444"/>
            <a:ext cx="7231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An elaborate network of filamentous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proteinaceous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structures consisting of microtubules, microfilaments and intermediate filaments present in the cytoplasm is collectively referred to as the cytoskeleton.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 cytoskeleton  in a cell are involved in many functions such as mechanical support, motility, maintenance of the shape of the cell.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rcRect r="2749" b="12307"/>
          <a:stretch/>
        </p:blipFill>
        <p:spPr>
          <a:xfrm>
            <a:off x="2295557" y="2608846"/>
            <a:ext cx="3946623" cy="167390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903" y="619185"/>
            <a:ext cx="754846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Cilia (sing.: cilium) and flagella (sing.: flagellum) are hair-like outgrowths of the cell membrane.  </a:t>
            </a:r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Cilia are small structures which work like oars, causing the movement of either the cell or the surrounding fluid.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Flagella are comparatively longer and responsible for cell movement. </a:t>
            </a:r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JhengHei Light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 prokaryotic bacteria also possess flagella but these are structurally different from that of the eukaryotic flagella.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Microsoft JhengHei Light"/>
              </a:rPr>
              <a:t> 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ea typeface="Microsoft JhengHei Light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 electron microscopic study of a cilium or the flagellum show that they are covered with plasma membrane.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Their core called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axoneme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, possesses a number of microtubules running parallel to the long axis.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axoneme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usually has nine doublets of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radially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arranged peripheral microtubules, and a pair of centrally located microtubules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z="1100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0564" y="0"/>
            <a:ext cx="33207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CILIA AND FLAGELLA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31828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609" y="0"/>
            <a:ext cx="2582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CILIA AND FLAGELLA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249" y="1143862"/>
            <a:ext cx="79310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Such an arrangement of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axonemal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microtubules is referred to as the 9+2 array. </a:t>
            </a:r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 central tubules are connected by bridges and is also enclosed by a central sheath, which is connected to one of the tubules of each peripheral doublets by a radial spoke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Thus, there are nine radial spokes. </a:t>
            </a:r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Microsoft JhengHei Light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 peripheral doublets are also interconnected by linkers. Both the cilium and flagellum emerge from the basal bodies.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723</Words>
  <Application>Microsoft Office PowerPoint</Application>
  <PresentationFormat>On-screen Show (16:9)</PresentationFormat>
  <Paragraphs>142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</cp:lastModifiedBy>
  <cp:revision>47</cp:revision>
  <dcterms:modified xsi:type="dcterms:W3CDTF">2020-08-15T08:06:47Z</dcterms:modified>
</cp:coreProperties>
</file>