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comments/comment8.xml" ContentType="application/vnd.openxmlformats-officedocument.presentationml.comment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comments/comment6.xml" ContentType="application/vnd.openxmlformats-officedocument.presentationml.comments+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s/comment4.xml" ContentType="application/vnd.openxmlformats-officedocument.presentationml.comments+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comments/comment2.xml" ContentType="application/vnd.openxmlformats-officedocument.presentationml.comment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comments/comment7.xml" ContentType="application/vnd.openxmlformats-officedocument.presentationml.comments+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comments/comment5.xml" ContentType="application/vnd.openxmlformats-officedocument.presentationml.comments+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omments/comment3.xml" ContentType="application/vnd.openxmlformats-officedocument.presentationml.comments+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8" r:id="rId1"/>
  </p:sldMasterIdLst>
  <p:notesMasterIdLst>
    <p:notesMasterId r:id="rId42"/>
  </p:notesMasterIdLst>
  <p:sldIdLst>
    <p:sldId id="256" r:id="rId2"/>
    <p:sldId id="257" r:id="rId3"/>
    <p:sldId id="271" r:id="rId4"/>
    <p:sldId id="263" r:id="rId5"/>
    <p:sldId id="370" r:id="rId6"/>
    <p:sldId id="439" r:id="rId7"/>
    <p:sldId id="300" r:id="rId8"/>
    <p:sldId id="264" r:id="rId9"/>
    <p:sldId id="389" r:id="rId10"/>
    <p:sldId id="272" r:id="rId11"/>
    <p:sldId id="440" r:id="rId12"/>
    <p:sldId id="441" r:id="rId13"/>
    <p:sldId id="433" r:id="rId14"/>
    <p:sldId id="270" r:id="rId15"/>
    <p:sldId id="405" r:id="rId16"/>
    <p:sldId id="443" r:id="rId17"/>
    <p:sldId id="273" r:id="rId18"/>
    <p:sldId id="442" r:id="rId19"/>
    <p:sldId id="444" r:id="rId20"/>
    <p:sldId id="339" r:id="rId21"/>
    <p:sldId id="423" r:id="rId22"/>
    <p:sldId id="407" r:id="rId23"/>
    <p:sldId id="445" r:id="rId24"/>
    <p:sldId id="446" r:id="rId25"/>
    <p:sldId id="269" r:id="rId26"/>
    <p:sldId id="391" r:id="rId27"/>
    <p:sldId id="447" r:id="rId28"/>
    <p:sldId id="448" r:id="rId29"/>
    <p:sldId id="425" r:id="rId30"/>
    <p:sldId id="436" r:id="rId31"/>
    <p:sldId id="449" r:id="rId32"/>
    <p:sldId id="450" r:id="rId33"/>
    <p:sldId id="415" r:id="rId34"/>
    <p:sldId id="375" r:id="rId35"/>
    <p:sldId id="409" r:id="rId36"/>
    <p:sldId id="451" r:id="rId37"/>
    <p:sldId id="452" r:id="rId38"/>
    <p:sldId id="438" r:id="rId39"/>
    <p:sldId id="302" r:id="rId40"/>
    <p:sldId id="453" r:id="rId4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5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98387" autoAdjust="0"/>
  </p:normalViewPr>
  <p:slideViewPr>
    <p:cSldViewPr snapToGrid="0">
      <p:cViewPr>
        <p:scale>
          <a:sx n="102" d="100"/>
          <a:sy n="102" d="100"/>
        </p:scale>
        <p:origin x="-444" y="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2">
    <p:pos x="6000" y="100"/>
    <p:text>+amanrouniyar@odmegroup.org How come the website here is ODM Egroup and not ODM PS?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6:04.724" idx="141">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142">
    <p:pos x="6000" y="100"/>
    <p:text>+amanrouniyar@odmegroup.org How come the website here is ODM Egroup and not ODM PS?
_Assigned to you_
-Swoyan Satyendu</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6-17T16:36:04.724" idx="143">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144">
    <p:pos x="6000" y="100"/>
    <p:text>+amanrouniyar@odmegroup.org How come the website here is ODM Egroup and not ODM PS?
_Assigned to you_
-Swoyan Satyendu</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6-17T16:36:04.724" idx="145">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146">
    <p:pos x="6000" y="100"/>
    <p:text>+amanrouniyar@odmegroup.org How come the website here is ODM Egroup and not ODM PS?
_Assigned to you_
-Swoyan Satyendu</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6-17T16:36:04.724" idx="147">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148">
    <p:pos x="6000" y="100"/>
    <p:text>+amanrouniyar@odmegroup.org How come the website here is ODM Egroup and not ODM PS?
_Assigned to you_
-Swoyan Satyendu</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0-06-17T16:36:04.724" idx="149">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150">
    <p:pos x="6000" y="100"/>
    <p:text>+amanrouniyar@odmegroup.org How come the website here is ODM Egroup and not ODM PS?
_Assigned to you_
-Swoyan Satyendu</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20-06-17T16:36:04.724" idx="151">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152">
    <p:pos x="6000" y="100"/>
    <p:text>+amanrouniyar@odmegroup.org How come the website here is ODM Egroup and not ODM PS?
_Assigned to you_
-Swoyan Satyendu</p:text>
  </p:cm>
</p:cmLst>
</file>

<file path=ppt/comments/comment8.xml><?xml version="1.0" encoding="utf-8"?>
<p:cmLst xmlns:a="http://schemas.openxmlformats.org/drawingml/2006/main" xmlns:r="http://schemas.openxmlformats.org/officeDocument/2006/relationships" xmlns:p="http://schemas.openxmlformats.org/presentationml/2006/main">
  <p:cm authorId="0" dt="2020-06-17T16:36:04.724" idx="153">
    <p:pos x="6000" y="0"/>
    <p:text>1. The logo in the centre looks bad. take it to TOP-LEFT
2. Where in ODM E Group Logo, here? 
3. What about, Closing Slide? 
Similar changes, pending in Kids World PPT as well +amanrouniyar@odmegroup.org
_Assigned to you_
-Swoyan Satyendu</p:text>
  </p:cm>
  <p:cm authorId="0" dt="2020-06-17T16:36:04.720" idx="154">
    <p:pos x="6000" y="100"/>
    <p:text>+amanrouniyar@odmegroup.org How come the website here is ODM Egroup and not ODM PS?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xmlns=""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269923"/>
            <a:ext cx="7406640" cy="1104138"/>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20" name="Footer Placeholder 19"/>
          <p:cNvSpPr>
            <a:spLocks noGrp="1"/>
          </p:cNvSpPr>
          <p:nvPr>
            <p:ph type="ftr" sz="quarter" idx="11"/>
          </p:nvPr>
        </p:nvSpPr>
        <p:spPr/>
        <p:txBody>
          <a:bodyPr/>
          <a:lstStyle>
            <a:extLst/>
          </a:lstStyle>
          <a:p>
            <a:endParaRPr kumimoji="0" lang="en-US"/>
          </a:p>
        </p:txBody>
      </p:sp>
      <p:sp>
        <p:nvSpPr>
          <p:cNvPr id="10" name="Slide Number Placeholder 9"/>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05980"/>
            <a:ext cx="1828800" cy="4388644"/>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05980"/>
            <a:ext cx="5562600" cy="438864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10" name="Rectangle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05740"/>
            <a:ext cx="7498080" cy="85725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05740"/>
            <a:ext cx="7498080" cy="85725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6" name="Rectangle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3A134-F1C3-464B-BF47-54DC2DE08F52}" type="datetimeFigureOut">
              <a:rPr lang="en-US" smtClean="0"/>
              <a:pPr/>
              <a:t>10/23/2020</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7C3A134-F1C3-464B-BF47-54DC2DE08F52}" type="datetimeFigureOut">
              <a:rPr lang="en-US" smtClean="0"/>
              <a:pPr/>
              <a:t>10/23/2020</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8" name="Rectangle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05979"/>
            <a:ext cx="7498080" cy="85725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7C3A134-F1C3-464B-BF47-54DC2DE08F52}" type="datetimeFigureOut">
              <a:rPr lang="en-US" smtClean="0"/>
              <a:pPr/>
              <a:t>10/23/2020</a:t>
            </a:fld>
            <a:endParaRPr lang="en-US" dirty="0"/>
          </a:p>
        </p:txBody>
      </p:sp>
      <p:sp>
        <p:nvSpPr>
          <p:cNvPr id="10" name="Footer Placeholder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dirty="0"/>
          </a:p>
        </p:txBody>
      </p:sp>
      <p:sp>
        <p:nvSpPr>
          <p:cNvPr id="22" name="Slide Number Placeholder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15" name="Rectangle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comments" Target="../comments/comment3.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comments" Target="../comments/comment4.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comments" Target="../comments/comment5.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comments" Target="../comments/comment6.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comments" Target="../comments/comment7.xm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comments" Target="../comments/comment8.xml"/><Relationship Id="rId4" Type="http://schemas.openxmlformats.org/officeDocument/2006/relationships/image" Target="../media/image3.jpeg"/></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2"/>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2" y="105701"/>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900" b="1" dirty="0" smtClean="0">
                <a:solidFill>
                  <a:srgbClr val="FF0000"/>
                </a:solidFill>
                <a:latin typeface="Calibri"/>
                <a:ea typeface="Calibri"/>
                <a:cs typeface="Calibri"/>
                <a:sym typeface="Calibri"/>
              </a:rPr>
              <a:t>INCOMPLETE RECORDS</a:t>
            </a:r>
            <a:endParaRPr lang="en-US" sz="2900" b="1" dirty="0" smtClean="0">
              <a:solidFill>
                <a:srgbClr val="FF0000"/>
              </a:solidFill>
              <a:latin typeface="Calibri"/>
              <a:ea typeface="Calibri"/>
              <a:cs typeface="Calibri"/>
              <a:sym typeface="Calibri"/>
            </a:endParaRPr>
          </a:p>
        </p:txBody>
      </p:sp>
      <p:sp>
        <p:nvSpPr>
          <p:cNvPr id="57" name="Google Shape;57;p13"/>
          <p:cNvSpPr txBox="1"/>
          <p:nvPr/>
        </p:nvSpPr>
        <p:spPr>
          <a:xfrm>
            <a:off x="2222175" y="2571738"/>
            <a:ext cx="6361988"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ACCOUNTANCY</a:t>
            </a:r>
            <a:endParaRPr b="1"/>
          </a:p>
          <a:p>
            <a:pPr marL="0" lvl="0" indent="0" algn="l" rtl="0">
              <a:spcBef>
                <a:spcPts val="0"/>
              </a:spcBef>
              <a:spcAft>
                <a:spcPts val="0"/>
              </a:spcAft>
              <a:buNone/>
            </a:pPr>
            <a:r>
              <a:rPr lang="en" b="1" dirty="0"/>
              <a:t>CHAPTER </a:t>
            </a:r>
            <a:r>
              <a:rPr lang="en" b="1" dirty="0" smtClean="0"/>
              <a:t>NUMBER:11</a:t>
            </a:r>
            <a:endParaRPr b="1"/>
          </a:p>
          <a:p>
            <a:pPr marL="0" lvl="0" indent="0" algn="l" rtl="0">
              <a:spcBef>
                <a:spcPts val="0"/>
              </a:spcBef>
              <a:spcAft>
                <a:spcPts val="0"/>
              </a:spcAft>
              <a:buNone/>
            </a:pPr>
            <a:r>
              <a:rPr lang="en" b="1" dirty="0"/>
              <a:t>CHAPTER NAME </a:t>
            </a:r>
            <a:r>
              <a:rPr lang="en" b="1" dirty="0" smtClean="0"/>
              <a:t>: </a:t>
            </a:r>
            <a:r>
              <a:rPr lang="en" b="1" dirty="0" smtClean="0"/>
              <a:t>INCOMPLETE RECORDS</a:t>
            </a:r>
            <a:endParaRPr lang="en" b="1" dirty="0" smtClean="0"/>
          </a:p>
          <a:p>
            <a:pPr marL="0" lvl="0" indent="0" algn="l" rtl="0">
              <a:spcBef>
                <a:spcPts val="0"/>
              </a:spcBef>
              <a:spcAft>
                <a:spcPts val="0"/>
              </a:spcAft>
              <a:buNone/>
            </a:pPr>
            <a:r>
              <a:rPr lang="en" b="1" dirty="0" smtClean="0"/>
              <a:t>CLASS-90</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55;p13"/>
          <p:cNvPicPr preferRelativeResize="0"/>
          <p:nvPr/>
        </p:nvPicPr>
        <p:blipFill rotWithShape="1">
          <a:blip r:embed="rId2">
            <a:alphaModFix/>
          </a:blip>
          <a:srcRect/>
          <a:stretch/>
        </p:blipFill>
        <p:spPr>
          <a:xfrm>
            <a:off x="7186444" y="3993502"/>
            <a:ext cx="1170475" cy="998376"/>
          </a:xfrm>
          <a:prstGeom prst="rect">
            <a:avLst/>
          </a:prstGeom>
          <a:noFill/>
          <a:ln>
            <a:noFill/>
          </a:ln>
        </p:spPr>
      </p:pic>
      <p:graphicFrame>
        <p:nvGraphicFramePr>
          <p:cNvPr id="5" name="Table 4"/>
          <p:cNvGraphicFramePr>
            <a:graphicFrameLocks noGrp="1"/>
          </p:cNvGraphicFramePr>
          <p:nvPr/>
        </p:nvGraphicFramePr>
        <p:xfrm>
          <a:off x="1524000" y="1"/>
          <a:ext cx="7343191" cy="4512077"/>
        </p:xfrm>
        <a:graphic>
          <a:graphicData uri="http://schemas.openxmlformats.org/drawingml/2006/table">
            <a:tbl>
              <a:tblPr/>
              <a:tblGrid>
                <a:gridCol w="1062830"/>
                <a:gridCol w="2553553"/>
                <a:gridCol w="3726808"/>
              </a:tblGrid>
              <a:tr h="1167177">
                <a:tc>
                  <a:txBody>
                    <a:bodyPr/>
                    <a:lstStyle/>
                    <a:p>
                      <a:pPr marL="69850">
                        <a:lnSpc>
                          <a:spcPct val="115000"/>
                        </a:lnSpc>
                        <a:spcBef>
                          <a:spcPts val="10"/>
                        </a:spcBef>
                        <a:spcAft>
                          <a:spcPts val="0"/>
                        </a:spcAft>
                      </a:pPr>
                      <a:endParaRPr lang="en-US" sz="1400" dirty="0">
                        <a:latin typeface="Arial"/>
                        <a:ea typeface="Arial"/>
                      </a:endParaRPr>
                    </a:p>
                    <a:p>
                      <a:pPr marL="69850">
                        <a:lnSpc>
                          <a:spcPct val="151000"/>
                        </a:lnSpc>
                        <a:spcBef>
                          <a:spcPts val="675"/>
                        </a:spcBef>
                        <a:spcAft>
                          <a:spcPts val="0"/>
                        </a:spcAft>
                      </a:pPr>
                      <a:r>
                        <a:rPr lang="en-US" sz="1400" dirty="0">
                          <a:solidFill>
                            <a:srgbClr val="FF0000"/>
                          </a:solidFill>
                          <a:latin typeface="Calibri"/>
                          <a:ea typeface="Arial"/>
                          <a:cs typeface="Calibri"/>
                        </a:rPr>
                        <a:t>(iv) Profit &amp; loss</a:t>
                      </a:r>
                      <a:endParaRPr lang="en-US" sz="14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marR="452755">
                        <a:lnSpc>
                          <a:spcPct val="151000"/>
                        </a:lnSpc>
                        <a:spcBef>
                          <a:spcPts val="675"/>
                        </a:spcBef>
                        <a:spcAft>
                          <a:spcPts val="0"/>
                        </a:spcAft>
                      </a:pPr>
                      <a:r>
                        <a:rPr lang="en-US" sz="1400" dirty="0">
                          <a:latin typeface="Calibri"/>
                          <a:ea typeface="Arial"/>
                          <a:cs typeface="Calibri"/>
                        </a:rPr>
                        <a:t>profit is ascertained by preparing</a:t>
                      </a:r>
                      <a:r>
                        <a:rPr lang="en-US" sz="1400" spc="-210" dirty="0">
                          <a:latin typeface="Calibri"/>
                          <a:ea typeface="Arial"/>
                          <a:cs typeface="Calibri"/>
                        </a:rPr>
                        <a:t> </a:t>
                      </a:r>
                      <a:r>
                        <a:rPr lang="en-US" sz="1400" dirty="0">
                          <a:latin typeface="Calibri"/>
                          <a:ea typeface="Arial"/>
                          <a:cs typeface="Calibri"/>
                        </a:rPr>
                        <a:t>profit</a:t>
                      </a:r>
                      <a:r>
                        <a:rPr lang="en-US" sz="1400" spc="-210" dirty="0">
                          <a:latin typeface="Calibri"/>
                          <a:ea typeface="Arial"/>
                          <a:cs typeface="Calibri"/>
                        </a:rPr>
                        <a:t> </a:t>
                      </a:r>
                      <a:r>
                        <a:rPr lang="en-US" sz="1400" dirty="0">
                          <a:latin typeface="Calibri"/>
                          <a:ea typeface="Arial"/>
                          <a:cs typeface="Calibri"/>
                        </a:rPr>
                        <a:t>and</a:t>
                      </a:r>
                      <a:r>
                        <a:rPr lang="en-US" sz="1400" spc="-205" dirty="0">
                          <a:latin typeface="Calibri"/>
                          <a:ea typeface="Arial"/>
                          <a:cs typeface="Calibri"/>
                        </a:rPr>
                        <a:t> </a:t>
                      </a:r>
                      <a:r>
                        <a:rPr lang="en-US" sz="1400" dirty="0">
                          <a:latin typeface="Calibri"/>
                          <a:ea typeface="Arial"/>
                          <a:cs typeface="Calibri"/>
                        </a:rPr>
                        <a:t>loss Account.</a:t>
                      </a:r>
                      <a:endParaRPr lang="en-US" sz="14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nSpc>
                          <a:spcPct val="115000"/>
                        </a:lnSpc>
                        <a:spcBef>
                          <a:spcPts val="55"/>
                        </a:spcBef>
                        <a:spcAft>
                          <a:spcPts val="0"/>
                        </a:spcAft>
                      </a:pPr>
                      <a:endParaRPr lang="en-US" sz="1400" dirty="0">
                        <a:latin typeface="Arial"/>
                        <a:ea typeface="Arial"/>
                      </a:endParaRPr>
                    </a:p>
                    <a:p>
                      <a:pPr marL="69850" marR="241300">
                        <a:lnSpc>
                          <a:spcPct val="151000"/>
                        </a:lnSpc>
                        <a:spcBef>
                          <a:spcPts val="675"/>
                        </a:spcBef>
                        <a:spcAft>
                          <a:spcPts val="0"/>
                        </a:spcAft>
                      </a:pPr>
                      <a:r>
                        <a:rPr lang="en-US" sz="1400" dirty="0">
                          <a:latin typeface="Calibri"/>
                          <a:ea typeface="Arial"/>
                          <a:cs typeface="Calibri"/>
                        </a:rPr>
                        <a:t>It</a:t>
                      </a:r>
                      <a:r>
                        <a:rPr lang="en-US" sz="1400" spc="-230" dirty="0">
                          <a:latin typeface="Calibri"/>
                          <a:ea typeface="Arial"/>
                          <a:cs typeface="Calibri"/>
                        </a:rPr>
                        <a:t> </a:t>
                      </a:r>
                      <a:r>
                        <a:rPr lang="en-US" sz="1400" dirty="0">
                          <a:latin typeface="Calibri"/>
                          <a:ea typeface="Arial"/>
                          <a:cs typeface="Calibri"/>
                        </a:rPr>
                        <a:t>is</a:t>
                      </a:r>
                      <a:r>
                        <a:rPr lang="en-US" sz="1400" spc="-225" dirty="0">
                          <a:latin typeface="Calibri"/>
                          <a:ea typeface="Arial"/>
                          <a:cs typeface="Calibri"/>
                        </a:rPr>
                        <a:t> </a:t>
                      </a:r>
                      <a:r>
                        <a:rPr lang="en-US" sz="1400" dirty="0">
                          <a:latin typeface="Calibri"/>
                          <a:ea typeface="Arial"/>
                          <a:cs typeface="Calibri"/>
                        </a:rPr>
                        <a:t>not</a:t>
                      </a:r>
                      <a:r>
                        <a:rPr lang="en-US" sz="1400" spc="-225" dirty="0">
                          <a:latin typeface="Calibri"/>
                          <a:ea typeface="Arial"/>
                          <a:cs typeface="Calibri"/>
                        </a:rPr>
                        <a:t> </a:t>
                      </a:r>
                      <a:r>
                        <a:rPr lang="en-US" sz="1400" dirty="0">
                          <a:latin typeface="Calibri"/>
                          <a:ea typeface="Arial"/>
                          <a:cs typeface="Calibri"/>
                        </a:rPr>
                        <a:t>possible</a:t>
                      </a:r>
                      <a:r>
                        <a:rPr lang="en-US" sz="1400" spc="-225" dirty="0">
                          <a:latin typeface="Calibri"/>
                          <a:ea typeface="Arial"/>
                          <a:cs typeface="Calibri"/>
                        </a:rPr>
                        <a:t> </a:t>
                      </a:r>
                      <a:r>
                        <a:rPr lang="en-US" sz="1400" dirty="0">
                          <a:latin typeface="Calibri"/>
                          <a:ea typeface="Arial"/>
                          <a:cs typeface="Calibri"/>
                        </a:rPr>
                        <a:t>to</a:t>
                      </a:r>
                      <a:r>
                        <a:rPr lang="en-US" sz="1400" spc="-230" dirty="0">
                          <a:latin typeface="Calibri"/>
                          <a:ea typeface="Arial"/>
                          <a:cs typeface="Calibri"/>
                        </a:rPr>
                        <a:t> </a:t>
                      </a:r>
                      <a:r>
                        <a:rPr lang="en-US" sz="1400" dirty="0">
                          <a:latin typeface="Calibri"/>
                          <a:ea typeface="Arial"/>
                          <a:cs typeface="Calibri"/>
                        </a:rPr>
                        <a:t>prepare</a:t>
                      </a:r>
                      <a:r>
                        <a:rPr lang="en-US" sz="1400" spc="-225" dirty="0">
                          <a:latin typeface="Calibri"/>
                          <a:ea typeface="Arial"/>
                          <a:cs typeface="Calibri"/>
                        </a:rPr>
                        <a:t> </a:t>
                      </a:r>
                      <a:r>
                        <a:rPr lang="en-US" sz="1400" dirty="0">
                          <a:latin typeface="Calibri"/>
                          <a:ea typeface="Arial"/>
                          <a:cs typeface="Calibri"/>
                        </a:rPr>
                        <a:t>Profit</a:t>
                      </a:r>
                      <a:r>
                        <a:rPr lang="en-US" sz="1400" spc="-225" dirty="0">
                          <a:latin typeface="Calibri"/>
                          <a:ea typeface="Arial"/>
                          <a:cs typeface="Calibri"/>
                        </a:rPr>
                        <a:t> </a:t>
                      </a:r>
                      <a:r>
                        <a:rPr lang="en-US" sz="1400" dirty="0">
                          <a:latin typeface="Calibri"/>
                          <a:ea typeface="Arial"/>
                          <a:cs typeface="Calibri"/>
                        </a:rPr>
                        <a:t>and</a:t>
                      </a:r>
                      <a:r>
                        <a:rPr lang="en-US" sz="1400" spc="-225" dirty="0">
                          <a:latin typeface="Calibri"/>
                          <a:ea typeface="Arial"/>
                          <a:cs typeface="Calibri"/>
                        </a:rPr>
                        <a:t> </a:t>
                      </a:r>
                      <a:r>
                        <a:rPr lang="en-US" sz="1400" dirty="0">
                          <a:latin typeface="Calibri"/>
                          <a:ea typeface="Arial"/>
                          <a:cs typeface="Calibri"/>
                        </a:rPr>
                        <a:t>Loss Account.</a:t>
                      </a:r>
                      <a:r>
                        <a:rPr lang="en-US" sz="1400" spc="-215" dirty="0">
                          <a:latin typeface="Calibri"/>
                          <a:ea typeface="Arial"/>
                          <a:cs typeface="Calibri"/>
                        </a:rPr>
                        <a:t> </a:t>
                      </a:r>
                      <a:r>
                        <a:rPr lang="en-US" sz="1400" dirty="0">
                          <a:latin typeface="Calibri"/>
                          <a:ea typeface="Arial"/>
                          <a:cs typeface="Calibri"/>
                        </a:rPr>
                        <a:t>Profit</a:t>
                      </a:r>
                      <a:r>
                        <a:rPr lang="en-US" sz="1400" spc="-210" dirty="0">
                          <a:latin typeface="Calibri"/>
                          <a:ea typeface="Arial"/>
                          <a:cs typeface="Calibri"/>
                        </a:rPr>
                        <a:t> </a:t>
                      </a:r>
                      <a:r>
                        <a:rPr lang="en-US" sz="1400" dirty="0">
                          <a:latin typeface="Calibri"/>
                          <a:ea typeface="Arial"/>
                          <a:cs typeface="Calibri"/>
                        </a:rPr>
                        <a:t>is</a:t>
                      </a:r>
                      <a:r>
                        <a:rPr lang="en-US" sz="1400" spc="-210" dirty="0">
                          <a:latin typeface="Calibri"/>
                          <a:ea typeface="Arial"/>
                          <a:cs typeface="Calibri"/>
                        </a:rPr>
                        <a:t> </a:t>
                      </a:r>
                      <a:r>
                        <a:rPr lang="en-US" sz="1400" dirty="0">
                          <a:latin typeface="Calibri"/>
                          <a:ea typeface="Arial"/>
                          <a:cs typeface="Calibri"/>
                        </a:rPr>
                        <a:t>calculated</a:t>
                      </a:r>
                      <a:r>
                        <a:rPr lang="en-US" sz="1400" spc="-215" dirty="0">
                          <a:latin typeface="Calibri"/>
                          <a:ea typeface="Arial"/>
                          <a:cs typeface="Calibri"/>
                        </a:rPr>
                        <a:t> </a:t>
                      </a:r>
                      <a:r>
                        <a:rPr lang="en-US" sz="1400" dirty="0">
                          <a:latin typeface="Calibri"/>
                          <a:ea typeface="Arial"/>
                          <a:cs typeface="Calibri"/>
                        </a:rPr>
                        <a:t>by</a:t>
                      </a:r>
                      <a:r>
                        <a:rPr lang="en-US" sz="1400" spc="-210" dirty="0">
                          <a:latin typeface="Calibri"/>
                          <a:ea typeface="Arial"/>
                          <a:cs typeface="Calibri"/>
                        </a:rPr>
                        <a:t> </a:t>
                      </a:r>
                      <a:r>
                        <a:rPr lang="en-US" sz="1400" dirty="0">
                          <a:latin typeface="Calibri"/>
                          <a:ea typeface="Arial"/>
                          <a:cs typeface="Calibri"/>
                        </a:rPr>
                        <a:t>preparing Statement of</a:t>
                      </a:r>
                      <a:r>
                        <a:rPr lang="en-US" sz="1400" spc="-170" dirty="0">
                          <a:latin typeface="Calibri"/>
                          <a:ea typeface="Arial"/>
                          <a:cs typeface="Calibri"/>
                        </a:rPr>
                        <a:t> </a:t>
                      </a:r>
                      <a:r>
                        <a:rPr lang="en-US" sz="1400" dirty="0">
                          <a:latin typeface="Calibri"/>
                          <a:ea typeface="Arial"/>
                          <a:cs typeface="Calibri"/>
                        </a:rPr>
                        <a:t>profit.</a:t>
                      </a:r>
                      <a:endParaRPr lang="en-US" sz="14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739473">
                <a:tc>
                  <a:txBody>
                    <a:bodyPr/>
                    <a:lstStyle/>
                    <a:p>
                      <a:pPr marL="69850" marR="34925">
                        <a:lnSpc>
                          <a:spcPts val="2100"/>
                        </a:lnSpc>
                        <a:spcBef>
                          <a:spcPts val="120"/>
                        </a:spcBef>
                        <a:spcAft>
                          <a:spcPts val="0"/>
                        </a:spcAft>
                      </a:pPr>
                      <a:r>
                        <a:rPr lang="en-US" sz="1400">
                          <a:solidFill>
                            <a:srgbClr val="FF0000"/>
                          </a:solidFill>
                          <a:latin typeface="Calibri"/>
                          <a:ea typeface="Arial"/>
                          <a:cs typeface="Calibri"/>
                        </a:rPr>
                        <a:t>(v) Financial</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F2F2F2"/>
                    </a:solidFill>
                  </a:tcPr>
                </a:tc>
                <a:tc>
                  <a:txBody>
                    <a:bodyPr/>
                    <a:lstStyle/>
                    <a:p>
                      <a:pPr marL="69850">
                        <a:lnSpc>
                          <a:spcPct val="115000"/>
                        </a:lnSpc>
                        <a:spcBef>
                          <a:spcPts val="45"/>
                        </a:spcBef>
                        <a:spcAft>
                          <a:spcPts val="0"/>
                        </a:spcAft>
                      </a:pPr>
                      <a:endParaRPr lang="en-US" sz="1400">
                        <a:latin typeface="Arial"/>
                        <a:ea typeface="Arial"/>
                      </a:endParaRPr>
                    </a:p>
                    <a:p>
                      <a:pPr marL="69850">
                        <a:lnSpc>
                          <a:spcPct val="115000"/>
                        </a:lnSpc>
                        <a:spcBef>
                          <a:spcPts val="675"/>
                        </a:spcBef>
                        <a:spcAft>
                          <a:spcPts val="0"/>
                        </a:spcAft>
                      </a:pPr>
                      <a:r>
                        <a:rPr lang="en-US" sz="1400">
                          <a:latin typeface="Calibri"/>
                          <a:ea typeface="Arial"/>
                          <a:cs typeface="Calibri"/>
                        </a:rPr>
                        <a:t>Balance Sheet is prepared to</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F2F2F2"/>
                    </a:solidFill>
                  </a:tcPr>
                </a:tc>
                <a:tc>
                  <a:txBody>
                    <a:bodyPr/>
                    <a:lstStyle/>
                    <a:p>
                      <a:pPr marL="69850" marR="182880">
                        <a:lnSpc>
                          <a:spcPts val="2100"/>
                        </a:lnSpc>
                        <a:spcBef>
                          <a:spcPts val="120"/>
                        </a:spcBef>
                        <a:spcAft>
                          <a:spcPts val="0"/>
                        </a:spcAft>
                      </a:pPr>
                      <a:r>
                        <a:rPr lang="en-US" sz="1400" dirty="0">
                          <a:latin typeface="Calibri"/>
                          <a:ea typeface="Arial"/>
                          <a:cs typeface="Calibri"/>
                        </a:rPr>
                        <a:t>Balance</a:t>
                      </a:r>
                      <a:r>
                        <a:rPr lang="en-US" sz="1400" spc="-195" dirty="0">
                          <a:latin typeface="Calibri"/>
                          <a:ea typeface="Arial"/>
                          <a:cs typeface="Calibri"/>
                        </a:rPr>
                        <a:t> </a:t>
                      </a:r>
                      <a:r>
                        <a:rPr lang="en-US" sz="1400" dirty="0">
                          <a:latin typeface="Calibri"/>
                          <a:ea typeface="Arial"/>
                          <a:cs typeface="Calibri"/>
                        </a:rPr>
                        <a:t>Sheet</a:t>
                      </a:r>
                      <a:r>
                        <a:rPr lang="en-US" sz="1400" spc="-195" dirty="0">
                          <a:latin typeface="Calibri"/>
                          <a:ea typeface="Arial"/>
                          <a:cs typeface="Calibri"/>
                        </a:rPr>
                        <a:t> </a:t>
                      </a:r>
                      <a:r>
                        <a:rPr lang="en-US" sz="1400" dirty="0">
                          <a:latin typeface="Calibri"/>
                          <a:ea typeface="Arial"/>
                          <a:cs typeface="Calibri"/>
                        </a:rPr>
                        <a:t>is</a:t>
                      </a:r>
                      <a:r>
                        <a:rPr lang="en-US" sz="1400" spc="-195" dirty="0">
                          <a:latin typeface="Calibri"/>
                          <a:ea typeface="Arial"/>
                          <a:cs typeface="Calibri"/>
                        </a:rPr>
                        <a:t> </a:t>
                      </a:r>
                      <a:r>
                        <a:rPr lang="en-US" sz="1400" dirty="0">
                          <a:latin typeface="Calibri"/>
                          <a:ea typeface="Arial"/>
                          <a:cs typeface="Calibri"/>
                        </a:rPr>
                        <a:t>not</a:t>
                      </a:r>
                      <a:r>
                        <a:rPr lang="en-US" sz="1400" spc="-195" dirty="0">
                          <a:latin typeface="Calibri"/>
                          <a:ea typeface="Arial"/>
                          <a:cs typeface="Calibri"/>
                        </a:rPr>
                        <a:t> </a:t>
                      </a:r>
                      <a:r>
                        <a:rPr lang="en-US" sz="1400" dirty="0">
                          <a:latin typeface="Calibri"/>
                          <a:ea typeface="Arial"/>
                          <a:cs typeface="Calibri"/>
                        </a:rPr>
                        <a:t>prepared.</a:t>
                      </a:r>
                      <a:r>
                        <a:rPr lang="en-US" sz="1400" spc="-195" dirty="0">
                          <a:latin typeface="Calibri"/>
                          <a:ea typeface="Arial"/>
                          <a:cs typeface="Calibri"/>
                        </a:rPr>
                        <a:t> </a:t>
                      </a:r>
                      <a:r>
                        <a:rPr lang="en-US" sz="1400" dirty="0">
                          <a:latin typeface="Calibri"/>
                          <a:ea typeface="Arial"/>
                          <a:cs typeface="Calibri"/>
                        </a:rPr>
                        <a:t>Statement</a:t>
                      </a:r>
                      <a:r>
                        <a:rPr lang="en-US" sz="1400" spc="-195" dirty="0">
                          <a:latin typeface="Calibri"/>
                          <a:ea typeface="Arial"/>
                          <a:cs typeface="Calibri"/>
                        </a:rPr>
                        <a:t> </a:t>
                      </a:r>
                      <a:r>
                        <a:rPr lang="en-US" sz="1400" dirty="0">
                          <a:latin typeface="Calibri"/>
                          <a:ea typeface="Arial"/>
                          <a:cs typeface="Calibri"/>
                        </a:rPr>
                        <a:t>of affairs</a:t>
                      </a:r>
                      <a:r>
                        <a:rPr lang="en-US" sz="1400" spc="-135" dirty="0">
                          <a:latin typeface="Calibri"/>
                          <a:ea typeface="Arial"/>
                          <a:cs typeface="Calibri"/>
                        </a:rPr>
                        <a:t> </a:t>
                      </a:r>
                      <a:r>
                        <a:rPr lang="en-US" sz="1400" dirty="0">
                          <a:latin typeface="Calibri"/>
                          <a:ea typeface="Arial"/>
                          <a:cs typeface="Calibri"/>
                        </a:rPr>
                        <a:t>is</a:t>
                      </a:r>
                      <a:r>
                        <a:rPr lang="en-US" sz="1400" spc="-135" dirty="0">
                          <a:latin typeface="Calibri"/>
                          <a:ea typeface="Arial"/>
                          <a:cs typeface="Calibri"/>
                        </a:rPr>
                        <a:t> </a:t>
                      </a:r>
                      <a:r>
                        <a:rPr lang="en-US" sz="1400" dirty="0">
                          <a:latin typeface="Calibri"/>
                          <a:ea typeface="Arial"/>
                          <a:cs typeface="Calibri"/>
                        </a:rPr>
                        <a:t>gives</a:t>
                      </a:r>
                      <a:r>
                        <a:rPr lang="en-US" sz="1400" spc="-135" dirty="0">
                          <a:latin typeface="Calibri"/>
                          <a:ea typeface="Arial"/>
                          <a:cs typeface="Calibri"/>
                        </a:rPr>
                        <a:t> </a:t>
                      </a:r>
                      <a:r>
                        <a:rPr lang="en-US" sz="1400" dirty="0">
                          <a:latin typeface="Calibri"/>
                          <a:ea typeface="Arial"/>
                          <a:cs typeface="Calibri"/>
                        </a:rPr>
                        <a:t>a</a:t>
                      </a:r>
                      <a:r>
                        <a:rPr lang="en-US" sz="1400" spc="-135" dirty="0">
                          <a:latin typeface="Calibri"/>
                          <a:ea typeface="Arial"/>
                          <a:cs typeface="Calibri"/>
                        </a:rPr>
                        <a:t> </a:t>
                      </a:r>
                      <a:r>
                        <a:rPr lang="en-US" sz="1400" dirty="0">
                          <a:latin typeface="Calibri"/>
                          <a:ea typeface="Arial"/>
                          <a:cs typeface="Calibri"/>
                        </a:rPr>
                        <a:t>rough</a:t>
                      </a:r>
                      <a:r>
                        <a:rPr lang="en-US" sz="1400" spc="-135" dirty="0">
                          <a:latin typeface="Calibri"/>
                          <a:ea typeface="Arial"/>
                          <a:cs typeface="Calibri"/>
                        </a:rPr>
                        <a:t> </a:t>
                      </a:r>
                      <a:r>
                        <a:rPr lang="en-US" sz="1400" dirty="0">
                          <a:latin typeface="Calibri"/>
                          <a:ea typeface="Arial"/>
                          <a:cs typeface="Calibri"/>
                        </a:rPr>
                        <a:t>idea</a:t>
                      </a:r>
                      <a:r>
                        <a:rPr lang="en-US" sz="1400" spc="-135" dirty="0">
                          <a:latin typeface="Calibri"/>
                          <a:ea typeface="Arial"/>
                          <a:cs typeface="Calibri"/>
                        </a:rPr>
                        <a:t> </a:t>
                      </a:r>
                      <a:r>
                        <a:rPr lang="en-US" sz="1400" dirty="0">
                          <a:latin typeface="Calibri"/>
                          <a:ea typeface="Arial"/>
                          <a:cs typeface="Calibri"/>
                        </a:rPr>
                        <a:t>of</a:t>
                      </a:r>
                      <a:r>
                        <a:rPr lang="en-US" sz="1400" spc="-135" dirty="0">
                          <a:latin typeface="Calibri"/>
                          <a:ea typeface="Arial"/>
                          <a:cs typeface="Calibri"/>
                        </a:rPr>
                        <a:t> </a:t>
                      </a:r>
                      <a:r>
                        <a:rPr lang="en-US" sz="1400" dirty="0">
                          <a:latin typeface="Calibri"/>
                          <a:ea typeface="Arial"/>
                          <a:cs typeface="Calibri"/>
                        </a:rPr>
                        <a:t>financial</a:t>
                      </a:r>
                      <a:endParaRPr lang="en-US" sz="14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F2F2F2"/>
                    </a:solidFill>
                  </a:tcPr>
                </a:tc>
              </a:tr>
              <a:tr h="444868">
                <a:tc>
                  <a:txBody>
                    <a:bodyPr/>
                    <a:lstStyle/>
                    <a:p>
                      <a:pPr marL="69850">
                        <a:lnSpc>
                          <a:spcPct val="115000"/>
                        </a:lnSpc>
                        <a:spcBef>
                          <a:spcPts val="375"/>
                        </a:spcBef>
                        <a:spcAft>
                          <a:spcPts val="0"/>
                        </a:spcAft>
                      </a:pPr>
                      <a:r>
                        <a:rPr lang="en-US" sz="1400">
                          <a:solidFill>
                            <a:srgbClr val="FF0000"/>
                          </a:solidFill>
                          <a:latin typeface="Calibri"/>
                          <a:ea typeface="Arial"/>
                          <a:cs typeface="Calibri"/>
                        </a:rPr>
                        <a:t>position</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2F2F2"/>
                    </a:solidFill>
                  </a:tcPr>
                </a:tc>
                <a:tc>
                  <a:txBody>
                    <a:bodyPr/>
                    <a:lstStyle/>
                    <a:p>
                      <a:pPr marL="69850">
                        <a:lnSpc>
                          <a:spcPct val="115000"/>
                        </a:lnSpc>
                        <a:spcBef>
                          <a:spcPts val="375"/>
                        </a:spcBef>
                        <a:spcAft>
                          <a:spcPts val="0"/>
                        </a:spcAft>
                      </a:pPr>
                      <a:r>
                        <a:rPr lang="en-US" sz="1400">
                          <a:latin typeface="Calibri"/>
                          <a:ea typeface="Arial"/>
                          <a:cs typeface="Calibri"/>
                        </a:rPr>
                        <a:t>ascertain financial</a:t>
                      </a:r>
                      <a:r>
                        <a:rPr lang="en-US" sz="1400" spc="-290">
                          <a:latin typeface="Calibri"/>
                          <a:ea typeface="Arial"/>
                          <a:cs typeface="Calibri"/>
                        </a:rPr>
                        <a:t> </a:t>
                      </a:r>
                      <a:r>
                        <a:rPr lang="en-US" sz="1400">
                          <a:latin typeface="Calibri"/>
                          <a:ea typeface="Arial"/>
                          <a:cs typeface="Calibri"/>
                        </a:rPr>
                        <a:t>position.</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2F2F2"/>
                    </a:solidFill>
                  </a:tcPr>
                </a:tc>
                <a:tc>
                  <a:txBody>
                    <a:bodyPr/>
                    <a:lstStyle/>
                    <a:p>
                      <a:pPr marL="69850">
                        <a:lnSpc>
                          <a:spcPct val="115000"/>
                        </a:lnSpc>
                        <a:spcBef>
                          <a:spcPts val="375"/>
                        </a:spcBef>
                        <a:spcAft>
                          <a:spcPts val="0"/>
                        </a:spcAft>
                      </a:pPr>
                      <a:r>
                        <a:rPr lang="en-US" sz="1400" dirty="0">
                          <a:latin typeface="Calibri"/>
                          <a:ea typeface="Arial"/>
                          <a:cs typeface="Calibri"/>
                        </a:rPr>
                        <a:t>position.</a:t>
                      </a:r>
                      <a:endParaRPr lang="en-US" sz="14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2F2F2"/>
                    </a:solidFill>
                  </a:tcPr>
                </a:tc>
              </a:tr>
              <a:tr h="582917">
                <a:tc>
                  <a:txBody>
                    <a:bodyPr/>
                    <a:lstStyle/>
                    <a:p>
                      <a:pPr marL="69850">
                        <a:lnSpc>
                          <a:spcPct val="115000"/>
                        </a:lnSpc>
                        <a:spcBef>
                          <a:spcPts val="45"/>
                        </a:spcBef>
                        <a:spcAft>
                          <a:spcPts val="0"/>
                        </a:spcAft>
                      </a:pPr>
                      <a:endParaRPr lang="en-US" sz="1400">
                        <a:latin typeface="Arial"/>
                        <a:ea typeface="Arial"/>
                      </a:endParaRPr>
                    </a:p>
                    <a:p>
                      <a:pPr marL="69850">
                        <a:lnSpc>
                          <a:spcPct val="115000"/>
                        </a:lnSpc>
                        <a:spcBef>
                          <a:spcPts val="675"/>
                        </a:spcBef>
                        <a:spcAft>
                          <a:spcPts val="0"/>
                        </a:spcAft>
                      </a:pPr>
                      <a:r>
                        <a:rPr lang="en-US" sz="1400">
                          <a:solidFill>
                            <a:srgbClr val="FF0000"/>
                          </a:solidFill>
                          <a:latin typeface="Calibri"/>
                          <a:ea typeface="Arial"/>
                          <a:cs typeface="Calibri"/>
                        </a:rPr>
                        <a:t>(vi) Proof</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marR="80010">
                        <a:lnSpc>
                          <a:spcPts val="2100"/>
                        </a:lnSpc>
                        <a:spcBef>
                          <a:spcPts val="120"/>
                        </a:spcBef>
                        <a:spcAft>
                          <a:spcPts val="0"/>
                        </a:spcAft>
                      </a:pPr>
                      <a:r>
                        <a:rPr lang="en-US" sz="1400">
                          <a:latin typeface="Calibri"/>
                          <a:ea typeface="Arial"/>
                          <a:cs typeface="Calibri"/>
                        </a:rPr>
                        <a:t>Accounting record are</a:t>
                      </a:r>
                      <a:r>
                        <a:rPr lang="en-US" sz="1400" spc="-275">
                          <a:latin typeface="Calibri"/>
                          <a:ea typeface="Arial"/>
                          <a:cs typeface="Calibri"/>
                        </a:rPr>
                        <a:t> </a:t>
                      </a:r>
                      <a:r>
                        <a:rPr lang="en-US" sz="1400">
                          <a:latin typeface="Calibri"/>
                          <a:ea typeface="Arial"/>
                          <a:cs typeface="Calibri"/>
                        </a:rPr>
                        <a:t>treated as proof in the Court of Law.</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marR="15875">
                        <a:lnSpc>
                          <a:spcPts val="2100"/>
                        </a:lnSpc>
                        <a:spcBef>
                          <a:spcPts val="120"/>
                        </a:spcBef>
                        <a:spcAft>
                          <a:spcPts val="0"/>
                        </a:spcAft>
                      </a:pPr>
                      <a:r>
                        <a:rPr lang="en-US" sz="1400" dirty="0">
                          <a:latin typeface="Calibri"/>
                          <a:ea typeface="Arial"/>
                          <a:cs typeface="Calibri"/>
                        </a:rPr>
                        <a:t>Accounting record are not treated as proof in the court of Law.</a:t>
                      </a:r>
                      <a:endParaRPr lang="en-US" sz="14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739473">
                <a:tc>
                  <a:txBody>
                    <a:bodyPr/>
                    <a:lstStyle/>
                    <a:p>
                      <a:pPr marL="69850" marR="34925">
                        <a:lnSpc>
                          <a:spcPts val="2100"/>
                        </a:lnSpc>
                        <a:spcBef>
                          <a:spcPts val="120"/>
                        </a:spcBef>
                        <a:spcAft>
                          <a:spcPts val="0"/>
                        </a:spcAft>
                      </a:pPr>
                      <a:r>
                        <a:rPr lang="en-US" sz="1400">
                          <a:solidFill>
                            <a:srgbClr val="FF0000"/>
                          </a:solidFill>
                          <a:latin typeface="Calibri"/>
                          <a:ea typeface="Arial"/>
                          <a:cs typeface="Calibri"/>
                        </a:rPr>
                        <a:t>(viii) Tax authorities</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marR="73660">
                        <a:lnSpc>
                          <a:spcPts val="2100"/>
                        </a:lnSpc>
                        <a:spcBef>
                          <a:spcPts val="120"/>
                        </a:spcBef>
                        <a:spcAft>
                          <a:spcPts val="0"/>
                        </a:spcAft>
                      </a:pPr>
                      <a:r>
                        <a:rPr lang="en-US" sz="1400">
                          <a:latin typeface="Calibri"/>
                          <a:ea typeface="Arial"/>
                          <a:cs typeface="Calibri"/>
                        </a:rPr>
                        <a:t>Tax authorities recognise this system.</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nSpc>
                          <a:spcPct val="115000"/>
                        </a:lnSpc>
                        <a:spcBef>
                          <a:spcPts val="45"/>
                        </a:spcBef>
                        <a:spcAft>
                          <a:spcPts val="0"/>
                        </a:spcAft>
                      </a:pPr>
                      <a:endParaRPr lang="en-US" sz="1400" dirty="0">
                        <a:latin typeface="Arial"/>
                        <a:ea typeface="Arial"/>
                      </a:endParaRPr>
                    </a:p>
                    <a:p>
                      <a:pPr marL="69850">
                        <a:lnSpc>
                          <a:spcPct val="115000"/>
                        </a:lnSpc>
                        <a:spcBef>
                          <a:spcPts val="675"/>
                        </a:spcBef>
                        <a:spcAft>
                          <a:spcPts val="0"/>
                        </a:spcAft>
                      </a:pPr>
                      <a:r>
                        <a:rPr lang="en-US" sz="1400" dirty="0">
                          <a:latin typeface="Calibri"/>
                          <a:ea typeface="Arial"/>
                          <a:cs typeface="Calibri"/>
                        </a:rPr>
                        <a:t>Tax authorities do not </a:t>
                      </a:r>
                      <a:r>
                        <a:rPr lang="en-US" sz="1400" dirty="0" err="1">
                          <a:latin typeface="Calibri"/>
                          <a:ea typeface="Arial"/>
                          <a:cs typeface="Calibri"/>
                        </a:rPr>
                        <a:t>recognise</a:t>
                      </a:r>
                      <a:r>
                        <a:rPr lang="en-US" sz="1400" dirty="0">
                          <a:latin typeface="Calibri"/>
                          <a:ea typeface="Arial"/>
                          <a:cs typeface="Calibri"/>
                        </a:rPr>
                        <a:t> this system.</a:t>
                      </a:r>
                      <a:endParaRPr lang="en-US" sz="14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r>
              <a:tr h="739473">
                <a:tc>
                  <a:txBody>
                    <a:bodyPr/>
                    <a:lstStyle/>
                    <a:p>
                      <a:pPr marL="69850" marR="99695">
                        <a:lnSpc>
                          <a:spcPts val="2100"/>
                        </a:lnSpc>
                        <a:spcBef>
                          <a:spcPts val="120"/>
                        </a:spcBef>
                        <a:spcAft>
                          <a:spcPts val="0"/>
                        </a:spcAft>
                      </a:pPr>
                      <a:r>
                        <a:rPr lang="en-US" sz="1400">
                          <a:solidFill>
                            <a:srgbClr val="FF0000"/>
                          </a:solidFill>
                          <a:latin typeface="Calibri"/>
                          <a:ea typeface="Arial"/>
                          <a:cs typeface="Calibri"/>
                        </a:rPr>
                        <a:t>(viii) Suitability</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nSpc>
                          <a:spcPct val="115000"/>
                        </a:lnSpc>
                        <a:spcBef>
                          <a:spcPts val="45"/>
                        </a:spcBef>
                        <a:spcAft>
                          <a:spcPts val="0"/>
                        </a:spcAft>
                      </a:pPr>
                      <a:endParaRPr lang="en-US" sz="1400">
                        <a:latin typeface="Arial"/>
                        <a:ea typeface="Arial"/>
                      </a:endParaRPr>
                    </a:p>
                    <a:p>
                      <a:pPr marL="69850">
                        <a:lnSpc>
                          <a:spcPct val="115000"/>
                        </a:lnSpc>
                        <a:spcBef>
                          <a:spcPts val="675"/>
                        </a:spcBef>
                        <a:spcAft>
                          <a:spcPts val="0"/>
                        </a:spcAft>
                      </a:pPr>
                      <a:r>
                        <a:rPr lang="en-US" sz="1400">
                          <a:latin typeface="Calibri"/>
                          <a:ea typeface="Arial"/>
                          <a:cs typeface="Calibri"/>
                        </a:rPr>
                        <a:t>It is suitable in all the cases.</a:t>
                      </a:r>
                      <a:endParaRPr lang="en-US" sz="14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marR="283210">
                        <a:lnSpc>
                          <a:spcPts val="2100"/>
                        </a:lnSpc>
                        <a:spcBef>
                          <a:spcPts val="120"/>
                        </a:spcBef>
                        <a:spcAft>
                          <a:spcPts val="0"/>
                        </a:spcAft>
                      </a:pPr>
                      <a:r>
                        <a:rPr lang="en-US" sz="1400" dirty="0">
                          <a:latin typeface="Calibri"/>
                          <a:ea typeface="Arial"/>
                          <a:cs typeface="Calibri"/>
                        </a:rPr>
                        <a:t>It</a:t>
                      </a:r>
                      <a:r>
                        <a:rPr lang="en-US" sz="1400" spc="-240" dirty="0">
                          <a:latin typeface="Calibri"/>
                          <a:ea typeface="Arial"/>
                          <a:cs typeface="Calibri"/>
                        </a:rPr>
                        <a:t> </a:t>
                      </a:r>
                      <a:r>
                        <a:rPr lang="en-US" sz="1400" dirty="0">
                          <a:latin typeface="Calibri"/>
                          <a:ea typeface="Arial"/>
                          <a:cs typeface="Calibri"/>
                        </a:rPr>
                        <a:t>is</a:t>
                      </a:r>
                      <a:r>
                        <a:rPr lang="en-US" sz="1400" spc="-240" dirty="0">
                          <a:latin typeface="Calibri"/>
                          <a:ea typeface="Arial"/>
                          <a:cs typeface="Calibri"/>
                        </a:rPr>
                        <a:t> </a:t>
                      </a:r>
                      <a:r>
                        <a:rPr lang="en-US" sz="1400" dirty="0">
                          <a:latin typeface="Calibri"/>
                          <a:ea typeface="Arial"/>
                          <a:cs typeface="Calibri"/>
                        </a:rPr>
                        <a:t>suitable</a:t>
                      </a:r>
                      <a:r>
                        <a:rPr lang="en-US" sz="1400" spc="-240" dirty="0">
                          <a:latin typeface="Calibri"/>
                          <a:ea typeface="Arial"/>
                          <a:cs typeface="Calibri"/>
                        </a:rPr>
                        <a:t> </a:t>
                      </a:r>
                      <a:r>
                        <a:rPr lang="en-US" sz="1400" dirty="0">
                          <a:latin typeface="Calibri"/>
                          <a:ea typeface="Arial"/>
                          <a:cs typeface="Calibri"/>
                        </a:rPr>
                        <a:t>only</a:t>
                      </a:r>
                      <a:r>
                        <a:rPr lang="en-US" sz="1400" spc="-235" dirty="0">
                          <a:latin typeface="Calibri"/>
                          <a:ea typeface="Arial"/>
                          <a:cs typeface="Calibri"/>
                        </a:rPr>
                        <a:t> </a:t>
                      </a:r>
                      <a:r>
                        <a:rPr lang="en-US" sz="1400" dirty="0">
                          <a:latin typeface="Calibri"/>
                          <a:ea typeface="Arial"/>
                          <a:cs typeface="Calibri"/>
                        </a:rPr>
                        <a:t>in</a:t>
                      </a:r>
                      <a:r>
                        <a:rPr lang="en-US" sz="1400" spc="-240" dirty="0">
                          <a:latin typeface="Calibri"/>
                          <a:ea typeface="Arial"/>
                          <a:cs typeface="Calibri"/>
                        </a:rPr>
                        <a:t> </a:t>
                      </a:r>
                      <a:r>
                        <a:rPr lang="en-US" sz="1400" dirty="0">
                          <a:latin typeface="Calibri"/>
                          <a:ea typeface="Arial"/>
                          <a:cs typeface="Calibri"/>
                        </a:rPr>
                        <a:t>case</a:t>
                      </a:r>
                      <a:r>
                        <a:rPr lang="en-US" sz="1400" spc="-240" dirty="0">
                          <a:latin typeface="Calibri"/>
                          <a:ea typeface="Arial"/>
                          <a:cs typeface="Calibri"/>
                        </a:rPr>
                        <a:t> </a:t>
                      </a:r>
                      <a:r>
                        <a:rPr lang="en-US" sz="1400" dirty="0">
                          <a:latin typeface="Calibri"/>
                          <a:ea typeface="Arial"/>
                          <a:cs typeface="Calibri"/>
                        </a:rPr>
                        <a:t>of</a:t>
                      </a:r>
                      <a:r>
                        <a:rPr lang="en-US" sz="1400" spc="-240" dirty="0">
                          <a:latin typeface="Calibri"/>
                          <a:ea typeface="Arial"/>
                          <a:cs typeface="Calibri"/>
                        </a:rPr>
                        <a:t> </a:t>
                      </a:r>
                      <a:r>
                        <a:rPr lang="en-US" sz="1400" dirty="0">
                          <a:latin typeface="Calibri"/>
                          <a:ea typeface="Arial"/>
                          <a:cs typeface="Calibri"/>
                        </a:rPr>
                        <a:t>small</a:t>
                      </a:r>
                      <a:r>
                        <a:rPr lang="en-US" sz="1400" spc="-235" dirty="0">
                          <a:latin typeface="Calibri"/>
                          <a:ea typeface="Arial"/>
                          <a:cs typeface="Calibri"/>
                        </a:rPr>
                        <a:t> </a:t>
                      </a:r>
                      <a:r>
                        <a:rPr lang="en-US" sz="1400" dirty="0">
                          <a:latin typeface="Calibri"/>
                          <a:ea typeface="Arial"/>
                          <a:cs typeface="Calibri"/>
                        </a:rPr>
                        <a:t>business houses.</a:t>
                      </a:r>
                      <a:endParaRPr lang="en-US" sz="14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2"/>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2" y="105701"/>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900" b="1" dirty="0" smtClean="0">
                <a:solidFill>
                  <a:srgbClr val="FF0000"/>
                </a:solidFill>
                <a:latin typeface="Calibri"/>
                <a:ea typeface="Calibri"/>
                <a:cs typeface="Calibri"/>
                <a:sym typeface="Calibri"/>
              </a:rPr>
              <a:t>INCOMPLETE RECORDS</a:t>
            </a:r>
            <a:endParaRPr lang="en-US" sz="2900" b="1" dirty="0" smtClean="0">
              <a:solidFill>
                <a:srgbClr val="FF0000"/>
              </a:solidFill>
              <a:latin typeface="Calibri"/>
              <a:ea typeface="Calibri"/>
              <a:cs typeface="Calibri"/>
              <a:sym typeface="Calibri"/>
            </a:endParaRPr>
          </a:p>
        </p:txBody>
      </p:sp>
      <p:sp>
        <p:nvSpPr>
          <p:cNvPr id="57" name="Google Shape;57;p13"/>
          <p:cNvSpPr txBox="1"/>
          <p:nvPr/>
        </p:nvSpPr>
        <p:spPr>
          <a:xfrm>
            <a:off x="2222175" y="2571738"/>
            <a:ext cx="6361988"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ACCOUNTANCY</a:t>
            </a:r>
            <a:endParaRPr b="1"/>
          </a:p>
          <a:p>
            <a:pPr marL="0" lvl="0" indent="0" algn="l" rtl="0">
              <a:spcBef>
                <a:spcPts val="0"/>
              </a:spcBef>
              <a:spcAft>
                <a:spcPts val="0"/>
              </a:spcAft>
              <a:buNone/>
            </a:pPr>
            <a:r>
              <a:rPr lang="en" b="1" dirty="0"/>
              <a:t>CHAPTER </a:t>
            </a:r>
            <a:r>
              <a:rPr lang="en" b="1" dirty="0" smtClean="0"/>
              <a:t>NUMBER:11</a:t>
            </a:r>
            <a:endParaRPr b="1"/>
          </a:p>
          <a:p>
            <a:pPr marL="0" lvl="0" indent="0" algn="l" rtl="0">
              <a:spcBef>
                <a:spcPts val="0"/>
              </a:spcBef>
              <a:spcAft>
                <a:spcPts val="0"/>
              </a:spcAft>
              <a:buNone/>
            </a:pPr>
            <a:r>
              <a:rPr lang="en" b="1" dirty="0"/>
              <a:t>CHAPTER NAME </a:t>
            </a:r>
            <a:r>
              <a:rPr lang="en" b="1" dirty="0" smtClean="0"/>
              <a:t>: </a:t>
            </a:r>
            <a:r>
              <a:rPr lang="en" b="1" dirty="0" smtClean="0"/>
              <a:t>INCOMPLETE RECORDS</a:t>
            </a:r>
            <a:endParaRPr lang="en" b="1" dirty="0" smtClean="0"/>
          </a:p>
          <a:p>
            <a:pPr marL="0" lvl="0" indent="0" algn="l" rtl="0">
              <a:spcBef>
                <a:spcPts val="0"/>
              </a:spcBef>
              <a:spcAft>
                <a:spcPts val="0"/>
              </a:spcAft>
              <a:buNone/>
            </a:pPr>
            <a:r>
              <a:rPr lang="en" b="1" dirty="0" smtClean="0"/>
              <a:t>CLASS-92</a:t>
            </a:r>
            <a:endParaRPr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54273" name="Rectangle 1"/>
          <p:cNvSpPr>
            <a:spLocks noChangeArrowheads="1"/>
          </p:cNvSpPr>
          <p:nvPr/>
        </p:nvSpPr>
        <p:spPr bwMode="auto">
          <a:xfrm>
            <a:off x="1642188" y="1"/>
            <a:ext cx="7501812" cy="2954607"/>
          </a:xfrm>
          <a:prstGeom prst="rect">
            <a:avLst/>
          </a:prstGeom>
          <a:noFill/>
          <a:ln w="9525">
            <a:noFill/>
            <a:miter lim="800000"/>
            <a:headEnd/>
            <a:tailEnd/>
          </a:ln>
          <a:effectLst/>
        </p:spPr>
        <p:txBody>
          <a:bodyPr vert="horz" wrap="square" lIns="63480" tIns="15235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7500" algn="l"/>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Calibri" pitchFamily="34" charset="0"/>
              </a:rPr>
              <a:t>Ascertainment of Profit or Loss</a:t>
            </a:r>
          </a:p>
          <a:p>
            <a:pPr marL="0" marR="0" lvl="0" indent="0" algn="l" defTabSz="914400" rtl="0" eaLnBrk="1" fontAlgn="base" latinLnBrk="0" hangingPunct="1">
              <a:lnSpc>
                <a:spcPct val="100000"/>
              </a:lnSpc>
              <a:spcBef>
                <a:spcPct val="0"/>
              </a:spcBef>
              <a:spcAft>
                <a:spcPct val="0"/>
              </a:spcAft>
              <a:buClrTx/>
              <a:buSzTx/>
              <a:buFontTx/>
              <a:buNone/>
              <a:tabLst>
                <a:tab pos="3175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7500" algn="l"/>
              </a:tabLst>
            </a:pP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The main objective of any business enterprise is to earn profits. In case of organizations maintaining accounts under incomplete records the amount of profit or loss can be ascertained by following two method.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Statement of Affairs method or Net Worth method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Conversion in Double entry method (not in syllabus)</a:t>
            </a: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7500" algn="l"/>
              </a:tabLst>
            </a:pPr>
            <a:r>
              <a:rPr kumimoji="0" lang="en-US"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Statement of Affairs Method</a:t>
            </a:r>
            <a:endParaRPr kumimoji="0" lang="en-US"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7500" algn="l"/>
              </a:tabLst>
            </a:pP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Under this method, profits or losses of the business are ascertained by comparing the Capital at the end with the Capital at the beginning of the accounting period.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When Capital at the end is more than the capital in the beginning during an Accounting period (with the necessary adjustment) there will be profit.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6"/>
          <p:cNvSpPr>
            <a:spLocks noChangeArrowheads="1"/>
          </p:cNvSpPr>
          <p:nvPr/>
        </p:nvSpPr>
        <p:spPr bwMode="auto">
          <a:xfrm>
            <a:off x="0" y="457200"/>
            <a:ext cx="1107996"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Arial" pitchFamily="34" charset="0"/>
                <a:cs typeface="Arial" pitchFamily="34" charset="0"/>
              </a:rPr>
              <a:t/>
            </a:r>
            <a:br>
              <a:rPr kumimoji="0" lang="en-US" sz="1200" b="0" i="0" u="none" strike="noStrike" cap="none" normalizeH="0" baseline="0" dirty="0" smtClean="0">
                <a:ln>
                  <a:noFill/>
                </a:ln>
                <a:solidFill>
                  <a:schemeClr val="tx1"/>
                </a:solidFill>
                <a:effectLst/>
                <a:latin typeface="Arial" pitchFamily="34" charset="0"/>
                <a:ea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Google Shape;76;p16"/>
          <p:cNvPicPr preferRelativeResize="0"/>
          <p:nvPr/>
        </p:nvPicPr>
        <p:blipFill rotWithShape="1">
          <a:blip r:embed="rId2">
            <a:alphaModFix/>
          </a:blip>
          <a:srcRect/>
          <a:stretch/>
        </p:blipFill>
        <p:spPr>
          <a:xfrm>
            <a:off x="7949682" y="4450702"/>
            <a:ext cx="1073020" cy="674922"/>
          </a:xfrm>
          <a:prstGeom prst="rect">
            <a:avLst/>
          </a:prstGeom>
          <a:noFill/>
          <a:ln>
            <a:noFill/>
          </a:ln>
        </p:spPr>
      </p:pic>
      <p:sp>
        <p:nvSpPr>
          <p:cNvPr id="8" name="Rectangle 7"/>
          <p:cNvSpPr/>
          <p:nvPr/>
        </p:nvSpPr>
        <p:spPr>
          <a:xfrm>
            <a:off x="1343608" y="391887"/>
            <a:ext cx="7427168" cy="3754874"/>
          </a:xfrm>
          <a:prstGeom prst="rect">
            <a:avLst/>
          </a:prstGeom>
        </p:spPr>
        <p:txBody>
          <a:bodyPr wrap="square">
            <a:spAutoFit/>
          </a:bodyPr>
          <a:lstStyle/>
          <a:p>
            <a:pPr lvl="0" eaLnBrk="0" fontAlgn="base" hangingPunct="0">
              <a:spcBef>
                <a:spcPct val="0"/>
              </a:spcBef>
              <a:spcAft>
                <a:spcPct val="0"/>
              </a:spcAft>
              <a:buClrTx/>
              <a:tabLst>
                <a:tab pos="317500" algn="l"/>
              </a:tabLst>
            </a:pPr>
            <a:r>
              <a:rPr lang="en-US" b="1" dirty="0" smtClean="0">
                <a:solidFill>
                  <a:schemeClr val="tx1"/>
                </a:solidFill>
                <a:latin typeface="Arial" pitchFamily="34" charset="0"/>
                <a:ea typeface="Arial" pitchFamily="34" charset="0"/>
                <a:cs typeface="Calibri" pitchFamily="34" charset="0"/>
              </a:rPr>
              <a:t>Profits</a:t>
            </a:r>
          </a:p>
          <a:p>
            <a:pPr lvl="0" eaLnBrk="0" fontAlgn="base" hangingPunct="0">
              <a:spcBef>
                <a:spcPct val="0"/>
              </a:spcBef>
              <a:spcAft>
                <a:spcPct val="0"/>
              </a:spcAft>
              <a:buClrTx/>
              <a:tabLst>
                <a:tab pos="317500" algn="l"/>
              </a:tabLst>
            </a:pPr>
            <a:endParaRPr lang="en-US" b="1" dirty="0" smtClean="0">
              <a:solidFill>
                <a:schemeClr val="tx1"/>
              </a:solidFill>
              <a:latin typeface="Arial" pitchFamily="34" charset="0"/>
              <a:ea typeface="Arial" pitchFamily="34" charset="0"/>
              <a:cs typeface="Calibri" pitchFamily="34" charset="0"/>
            </a:endParaRPr>
          </a:p>
          <a:p>
            <a:pPr lvl="0" eaLnBrk="0" fontAlgn="base" hangingPunct="0">
              <a:spcBef>
                <a:spcPct val="0"/>
              </a:spcBef>
              <a:spcAft>
                <a:spcPct val="0"/>
              </a:spcAft>
              <a:buClrTx/>
              <a:tabLst>
                <a:tab pos="317500" algn="l"/>
              </a:tabLst>
            </a:pPr>
            <a:r>
              <a:rPr lang="en-US" b="1" dirty="0" smtClean="0">
                <a:solidFill>
                  <a:schemeClr val="tx1"/>
                </a:solidFill>
                <a:latin typeface="Arial" pitchFamily="34" charset="0"/>
                <a:ea typeface="Arial" pitchFamily="34" charset="0"/>
                <a:cs typeface="Calibri" pitchFamily="34" charset="0"/>
              </a:rPr>
              <a:t> </a:t>
            </a:r>
            <a:r>
              <a:rPr lang="en-US" dirty="0" smtClean="0">
                <a:solidFill>
                  <a:schemeClr val="tx1"/>
                </a:solidFill>
                <a:latin typeface="Arial" pitchFamily="34" charset="0"/>
                <a:ea typeface="Arial" pitchFamily="34" charset="0"/>
                <a:cs typeface="Calibri" pitchFamily="34" charset="0"/>
              </a:rPr>
              <a:t>= Closing Capital - Opening Capital</a:t>
            </a:r>
            <a:endParaRPr lang="en-US" dirty="0" smtClean="0">
              <a:solidFill>
                <a:schemeClr val="tx1"/>
              </a:solidFill>
              <a:latin typeface="Arial" pitchFamily="34" charset="0"/>
              <a:cs typeface="Arial" pitchFamily="34" charset="0"/>
            </a:endParaRPr>
          </a:p>
          <a:p>
            <a:pPr lvl="0" eaLnBrk="0" fontAlgn="base" hangingPunct="0">
              <a:spcBef>
                <a:spcPct val="0"/>
              </a:spcBef>
              <a:spcAft>
                <a:spcPct val="0"/>
              </a:spcAft>
              <a:buClrTx/>
              <a:buFontTx/>
              <a:buChar char="•"/>
              <a:tabLst>
                <a:tab pos="317500" algn="l"/>
              </a:tabLst>
            </a:pPr>
            <a:r>
              <a:rPr lang="en-US" dirty="0" smtClean="0">
                <a:solidFill>
                  <a:schemeClr val="tx1"/>
                </a:solidFill>
                <a:latin typeface="Arial" pitchFamily="34" charset="0"/>
                <a:ea typeface="Arial" pitchFamily="34" charset="0"/>
                <a:cs typeface="Calibri" pitchFamily="34" charset="0"/>
              </a:rPr>
              <a:t>When Capital at the beginning is more than capital at the end during an Accounting Period. (with the necessary adjustment) there will be loss</a:t>
            </a:r>
            <a:r>
              <a:rPr lang="en-US" dirty="0" smtClean="0">
                <a:solidFill>
                  <a:schemeClr val="tx1"/>
                </a:solidFill>
                <a:latin typeface="Arial" pitchFamily="34" charset="0"/>
                <a:ea typeface="Arial" pitchFamily="34" charset="0"/>
                <a:cs typeface="Calibri" pitchFamily="34" charset="0"/>
              </a:rPr>
              <a:t>.</a:t>
            </a:r>
          </a:p>
          <a:p>
            <a:pPr lvl="0" eaLnBrk="0" fontAlgn="base" hangingPunct="0">
              <a:spcBef>
                <a:spcPct val="0"/>
              </a:spcBef>
              <a:spcAft>
                <a:spcPct val="0"/>
              </a:spcAft>
              <a:buClrTx/>
              <a:buFontTx/>
              <a:buChar char="•"/>
              <a:tabLst>
                <a:tab pos="317500" algn="l"/>
              </a:tabLst>
            </a:pPr>
            <a:endParaRPr lang="en-US" dirty="0" smtClean="0">
              <a:solidFill>
                <a:schemeClr val="tx1"/>
              </a:solidFill>
              <a:latin typeface="Arial" pitchFamily="34" charset="0"/>
              <a:cs typeface="Arial" pitchFamily="34" charset="0"/>
            </a:endParaRPr>
          </a:p>
          <a:p>
            <a:pPr lvl="0" eaLnBrk="0" fontAlgn="base" hangingPunct="0">
              <a:spcBef>
                <a:spcPct val="0"/>
              </a:spcBef>
              <a:spcAft>
                <a:spcPct val="0"/>
              </a:spcAft>
              <a:buClrTx/>
              <a:tabLst>
                <a:tab pos="317500" algn="l"/>
              </a:tabLst>
            </a:pPr>
            <a:r>
              <a:rPr lang="en-US" b="1" dirty="0" smtClean="0">
                <a:solidFill>
                  <a:schemeClr val="tx1"/>
                </a:solidFill>
                <a:latin typeface="Arial" pitchFamily="34" charset="0"/>
                <a:ea typeface="Arial" pitchFamily="34" charset="0"/>
                <a:cs typeface="Calibri" pitchFamily="34" charset="0"/>
              </a:rPr>
              <a:t>Losses</a:t>
            </a:r>
          </a:p>
          <a:p>
            <a:pPr lvl="0" eaLnBrk="0" fontAlgn="base" hangingPunct="0">
              <a:spcBef>
                <a:spcPct val="0"/>
              </a:spcBef>
              <a:spcAft>
                <a:spcPct val="0"/>
              </a:spcAft>
              <a:buClrTx/>
              <a:tabLst>
                <a:tab pos="317500" algn="l"/>
              </a:tabLst>
            </a:pPr>
            <a:endParaRPr lang="en-US" b="1" dirty="0" smtClean="0">
              <a:solidFill>
                <a:schemeClr val="tx1"/>
              </a:solidFill>
              <a:latin typeface="Arial" pitchFamily="34" charset="0"/>
              <a:ea typeface="Arial" pitchFamily="34" charset="0"/>
              <a:cs typeface="Calibri" pitchFamily="34" charset="0"/>
            </a:endParaRPr>
          </a:p>
          <a:p>
            <a:pPr lvl="0" eaLnBrk="0" fontAlgn="base" hangingPunct="0">
              <a:spcBef>
                <a:spcPct val="0"/>
              </a:spcBef>
              <a:spcAft>
                <a:spcPct val="0"/>
              </a:spcAft>
              <a:buClrTx/>
              <a:tabLst>
                <a:tab pos="317500" algn="l"/>
              </a:tabLst>
            </a:pPr>
            <a:r>
              <a:rPr lang="en-US" b="1" dirty="0" smtClean="0">
                <a:solidFill>
                  <a:schemeClr val="tx1"/>
                </a:solidFill>
                <a:latin typeface="Arial" pitchFamily="34" charset="0"/>
                <a:ea typeface="Arial" pitchFamily="34" charset="0"/>
                <a:cs typeface="Calibri" pitchFamily="34" charset="0"/>
              </a:rPr>
              <a:t> </a:t>
            </a:r>
            <a:r>
              <a:rPr lang="en-US" dirty="0" smtClean="0">
                <a:solidFill>
                  <a:schemeClr val="tx1"/>
                </a:solidFill>
                <a:latin typeface="Arial" pitchFamily="34" charset="0"/>
                <a:ea typeface="Arial" pitchFamily="34" charset="0"/>
                <a:cs typeface="Calibri" pitchFamily="34" charset="0"/>
              </a:rPr>
              <a:t>= Opening Capital - Closing Capital</a:t>
            </a:r>
            <a:endParaRPr lang="en-US" dirty="0" smtClean="0">
              <a:solidFill>
                <a:schemeClr val="tx1"/>
              </a:solidFill>
              <a:latin typeface="Arial" pitchFamily="34" charset="0"/>
              <a:cs typeface="Arial" pitchFamily="34" charset="0"/>
            </a:endParaRPr>
          </a:p>
          <a:p>
            <a:pPr lvl="0" eaLnBrk="0" fontAlgn="base" hangingPunct="0">
              <a:spcBef>
                <a:spcPct val="0"/>
              </a:spcBef>
              <a:spcAft>
                <a:spcPct val="0"/>
              </a:spcAft>
              <a:buClrTx/>
              <a:tabLst>
                <a:tab pos="317500" algn="l"/>
              </a:tabLst>
            </a:pPr>
            <a:r>
              <a:rPr lang="en-US" dirty="0" smtClean="0">
                <a:solidFill>
                  <a:schemeClr val="tx1"/>
                </a:solidFill>
                <a:latin typeface="Arial" pitchFamily="34" charset="0"/>
                <a:ea typeface="Arial" pitchFamily="34" charset="0"/>
                <a:cs typeface="Calibri" pitchFamily="34" charset="0"/>
              </a:rPr>
              <a:t>Capital at the beginning is calculated by preparing an 'Opening statement of Affairs' and similarly, capital at the end is calculated by preparing a 'Closing Statement of Affairs</a:t>
            </a:r>
            <a:r>
              <a:rPr lang="en-US" dirty="0" smtClean="0">
                <a:solidFill>
                  <a:schemeClr val="tx1"/>
                </a:solidFill>
                <a:latin typeface="Arial" pitchFamily="34" charset="0"/>
                <a:ea typeface="Arial" pitchFamily="34" charset="0"/>
                <a:cs typeface="Calibri" pitchFamily="34" charset="0"/>
              </a:rPr>
              <a:t>'.</a:t>
            </a:r>
          </a:p>
          <a:p>
            <a:pPr lvl="0" eaLnBrk="0" fontAlgn="base" hangingPunct="0">
              <a:spcBef>
                <a:spcPct val="0"/>
              </a:spcBef>
              <a:spcAft>
                <a:spcPct val="0"/>
              </a:spcAft>
              <a:buClrTx/>
              <a:tabLst>
                <a:tab pos="317500" algn="l"/>
              </a:tabLst>
            </a:pPr>
            <a:endParaRPr lang="en-US" b="1" dirty="0" smtClean="0">
              <a:solidFill>
                <a:schemeClr val="tx1"/>
              </a:solidFill>
              <a:latin typeface="Arial" pitchFamily="34" charset="0"/>
              <a:ea typeface="Trebuchet MS" pitchFamily="34" charset="0"/>
              <a:cs typeface="Trebuchet MS" pitchFamily="34" charset="0"/>
            </a:endParaRPr>
          </a:p>
          <a:p>
            <a:pPr lvl="0" eaLnBrk="0" fontAlgn="base" hangingPunct="0">
              <a:spcBef>
                <a:spcPct val="0"/>
              </a:spcBef>
              <a:spcAft>
                <a:spcPct val="0"/>
              </a:spcAft>
              <a:buClrTx/>
              <a:tabLst>
                <a:tab pos="317500" algn="l"/>
              </a:tabLst>
            </a:pPr>
            <a:r>
              <a:rPr lang="en-US" b="1" dirty="0" smtClean="0">
                <a:solidFill>
                  <a:schemeClr val="tx1"/>
                </a:solidFill>
                <a:latin typeface="Arial" pitchFamily="34" charset="0"/>
                <a:ea typeface="Trebuchet MS" pitchFamily="34" charset="0"/>
                <a:cs typeface="Calibri" pitchFamily="34" charset="0"/>
              </a:rPr>
              <a:t>Notes</a:t>
            </a:r>
          </a:p>
          <a:p>
            <a:pPr lvl="0" eaLnBrk="0" fontAlgn="base" hangingPunct="0">
              <a:spcBef>
                <a:spcPct val="0"/>
              </a:spcBef>
              <a:spcAft>
                <a:spcPct val="0"/>
              </a:spcAft>
              <a:buClrTx/>
              <a:tabLst>
                <a:tab pos="317500" algn="l"/>
              </a:tabLst>
            </a:pPr>
            <a:endParaRPr lang="en-US" b="1" dirty="0" smtClean="0">
              <a:solidFill>
                <a:schemeClr val="tx1"/>
              </a:solidFill>
              <a:latin typeface="Arial" pitchFamily="34" charset="0"/>
              <a:ea typeface="Trebuchet MS" pitchFamily="34" charset="0"/>
              <a:cs typeface="Trebuchet MS" pitchFamily="34" charset="0"/>
            </a:endParaRPr>
          </a:p>
          <a:p>
            <a:pPr lvl="0" eaLnBrk="0" fontAlgn="base" hangingPunct="0">
              <a:spcBef>
                <a:spcPct val="0"/>
              </a:spcBef>
              <a:spcAft>
                <a:spcPct val="0"/>
              </a:spcAft>
              <a:buClrTx/>
              <a:tabLst>
                <a:tab pos="317500" algn="l"/>
              </a:tabLst>
            </a:pPr>
            <a:r>
              <a:rPr lang="en-US" dirty="0" smtClean="0">
                <a:solidFill>
                  <a:schemeClr val="tx1"/>
                </a:solidFill>
                <a:latin typeface="Arial" pitchFamily="34" charset="0"/>
                <a:ea typeface="Arial" pitchFamily="34" charset="0"/>
                <a:cs typeface="Calibri" pitchFamily="34" charset="0"/>
              </a:rPr>
              <a:t>Under this method two statements are prepared:</a:t>
            </a:r>
            <a:endParaRPr lang="en-US" dirty="0" smtClean="0">
              <a:solidFill>
                <a:schemeClr val="tx1"/>
              </a:solidFill>
              <a:latin typeface="Arial" pitchFamily="34" charset="0"/>
              <a:cs typeface="Arial" pitchFamily="34" charset="0"/>
            </a:endParaRPr>
          </a:p>
          <a:p>
            <a:pPr lvl="0" eaLnBrk="0" fontAlgn="base" hangingPunct="0">
              <a:spcBef>
                <a:spcPct val="0"/>
              </a:spcBef>
              <a:spcAft>
                <a:spcPct val="0"/>
              </a:spcAft>
              <a:buClrTx/>
              <a:buFontTx/>
              <a:buChar char="•"/>
              <a:tabLst>
                <a:tab pos="317500" algn="l"/>
              </a:tabLst>
            </a:pPr>
            <a:r>
              <a:rPr lang="en-US" dirty="0" smtClean="0">
                <a:solidFill>
                  <a:schemeClr val="tx1"/>
                </a:solidFill>
                <a:latin typeface="Arial" pitchFamily="34" charset="0"/>
                <a:ea typeface="Arial" pitchFamily="34" charset="0"/>
                <a:cs typeface="Calibri" pitchFamily="34" charset="0"/>
              </a:rPr>
              <a:t>Statement of affairs, for calculating opening and closing capital.</a:t>
            </a:r>
            <a:endParaRPr lang="en-US" dirty="0" smtClean="0">
              <a:solidFill>
                <a:schemeClr val="tx1"/>
              </a:solidFill>
              <a:latin typeface="Arial" pitchFamily="34" charset="0"/>
              <a:cs typeface="Arial" pitchFamily="34" charset="0"/>
            </a:endParaRPr>
          </a:p>
          <a:p>
            <a:pPr lvl="0" eaLnBrk="0" fontAlgn="base" hangingPunct="0">
              <a:spcBef>
                <a:spcPct val="0"/>
              </a:spcBef>
              <a:spcAft>
                <a:spcPct val="0"/>
              </a:spcAft>
              <a:buClrTx/>
              <a:buFontTx/>
              <a:buChar char="•"/>
              <a:tabLst>
                <a:tab pos="317500" algn="l"/>
              </a:tabLst>
            </a:pPr>
            <a:r>
              <a:rPr lang="en-US" dirty="0" smtClean="0">
                <a:solidFill>
                  <a:schemeClr val="tx1"/>
                </a:solidFill>
                <a:latin typeface="Arial" pitchFamily="34" charset="0"/>
                <a:ea typeface="Arial" pitchFamily="34" charset="0"/>
                <a:cs typeface="Calibri" pitchFamily="34" charset="0"/>
              </a:rPr>
              <a:t>Statement of profit or loss, for calculating profit or loss.</a:t>
            </a:r>
            <a:endParaRPr lang="en-US" dirty="0" smtClean="0">
              <a:solidFill>
                <a:schemeClr val="tx1"/>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52225" name="Rectangle 1"/>
          <p:cNvSpPr>
            <a:spLocks noChangeArrowheads="1"/>
          </p:cNvSpPr>
          <p:nvPr/>
        </p:nvSpPr>
        <p:spPr bwMode="auto">
          <a:xfrm>
            <a:off x="1240970" y="774440"/>
            <a:ext cx="7903029" cy="2708434"/>
          </a:xfrm>
          <a:prstGeom prst="rect">
            <a:avLst/>
          </a:prstGeom>
          <a:noFill/>
          <a:ln w="9525">
            <a:noFill/>
            <a:miter lim="800000"/>
            <a:headEnd/>
            <a:tailEnd/>
          </a:ln>
          <a:effectLst/>
        </p:spPr>
        <p:txBody>
          <a:bodyPr vert="horz" wrap="square" lIns="6348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Statement of Affairs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A Statement of affairs is a statement showing the balances of assets (including cash and bank balance) on the right hand side and the balance of liabilities on the </a:t>
            </a:r>
            <a:r>
              <a:rPr kumimoji="0" lang="en-US" sz="1600" b="0" i="0" u="none" strike="noStrike" cap="none" normalizeH="0" baseline="0" dirty="0" err="1" smtClean="0">
                <a:ln>
                  <a:noFill/>
                </a:ln>
                <a:solidFill>
                  <a:schemeClr val="tx1"/>
                </a:solidFill>
                <a:effectLst/>
                <a:latin typeface="Arial" pitchFamily="34" charset="0"/>
                <a:ea typeface="Arial" pitchFamily="34" charset="0"/>
                <a:cs typeface="Calibri" pitchFamily="34" charset="0"/>
              </a:rPr>
              <a:t>lef</a:t>
            </a: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 hand side, on a particulars date. The difference in the total of two sides is known as capital.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Capital = Total Assets - Total liabilities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A statement of affairs is </a:t>
            </a:r>
            <a:r>
              <a:rPr kumimoji="0" lang="en-US" sz="1600" b="0" i="0" u="none" strike="noStrike" cap="none" normalizeH="0" baseline="0" dirty="0" err="1" smtClean="0">
                <a:ln>
                  <a:noFill/>
                </a:ln>
                <a:solidFill>
                  <a:schemeClr val="tx1"/>
                </a:solidFill>
                <a:effectLst/>
                <a:latin typeface="Arial" pitchFamily="34" charset="0"/>
                <a:ea typeface="Arial" pitchFamily="34" charset="0"/>
                <a:cs typeface="Calibri" pitchFamily="34" charset="0"/>
              </a:rPr>
              <a:t>ver</a:t>
            </a: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 similar to Balances Sheet as prepared for the business entities maintaining accounts under double entry system, through it should not be described as a Balance Sheet.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4" name="Table 3"/>
          <p:cNvGraphicFramePr>
            <a:graphicFrameLocks noGrp="1"/>
          </p:cNvGraphicFramePr>
          <p:nvPr/>
        </p:nvGraphicFramePr>
        <p:xfrm>
          <a:off x="1524000" y="1140848"/>
          <a:ext cx="6096000" cy="2861804"/>
        </p:xfrm>
        <a:graphic>
          <a:graphicData uri="http://schemas.openxmlformats.org/drawingml/2006/table">
            <a:tbl>
              <a:tblPr/>
              <a:tblGrid>
                <a:gridCol w="2326105"/>
                <a:gridCol w="802105"/>
                <a:gridCol w="2154226"/>
                <a:gridCol w="813564"/>
              </a:tblGrid>
              <a:tr h="309529">
                <a:tc>
                  <a:txBody>
                    <a:bodyPr/>
                    <a:lstStyle/>
                    <a:p>
                      <a:pPr marL="889635" marR="851535" algn="ctr">
                        <a:lnSpc>
                          <a:spcPct val="115000"/>
                        </a:lnSpc>
                        <a:spcBef>
                          <a:spcPts val="670"/>
                        </a:spcBef>
                        <a:spcAft>
                          <a:spcPts val="0"/>
                        </a:spcAft>
                      </a:pPr>
                      <a:r>
                        <a:rPr lang="en-US" sz="1100" b="1">
                          <a:latin typeface="Calibri"/>
                          <a:ea typeface="Arial"/>
                          <a:cs typeface="Calibri"/>
                        </a:rPr>
                        <a:t>Liabilities</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145415" algn="l">
                        <a:lnSpc>
                          <a:spcPct val="115000"/>
                        </a:lnSpc>
                        <a:spcBef>
                          <a:spcPts val="670"/>
                        </a:spcBef>
                        <a:spcAft>
                          <a:spcPts val="0"/>
                        </a:spcAft>
                      </a:pPr>
                      <a:r>
                        <a:rPr lang="en-US" sz="1100" b="1">
                          <a:latin typeface="Calibri"/>
                          <a:ea typeface="Arial"/>
                          <a:cs typeface="Calibri"/>
                        </a:rPr>
                        <a:t>Amount</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950595" marR="912495" algn="ctr">
                        <a:lnSpc>
                          <a:spcPct val="115000"/>
                        </a:lnSpc>
                        <a:spcBef>
                          <a:spcPts val="670"/>
                        </a:spcBef>
                        <a:spcAft>
                          <a:spcPts val="0"/>
                        </a:spcAft>
                      </a:pPr>
                      <a:r>
                        <a:rPr lang="en-US" sz="1100" b="1">
                          <a:latin typeface="Calibri"/>
                          <a:ea typeface="Arial"/>
                          <a:cs typeface="Calibri"/>
                        </a:rPr>
                        <a:t>Assets</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151765" algn="l">
                        <a:lnSpc>
                          <a:spcPct val="115000"/>
                        </a:lnSpc>
                        <a:spcBef>
                          <a:spcPts val="670"/>
                        </a:spcBef>
                        <a:spcAft>
                          <a:spcPts val="0"/>
                        </a:spcAft>
                      </a:pPr>
                      <a:r>
                        <a:rPr lang="en-US" sz="1100" b="1">
                          <a:latin typeface="Calibri"/>
                          <a:ea typeface="Arial"/>
                          <a:cs typeface="Calibri"/>
                        </a:rPr>
                        <a:t>Amount</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309529">
                <a:tc>
                  <a:txBody>
                    <a:bodyPr/>
                    <a:lstStyle/>
                    <a:p>
                      <a:pPr marL="69850" algn="l">
                        <a:lnSpc>
                          <a:spcPct val="115000"/>
                        </a:lnSpc>
                        <a:spcBef>
                          <a:spcPts val="675"/>
                        </a:spcBef>
                        <a:spcAft>
                          <a:spcPts val="0"/>
                        </a:spcAft>
                      </a:pPr>
                      <a:r>
                        <a:rPr lang="en-US" sz="1100">
                          <a:latin typeface="Calibri"/>
                          <a:ea typeface="Arial"/>
                          <a:cs typeface="Calibri"/>
                        </a:rPr>
                        <a:t>Bank overdraft</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Cash in Hand</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r>
              <a:tr h="309529">
                <a:tc>
                  <a:txBody>
                    <a:bodyPr/>
                    <a:lstStyle/>
                    <a:p>
                      <a:pPr marL="69850" algn="l">
                        <a:lnSpc>
                          <a:spcPct val="115000"/>
                        </a:lnSpc>
                        <a:spcBef>
                          <a:spcPts val="675"/>
                        </a:spcBef>
                        <a:spcAft>
                          <a:spcPts val="0"/>
                        </a:spcAft>
                      </a:pPr>
                      <a:r>
                        <a:rPr lang="en-US" sz="1100">
                          <a:latin typeface="Calibri"/>
                          <a:ea typeface="Arial"/>
                          <a:cs typeface="Calibri"/>
                        </a:rPr>
                        <a:t>Sundry Creditors</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a:latin typeface="Calibri"/>
                          <a:ea typeface="Arial"/>
                          <a:cs typeface="Calibri"/>
                        </a:rPr>
                        <a:t>Cash at Bank</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309529">
                <a:tc>
                  <a:txBody>
                    <a:bodyPr/>
                    <a:lstStyle/>
                    <a:p>
                      <a:pPr marL="69850" algn="l">
                        <a:lnSpc>
                          <a:spcPct val="115000"/>
                        </a:lnSpc>
                        <a:spcBef>
                          <a:spcPts val="675"/>
                        </a:spcBef>
                        <a:spcAft>
                          <a:spcPts val="0"/>
                        </a:spcAft>
                      </a:pPr>
                      <a:r>
                        <a:rPr lang="en-US" sz="1100">
                          <a:latin typeface="Calibri"/>
                          <a:ea typeface="Arial"/>
                          <a:cs typeface="Calibri"/>
                        </a:rPr>
                        <a:t>Bills Payable</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Bills Receivable</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r>
              <a:tr h="309529">
                <a:tc>
                  <a:txBody>
                    <a:bodyPr/>
                    <a:lstStyle/>
                    <a:p>
                      <a:pPr marL="69850" algn="l">
                        <a:lnSpc>
                          <a:spcPct val="115000"/>
                        </a:lnSpc>
                        <a:spcBef>
                          <a:spcPts val="675"/>
                        </a:spcBef>
                        <a:spcAft>
                          <a:spcPts val="0"/>
                        </a:spcAft>
                      </a:pPr>
                      <a:r>
                        <a:rPr lang="en-US" sz="1100">
                          <a:latin typeface="Calibri"/>
                          <a:ea typeface="Arial"/>
                          <a:cs typeface="Calibri"/>
                        </a:rPr>
                        <a:t>Outstanding Expenses</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a:latin typeface="Calibri"/>
                          <a:ea typeface="Arial"/>
                          <a:cs typeface="Calibri"/>
                        </a:rPr>
                        <a:t>Sundry Debtors</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309529">
                <a:tc>
                  <a:txBody>
                    <a:bodyPr/>
                    <a:lstStyle/>
                    <a:p>
                      <a:pPr marL="69850" algn="l">
                        <a:lnSpc>
                          <a:spcPct val="115000"/>
                        </a:lnSpc>
                        <a:spcBef>
                          <a:spcPts val="675"/>
                        </a:spcBef>
                        <a:spcAft>
                          <a:spcPts val="0"/>
                        </a:spcAft>
                      </a:pPr>
                      <a:r>
                        <a:rPr lang="en-US" sz="1100">
                          <a:latin typeface="Calibri"/>
                          <a:ea typeface="Arial"/>
                          <a:cs typeface="Calibri"/>
                        </a:rPr>
                        <a:t>Income Received in advance</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Stock</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r>
              <a:tr h="309529">
                <a:tc>
                  <a:txBody>
                    <a:bodyPr/>
                    <a:lstStyle/>
                    <a:p>
                      <a:pPr marL="69850" algn="l">
                        <a:lnSpc>
                          <a:spcPct val="115000"/>
                        </a:lnSpc>
                        <a:spcBef>
                          <a:spcPts val="675"/>
                        </a:spcBef>
                        <a:spcAft>
                          <a:spcPts val="0"/>
                        </a:spcAft>
                      </a:pPr>
                      <a:endParaRPr lang="en-US" sz="1100">
                        <a:latin typeface="Calibri"/>
                        <a:ea typeface="Arial"/>
                        <a:cs typeface="Calibri"/>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endParaRPr lang="en-US" sz="1100">
                        <a:latin typeface="Calibri"/>
                        <a:ea typeface="Arial"/>
                        <a:cs typeface="Calibri"/>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a:latin typeface="Calibri"/>
                          <a:ea typeface="Arial"/>
                          <a:cs typeface="Calibri"/>
                        </a:rPr>
                        <a:t>Prepaid Expenses</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endParaRPr lang="en-US" sz="1100">
                        <a:latin typeface="Calibri"/>
                        <a:ea typeface="Arial"/>
                        <a:cs typeface="Calibri"/>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309529">
                <a:tc>
                  <a:txBody>
                    <a:bodyPr/>
                    <a:lstStyle/>
                    <a:p>
                      <a:pPr marL="69850" algn="l">
                        <a:lnSpc>
                          <a:spcPct val="115000"/>
                        </a:lnSpc>
                        <a:spcBef>
                          <a:spcPts val="675"/>
                        </a:spcBef>
                        <a:spcAft>
                          <a:spcPts val="0"/>
                        </a:spcAft>
                      </a:pPr>
                      <a:r>
                        <a:rPr lang="en-US" sz="1100">
                          <a:latin typeface="Calibri"/>
                          <a:ea typeface="Arial"/>
                          <a:cs typeface="Calibri"/>
                        </a:rPr>
                        <a:t>Capital (Balancing</a:t>
                      </a:r>
                      <a:r>
                        <a:rPr lang="en-US" sz="1100" spc="-270">
                          <a:latin typeface="Calibri"/>
                          <a:ea typeface="Arial"/>
                          <a:cs typeface="Calibri"/>
                        </a:rPr>
                        <a:t> </a:t>
                      </a:r>
                      <a:r>
                        <a:rPr lang="en-US" sz="1100">
                          <a:latin typeface="Calibri"/>
                          <a:ea typeface="Arial"/>
                          <a:cs typeface="Calibri"/>
                        </a:rPr>
                        <a:t>Figure)</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Accrued Income furniture</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gn="l">
                        <a:lnSpc>
                          <a:spcPct val="115000"/>
                        </a:lnSpc>
                        <a:spcBef>
                          <a:spcPts val="675"/>
                        </a:spcBef>
                        <a:spcAft>
                          <a:spcPts val="0"/>
                        </a:spcAft>
                      </a:pPr>
                      <a:r>
                        <a:rPr lang="en-US" sz="1100">
                          <a:latin typeface="Calibri"/>
                          <a:ea typeface="Arial"/>
                          <a:cs typeface="Calibri"/>
                        </a:rPr>
                        <a:t>XXXX</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r>
              <a:tr h="309529">
                <a:tc>
                  <a:txBody>
                    <a:bodyPr/>
                    <a:lstStyle/>
                    <a:p>
                      <a:pPr marL="69850" algn="l">
                        <a:lnSpc>
                          <a:spcPct val="115000"/>
                        </a:lnSpc>
                        <a:spcBef>
                          <a:spcPts val="675"/>
                        </a:spcBef>
                        <a:spcAft>
                          <a:spcPts val="0"/>
                        </a:spcAft>
                      </a:pPr>
                      <a:endParaRPr lang="en-US" sz="1100">
                        <a:latin typeface="Calibri"/>
                        <a:ea typeface="Arial"/>
                        <a:cs typeface="Calibri"/>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endParaRPr lang="en-US" sz="1100">
                        <a:latin typeface="Calibri"/>
                        <a:ea typeface="Arial"/>
                        <a:cs typeface="Calibri"/>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a:latin typeface="Calibri"/>
                          <a:ea typeface="Arial"/>
                          <a:cs typeface="Calibri"/>
                        </a:rPr>
                        <a:t>Plant &amp; machinery etc.</a:t>
                      </a:r>
                      <a:endParaRPr lang="en-US" sz="10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gn="l">
                        <a:lnSpc>
                          <a:spcPct val="115000"/>
                        </a:lnSpc>
                        <a:spcBef>
                          <a:spcPts val="675"/>
                        </a:spcBef>
                        <a:spcAft>
                          <a:spcPts val="0"/>
                        </a:spcAft>
                      </a:pPr>
                      <a:r>
                        <a:rPr lang="en-US" sz="1100" dirty="0">
                          <a:latin typeface="Calibri"/>
                          <a:ea typeface="Arial"/>
                          <a:cs typeface="Calibri"/>
                        </a:rPr>
                        <a:t>XXXX</a:t>
                      </a:r>
                      <a:endParaRPr lang="en-US" sz="10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bl>
          </a:graphicData>
        </a:graphic>
      </p:graphicFrame>
      <p:sp>
        <p:nvSpPr>
          <p:cNvPr id="5017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63480" tIns="152352"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0000"/>
                </a:solidFill>
                <a:effectLst/>
                <a:latin typeface="Arial" pitchFamily="34" charset="0"/>
                <a:ea typeface="Trebuchet MS" pitchFamily="34" charset="0"/>
                <a:cs typeface="Calibri" pitchFamily="34" charset="0"/>
              </a:rPr>
              <a:t>A Statement of Affairs is prepared as follows :</a:t>
            </a:r>
            <a:endParaRPr kumimoji="0" lang="en-US" sz="1200" b="1" i="0" u="none" strike="noStrike" cap="none" normalizeH="0" baseline="0" smtClean="0">
              <a:ln>
                <a:noFill/>
              </a:ln>
              <a:solidFill>
                <a:schemeClr val="tx1"/>
              </a:solidFill>
              <a:effectLst/>
              <a:latin typeface="Arial" pitchFamily="34" charset="0"/>
              <a:ea typeface="Trebuchet MS" pitchFamily="34" charset="0"/>
              <a:cs typeface="Trebuchet MS"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Arial" pitchFamily="34" charset="0"/>
                <a:cs typeface="Calibri" pitchFamily="34" charset="0"/>
              </a:rPr>
              <a:t>Statement of Affairs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55;p13"/>
          <p:cNvPicPr preferRelativeResize="0"/>
          <p:nvPr/>
        </p:nvPicPr>
        <p:blipFill rotWithShape="1">
          <a:blip r:embed="rId3">
            <a:alphaModFix/>
          </a:blip>
          <a:srcRect/>
          <a:stretch/>
        </p:blipFill>
        <p:spPr>
          <a:xfrm>
            <a:off x="7279751" y="3576689"/>
            <a:ext cx="1170475" cy="1170475"/>
          </a:xfrm>
          <a:prstGeom prst="rect">
            <a:avLst/>
          </a:prstGeom>
          <a:noFill/>
          <a:ln>
            <a:noFill/>
          </a:ln>
        </p:spPr>
      </p:pic>
      <p:sp>
        <p:nvSpPr>
          <p:cNvPr id="48129" name="Rectangle 1"/>
          <p:cNvSpPr>
            <a:spLocks noChangeArrowheads="1"/>
          </p:cNvSpPr>
          <p:nvPr/>
        </p:nvSpPr>
        <p:spPr bwMode="auto">
          <a:xfrm>
            <a:off x="1315616" y="765110"/>
            <a:ext cx="7828384" cy="2508379"/>
          </a:xfrm>
          <a:prstGeom prst="rect">
            <a:avLst/>
          </a:prstGeom>
          <a:noFill/>
          <a:ln w="9525">
            <a:noFill/>
            <a:miter lim="800000"/>
            <a:headEnd/>
            <a:tailEnd/>
          </a:ln>
          <a:effectLst/>
        </p:spPr>
        <p:txBody>
          <a:bodyPr vert="horz" wrap="square" lIns="6348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For ascertainment of profit or loss, the following steps shall be taken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Arial" pitchFamily="34" charset="0"/>
                <a:cs typeface="Calibri" pitchFamily="34" charset="0"/>
              </a:rPr>
              <a:t>Step 1: </a:t>
            </a: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Calculate the amount of ‘Opening capital’ (If not given in the Question) by preparing Statement of Affairs at the beginning of the accounting period.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Arial" pitchFamily="34" charset="0"/>
                <a:cs typeface="Calibri" pitchFamily="34" charset="0"/>
              </a:rPr>
              <a:t>Step 2: </a:t>
            </a: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Calculate the amount of ‘Closing Capital’ by preparing the ‘Statement of Affairs’ at the end of the accounting period.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Arial" pitchFamily="34" charset="0"/>
                <a:cs typeface="Calibri" pitchFamily="34" charset="0"/>
              </a:rPr>
              <a:t>Step 3: </a:t>
            </a: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Calculation of Profit or Loss by preparing Statement of Profit of Loss in the following manner.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2"/>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2" y="105701"/>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900" b="1" dirty="0" smtClean="0">
                <a:solidFill>
                  <a:srgbClr val="FF0000"/>
                </a:solidFill>
                <a:latin typeface="Calibri"/>
                <a:ea typeface="Calibri"/>
                <a:cs typeface="Calibri"/>
                <a:sym typeface="Calibri"/>
              </a:rPr>
              <a:t>INCOMPLETE RECORDS</a:t>
            </a:r>
            <a:endParaRPr lang="en-US" sz="2900" b="1" dirty="0" smtClean="0">
              <a:solidFill>
                <a:srgbClr val="FF0000"/>
              </a:solidFill>
              <a:latin typeface="Calibri"/>
              <a:ea typeface="Calibri"/>
              <a:cs typeface="Calibri"/>
              <a:sym typeface="Calibri"/>
            </a:endParaRPr>
          </a:p>
        </p:txBody>
      </p:sp>
      <p:sp>
        <p:nvSpPr>
          <p:cNvPr id="57" name="Google Shape;57;p13"/>
          <p:cNvSpPr txBox="1"/>
          <p:nvPr/>
        </p:nvSpPr>
        <p:spPr>
          <a:xfrm>
            <a:off x="2222175" y="2571738"/>
            <a:ext cx="6361988"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ACCOUNTANCY</a:t>
            </a:r>
            <a:endParaRPr b="1"/>
          </a:p>
          <a:p>
            <a:pPr marL="0" lvl="0" indent="0" algn="l" rtl="0">
              <a:spcBef>
                <a:spcPts val="0"/>
              </a:spcBef>
              <a:spcAft>
                <a:spcPts val="0"/>
              </a:spcAft>
              <a:buNone/>
            </a:pPr>
            <a:r>
              <a:rPr lang="en" b="1" dirty="0"/>
              <a:t>CHAPTER </a:t>
            </a:r>
            <a:r>
              <a:rPr lang="en" b="1" dirty="0" smtClean="0"/>
              <a:t>NUMBER:11</a:t>
            </a:r>
            <a:endParaRPr b="1"/>
          </a:p>
          <a:p>
            <a:pPr marL="0" lvl="0" indent="0" algn="l" rtl="0">
              <a:spcBef>
                <a:spcPts val="0"/>
              </a:spcBef>
              <a:spcAft>
                <a:spcPts val="0"/>
              </a:spcAft>
              <a:buNone/>
            </a:pPr>
            <a:r>
              <a:rPr lang="en" b="1" dirty="0"/>
              <a:t>CHAPTER NAME </a:t>
            </a:r>
            <a:r>
              <a:rPr lang="en" b="1" dirty="0" smtClean="0"/>
              <a:t>: </a:t>
            </a:r>
            <a:r>
              <a:rPr lang="en" b="1" dirty="0" smtClean="0"/>
              <a:t>INCOMPLETE RECORDS</a:t>
            </a:r>
            <a:endParaRPr lang="en" b="1" dirty="0" smtClean="0"/>
          </a:p>
          <a:p>
            <a:pPr marL="0" lvl="0" indent="0" algn="l" rtl="0">
              <a:spcBef>
                <a:spcPts val="0"/>
              </a:spcBef>
              <a:spcAft>
                <a:spcPts val="0"/>
              </a:spcAft>
              <a:buNone/>
            </a:pPr>
            <a:r>
              <a:rPr lang="en" b="1" dirty="0" smtClean="0"/>
              <a:t>CLASS-93</a:t>
            </a:r>
          </a:p>
          <a:p>
            <a:pPr marL="0" lvl="0" indent="0" algn="l" rtl="0">
              <a:spcBef>
                <a:spcPts val="0"/>
              </a:spcBef>
              <a:spcAft>
                <a:spcPts val="0"/>
              </a:spcAft>
              <a:buNone/>
            </a:pPr>
            <a:endParaRPr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6561" name="Rectangle 1"/>
          <p:cNvSpPr>
            <a:spLocks noChangeArrowheads="1"/>
          </p:cNvSpPr>
          <p:nvPr/>
        </p:nvSpPr>
        <p:spPr bwMode="auto">
          <a:xfrm>
            <a:off x="1334278" y="307910"/>
            <a:ext cx="7809722" cy="3599335"/>
          </a:xfrm>
          <a:prstGeom prst="rect">
            <a:avLst/>
          </a:prstGeom>
          <a:noFill/>
          <a:ln w="9525">
            <a:noFill/>
            <a:miter lim="800000"/>
            <a:headEnd/>
            <a:tailEnd/>
          </a:ln>
          <a:effectLst/>
        </p:spPr>
        <p:txBody>
          <a:bodyPr vert="horz" wrap="square" lIns="63480" tIns="150765"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Arial" pitchFamily="34" charset="0"/>
                <a:cs typeface="Calibri" pitchFamily="34" charset="0"/>
              </a:rPr>
              <a:t>Introduction:</a:t>
            </a:r>
            <a:r>
              <a:rPr kumimoji="0" lang="en-US" sz="1600" b="1" i="0" u="none" strike="noStrike" cap="none" normalizeH="0" baseline="0" dirty="0" smtClean="0">
                <a:ln>
                  <a:noFill/>
                </a:ln>
                <a:solidFill>
                  <a:schemeClr val="tx1"/>
                </a:solidFill>
                <a:effectLst/>
                <a:latin typeface="Arial" pitchFamily="34" charset="0"/>
                <a:ea typeface="Arial" pitchFamily="34" charset="0"/>
                <a:cs typeface="Calibri"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Arial"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Some small size business entities do not follow the double entry system of maintaining the accounting records instead they maintains books of accounts under the system Accounting from incomplete records. The system in which no set rules of double entry system are followed is called Accounts from incomplete records. Sometimes, it is also termed as 'Single Entry System'.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Under this system only the following accounts are maintained: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Cash book</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The Personal A/C</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Some Real A/C according to need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Arial" pitchFamily="34" charset="0"/>
                <a:cs typeface="Calibri" pitchFamily="34" charset="0"/>
              </a:rPr>
              <a:t>Note: </a:t>
            </a: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Nominal accounts are not maintained under this system.</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4" name="Table 3"/>
          <p:cNvGraphicFramePr>
            <a:graphicFrameLocks noGrp="1"/>
          </p:cNvGraphicFramePr>
          <p:nvPr/>
        </p:nvGraphicFramePr>
        <p:xfrm>
          <a:off x="1418254" y="1353639"/>
          <a:ext cx="6895322" cy="2322068"/>
        </p:xfrm>
        <a:graphic>
          <a:graphicData uri="http://schemas.openxmlformats.org/drawingml/2006/table">
            <a:tbl>
              <a:tblPr/>
              <a:tblGrid>
                <a:gridCol w="4901312"/>
                <a:gridCol w="1994010"/>
              </a:tblGrid>
              <a:tr h="203200">
                <a:tc>
                  <a:txBody>
                    <a:bodyPr/>
                    <a:lstStyle/>
                    <a:p>
                      <a:pPr>
                        <a:lnSpc>
                          <a:spcPct val="115000"/>
                        </a:lnSpc>
                        <a:spcAft>
                          <a:spcPts val="0"/>
                        </a:spcAft>
                      </a:pPr>
                      <a:endParaRPr lang="en-US" sz="1600">
                        <a:latin typeface="Calibri"/>
                        <a:ea typeface="Times New Roman"/>
                        <a:cs typeface="Calibri"/>
                      </a:endParaRPr>
                    </a:p>
                  </a:txBody>
                  <a:tcPr marL="0" marR="0" marT="0" marB="0">
                    <a:lnL>
                      <a:noFill/>
                    </a:lnL>
                    <a:lnR>
                      <a:noFill/>
                    </a:lnR>
                    <a:lnT>
                      <a:noFill/>
                    </a:lnT>
                    <a:lnB>
                      <a:noFill/>
                    </a:lnB>
                  </a:tcPr>
                </a:tc>
                <a:tc>
                  <a:txBody>
                    <a:bodyPr/>
                    <a:lstStyle/>
                    <a:p>
                      <a:pPr marR="204470" algn="r">
                        <a:lnSpc>
                          <a:spcPts val="1330"/>
                        </a:lnSpc>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600">
                          <a:latin typeface="Calibri"/>
                          <a:ea typeface="Times New Roman"/>
                          <a:cs typeface="Calibri"/>
                        </a:rPr>
                        <a:t>Capital at the beginning of the year</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600">
                          <a:latin typeface="Calibri"/>
                          <a:ea typeface="Times New Roman"/>
                          <a:cs typeface="Calibri"/>
                        </a:rPr>
                        <a:t>70,000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600">
                          <a:latin typeface="Calibri"/>
                          <a:ea typeface="Times New Roman"/>
                          <a:cs typeface="Calibri"/>
                        </a:rPr>
                        <a:t>Additional capital introduced during the year</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600">
                          <a:latin typeface="Calibri"/>
                          <a:ea typeface="Times New Roman"/>
                          <a:cs typeface="Calibri"/>
                        </a:rPr>
                        <a:t>17,500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600">
                          <a:latin typeface="Calibri"/>
                          <a:ea typeface="Times New Roman"/>
                          <a:cs typeface="Calibri"/>
                        </a:rPr>
                        <a:t>Stock</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0"/>
                        </a:spcBef>
                        <a:spcAft>
                          <a:spcPts val="0"/>
                        </a:spcAft>
                      </a:pPr>
                      <a:r>
                        <a:rPr lang="en-US" sz="1600">
                          <a:latin typeface="Calibri"/>
                          <a:ea typeface="Times New Roman"/>
                          <a:cs typeface="Calibri"/>
                        </a:rPr>
                        <a:t>59,500</a:t>
                      </a:r>
                      <a:endParaRPr lang="en-US" sz="16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600">
                          <a:latin typeface="Calibri"/>
                          <a:ea typeface="Times New Roman"/>
                          <a:cs typeface="Calibri"/>
                        </a:rPr>
                        <a:t>Sundry debtors</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600">
                          <a:latin typeface="Calibri"/>
                          <a:ea typeface="Times New Roman"/>
                          <a:cs typeface="Calibri"/>
                        </a:rPr>
                        <a:t>25,900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600">
                          <a:latin typeface="Calibri"/>
                          <a:ea typeface="Times New Roman"/>
                          <a:cs typeface="Calibri"/>
                        </a:rPr>
                        <a:t>Business premises</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600">
                          <a:latin typeface="Calibri"/>
                          <a:ea typeface="Times New Roman"/>
                          <a:cs typeface="Calibri"/>
                        </a:rPr>
                        <a:t>8,600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600">
                          <a:latin typeface="Calibri"/>
                          <a:ea typeface="Times New Roman"/>
                          <a:cs typeface="Calibri"/>
                        </a:rPr>
                        <a:t>Machinery</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0"/>
                        </a:spcBef>
                        <a:spcAft>
                          <a:spcPts val="0"/>
                        </a:spcAft>
                      </a:pPr>
                      <a:r>
                        <a:rPr lang="en-US" sz="1600">
                          <a:latin typeface="Calibri"/>
                          <a:ea typeface="Times New Roman"/>
                          <a:cs typeface="Calibri"/>
                        </a:rPr>
                        <a:t>2,100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600">
                          <a:latin typeface="Calibri"/>
                          <a:ea typeface="Times New Roman"/>
                          <a:cs typeface="Calibri"/>
                        </a:rPr>
                        <a:t>Sundry creditors</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600">
                          <a:latin typeface="Calibri"/>
                          <a:ea typeface="Times New Roman"/>
                          <a:cs typeface="Calibri"/>
                        </a:rPr>
                        <a:t>33,400</a:t>
                      </a:r>
                      <a:endParaRPr lang="en-US" sz="1600">
                        <a:latin typeface="Times New Roman"/>
                        <a:ea typeface="Times New Roman"/>
                      </a:endParaRPr>
                    </a:p>
                  </a:txBody>
                  <a:tcPr marL="0" marR="0" marT="0" marB="0">
                    <a:lnL>
                      <a:noFill/>
                    </a:lnL>
                    <a:lnR>
                      <a:noFill/>
                    </a:lnR>
                    <a:lnT>
                      <a:noFill/>
                    </a:lnT>
                    <a:lnB>
                      <a:noFill/>
                    </a:lnB>
                  </a:tcPr>
                </a:tc>
              </a:tr>
              <a:tr h="203200">
                <a:tc>
                  <a:txBody>
                    <a:bodyPr/>
                    <a:lstStyle/>
                    <a:p>
                      <a:pPr marL="127000">
                        <a:lnSpc>
                          <a:spcPts val="1280"/>
                        </a:lnSpc>
                        <a:spcBef>
                          <a:spcPts val="220"/>
                        </a:spcBef>
                        <a:spcAft>
                          <a:spcPts val="0"/>
                        </a:spcAft>
                      </a:pPr>
                      <a:r>
                        <a:rPr lang="en-US" sz="1600">
                          <a:latin typeface="Calibri"/>
                          <a:ea typeface="Times New Roman"/>
                          <a:cs typeface="Calibri"/>
                        </a:rPr>
                        <a:t>Drawings made during the year</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ts val="1280"/>
                        </a:lnSpc>
                        <a:spcBef>
                          <a:spcPts val="220"/>
                        </a:spcBef>
                        <a:spcAft>
                          <a:spcPts val="0"/>
                        </a:spcAft>
                      </a:pPr>
                      <a:r>
                        <a:rPr lang="en-US" sz="1600" dirty="0">
                          <a:latin typeface="Calibri"/>
                          <a:ea typeface="Times New Roman"/>
                          <a:cs typeface="Calibri"/>
                        </a:rPr>
                        <a:t>26,400</a:t>
                      </a:r>
                      <a:endParaRPr lang="en-US" sz="1600" dirty="0">
                        <a:latin typeface="Times New Roman"/>
                        <a:ea typeface="Times New Roman"/>
                      </a:endParaRPr>
                    </a:p>
                  </a:txBody>
                  <a:tcPr marL="0" marR="0" marT="0" marB="0">
                    <a:lnL>
                      <a:noFill/>
                    </a:lnL>
                    <a:lnR>
                      <a:noFill/>
                    </a:lnR>
                    <a:lnT>
                      <a:noFill/>
                    </a:lnT>
                    <a:lnB>
                      <a:noFill/>
                    </a:lnB>
                  </a:tcPr>
                </a:tc>
              </a:tr>
            </a:tbl>
          </a:graphicData>
        </a:graphic>
      </p:graphicFrame>
      <p:sp>
        <p:nvSpPr>
          <p:cNvPr id="45057" name="Rectangle 1"/>
          <p:cNvSpPr>
            <a:spLocks noChangeArrowheads="1"/>
          </p:cNvSpPr>
          <p:nvPr/>
        </p:nvSpPr>
        <p:spPr bwMode="auto">
          <a:xfrm>
            <a:off x="1203648" y="363894"/>
            <a:ext cx="7940351"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Manveer</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started his business on January 01, 2005 with a capital of Rs 4,50,000. On December 31, 2005 his position was as under:</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Calibri" pitchFamily="34" charset="0"/>
                <a:ea typeface="Times New Roman" pitchFamily="18" charset="0"/>
                <a:cs typeface="Calibri" pitchFamily="34" charset="0"/>
              </a:rPr>
              <a:t>Q3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From the information given below ascertain the profit for the year:</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4" name="Table 3"/>
          <p:cNvGraphicFramePr>
            <a:graphicFrameLocks noGrp="1"/>
          </p:cNvGraphicFramePr>
          <p:nvPr/>
        </p:nvGraphicFramePr>
        <p:xfrm>
          <a:off x="1813242" y="933062"/>
          <a:ext cx="6332382" cy="2203266"/>
        </p:xfrm>
        <a:graphic>
          <a:graphicData uri="http://schemas.openxmlformats.org/drawingml/2006/table">
            <a:tbl>
              <a:tblPr/>
              <a:tblGrid>
                <a:gridCol w="4213086"/>
                <a:gridCol w="2119296"/>
              </a:tblGrid>
              <a:tr h="410371">
                <a:tc>
                  <a:txBody>
                    <a:bodyPr/>
                    <a:lstStyle/>
                    <a:p>
                      <a:pPr>
                        <a:lnSpc>
                          <a:spcPct val="115000"/>
                        </a:lnSpc>
                        <a:spcAft>
                          <a:spcPts val="0"/>
                        </a:spcAft>
                      </a:pPr>
                      <a:endParaRPr lang="en-US" sz="1800" dirty="0">
                        <a:latin typeface="Calibri"/>
                        <a:ea typeface="Times New Roman"/>
                        <a:cs typeface="Calibri"/>
                      </a:endParaRPr>
                    </a:p>
                  </a:txBody>
                  <a:tcPr marL="0" marR="0" marT="0" marB="0">
                    <a:lnL>
                      <a:noFill/>
                    </a:lnL>
                    <a:lnR>
                      <a:noFill/>
                    </a:lnR>
                    <a:lnT>
                      <a:noFill/>
                    </a:lnT>
                    <a:lnB>
                      <a:noFill/>
                    </a:lnB>
                  </a:tcPr>
                </a:tc>
                <a:tc>
                  <a:txBody>
                    <a:bodyPr/>
                    <a:lstStyle/>
                    <a:p>
                      <a:pPr marR="311150" algn="r">
                        <a:lnSpc>
                          <a:spcPts val="1330"/>
                        </a:lnSpc>
                        <a:spcAft>
                          <a:spcPts val="0"/>
                        </a:spcAft>
                      </a:pPr>
                      <a:r>
                        <a:rPr lang="en-US" sz="1800" b="1">
                          <a:latin typeface="Calibri"/>
                          <a:ea typeface="Times New Roman"/>
                          <a:cs typeface="Calibri"/>
                        </a:rPr>
                        <a:t>Rs</a:t>
                      </a:r>
                      <a:endParaRPr lang="en-US" sz="1800">
                        <a:latin typeface="Times New Roman"/>
                        <a:ea typeface="Times New Roman"/>
                      </a:endParaRPr>
                    </a:p>
                  </a:txBody>
                  <a:tcPr marL="0" marR="0" marT="0" marB="0">
                    <a:lnL>
                      <a:noFill/>
                    </a:lnL>
                    <a:lnR>
                      <a:noFill/>
                    </a:lnR>
                    <a:lnT>
                      <a:noFill/>
                    </a:lnT>
                    <a:lnB>
                      <a:noFill/>
                    </a:lnB>
                  </a:tcPr>
                </a:tc>
              </a:tr>
              <a:tr h="464641">
                <a:tc>
                  <a:txBody>
                    <a:bodyPr/>
                    <a:lstStyle/>
                    <a:p>
                      <a:pPr marL="127000">
                        <a:lnSpc>
                          <a:spcPct val="115000"/>
                        </a:lnSpc>
                        <a:spcBef>
                          <a:spcPts val="225"/>
                        </a:spcBef>
                        <a:spcAft>
                          <a:spcPts val="0"/>
                        </a:spcAft>
                      </a:pPr>
                      <a:r>
                        <a:rPr lang="en-US" sz="1800">
                          <a:latin typeface="Calibri"/>
                          <a:ea typeface="Times New Roman"/>
                          <a:cs typeface="Calibri"/>
                        </a:rPr>
                        <a:t>Capital at the end of the year</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800">
                          <a:latin typeface="Calibri"/>
                          <a:ea typeface="Times New Roman"/>
                          <a:cs typeface="Calibri"/>
                        </a:rPr>
                        <a:t>4,00,000</a:t>
                      </a:r>
                      <a:endParaRPr lang="en-US" sz="1800">
                        <a:latin typeface="Times New Roman"/>
                        <a:ea typeface="Times New Roman"/>
                      </a:endParaRPr>
                    </a:p>
                  </a:txBody>
                  <a:tcPr marL="0" marR="0" marT="0" marB="0">
                    <a:lnL>
                      <a:noFill/>
                    </a:lnL>
                    <a:lnR>
                      <a:noFill/>
                    </a:lnR>
                    <a:lnT>
                      <a:noFill/>
                    </a:lnT>
                    <a:lnB>
                      <a:noFill/>
                    </a:lnB>
                  </a:tcPr>
                </a:tc>
              </a:tr>
              <a:tr h="464641">
                <a:tc>
                  <a:txBody>
                    <a:bodyPr/>
                    <a:lstStyle/>
                    <a:p>
                      <a:pPr marL="127000">
                        <a:lnSpc>
                          <a:spcPct val="115000"/>
                        </a:lnSpc>
                        <a:spcBef>
                          <a:spcPts val="220"/>
                        </a:spcBef>
                        <a:spcAft>
                          <a:spcPts val="0"/>
                        </a:spcAft>
                      </a:pPr>
                      <a:r>
                        <a:rPr lang="en-US" sz="1800">
                          <a:latin typeface="Calibri"/>
                          <a:ea typeface="Times New Roman"/>
                          <a:cs typeface="Calibri"/>
                        </a:rPr>
                        <a:t>Drawings made during the year</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0"/>
                        </a:spcBef>
                        <a:spcAft>
                          <a:spcPts val="0"/>
                        </a:spcAft>
                      </a:pPr>
                      <a:r>
                        <a:rPr lang="en-US" sz="1800">
                          <a:latin typeface="Calibri"/>
                          <a:ea typeface="Times New Roman"/>
                          <a:cs typeface="Calibri"/>
                        </a:rPr>
                        <a:t>60,000</a:t>
                      </a:r>
                      <a:endParaRPr lang="en-US" sz="1800">
                        <a:latin typeface="Times New Roman"/>
                        <a:ea typeface="Times New Roman"/>
                      </a:endParaRPr>
                    </a:p>
                  </a:txBody>
                  <a:tcPr marL="0" marR="0" marT="0" marB="0">
                    <a:lnL>
                      <a:noFill/>
                    </a:lnL>
                    <a:lnR>
                      <a:noFill/>
                    </a:lnR>
                    <a:lnT>
                      <a:noFill/>
                    </a:lnT>
                    <a:lnB>
                      <a:noFill/>
                    </a:lnB>
                  </a:tcPr>
                </a:tc>
              </a:tr>
              <a:tr h="465880">
                <a:tc>
                  <a:txBody>
                    <a:bodyPr/>
                    <a:lstStyle/>
                    <a:p>
                      <a:pPr marL="127000">
                        <a:lnSpc>
                          <a:spcPct val="115000"/>
                        </a:lnSpc>
                        <a:spcBef>
                          <a:spcPts val="225"/>
                        </a:spcBef>
                        <a:spcAft>
                          <a:spcPts val="0"/>
                        </a:spcAft>
                      </a:pPr>
                      <a:r>
                        <a:rPr lang="en-US" sz="1800" dirty="0">
                          <a:latin typeface="Calibri"/>
                          <a:ea typeface="Times New Roman"/>
                          <a:cs typeface="Calibri"/>
                        </a:rPr>
                        <a:t>Fresh capital introduce during the year</a:t>
                      </a:r>
                      <a:endParaRPr lang="en-US" sz="1800" dirty="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800">
                          <a:latin typeface="Calibri"/>
                          <a:ea typeface="Times New Roman"/>
                          <a:cs typeface="Calibri"/>
                        </a:rPr>
                        <a:t>1,00,000</a:t>
                      </a:r>
                      <a:endParaRPr lang="en-US" sz="1800">
                        <a:latin typeface="Times New Roman"/>
                        <a:ea typeface="Times New Roman"/>
                      </a:endParaRPr>
                    </a:p>
                  </a:txBody>
                  <a:tcPr marL="0" marR="0" marT="0" marB="0">
                    <a:lnL>
                      <a:noFill/>
                    </a:lnL>
                    <a:lnR>
                      <a:noFill/>
                    </a:lnR>
                    <a:lnT>
                      <a:noFill/>
                    </a:lnT>
                    <a:lnB>
                      <a:noFill/>
                    </a:lnB>
                  </a:tcPr>
                </a:tc>
              </a:tr>
              <a:tr h="397733">
                <a:tc>
                  <a:txBody>
                    <a:bodyPr/>
                    <a:lstStyle/>
                    <a:p>
                      <a:pPr marL="127000">
                        <a:lnSpc>
                          <a:spcPts val="1280"/>
                        </a:lnSpc>
                        <a:spcBef>
                          <a:spcPts val="225"/>
                        </a:spcBef>
                        <a:spcAft>
                          <a:spcPts val="0"/>
                        </a:spcAft>
                      </a:pPr>
                      <a:r>
                        <a:rPr lang="en-US" sz="1800">
                          <a:latin typeface="Calibri"/>
                          <a:ea typeface="Times New Roman"/>
                          <a:cs typeface="Calibri"/>
                        </a:rPr>
                        <a:t>Profit of the current year</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ts val="1280"/>
                        </a:lnSpc>
                        <a:spcBef>
                          <a:spcPts val="225"/>
                        </a:spcBef>
                        <a:spcAft>
                          <a:spcPts val="0"/>
                        </a:spcAft>
                      </a:pPr>
                      <a:r>
                        <a:rPr lang="en-US" sz="1800" dirty="0">
                          <a:latin typeface="Calibri"/>
                          <a:ea typeface="Times New Roman"/>
                          <a:cs typeface="Calibri"/>
                        </a:rPr>
                        <a:t>80,000</a:t>
                      </a:r>
                      <a:endParaRPr lang="en-US" sz="1800" dirty="0">
                        <a:latin typeface="Times New Roman"/>
                        <a:ea typeface="Times New Roman"/>
                      </a:endParaRPr>
                    </a:p>
                  </a:txBody>
                  <a:tcPr marL="0" marR="0" marT="0" marB="0">
                    <a:lnL>
                      <a:noFill/>
                    </a:lnL>
                    <a:lnR>
                      <a:noFill/>
                    </a:lnR>
                    <a:lnT>
                      <a:noFill/>
                    </a:lnT>
                    <a:lnB>
                      <a:noFill/>
                    </a:lnB>
                  </a:tcPr>
                </a:tc>
              </a:tr>
            </a:tbl>
          </a:graphicData>
        </a:graphic>
      </p:graphicFrame>
      <p:sp>
        <p:nvSpPr>
          <p:cNvPr id="43009" name="Rectangle 1"/>
          <p:cNvSpPr>
            <a:spLocks noChangeArrowheads="1"/>
          </p:cNvSpPr>
          <p:nvPr/>
        </p:nvSpPr>
        <p:spPr bwMode="auto">
          <a:xfrm>
            <a:off x="1334278" y="438538"/>
            <a:ext cx="780972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From the following information, calculate capital at the beginning:</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5" name="Table 4"/>
          <p:cNvGraphicFramePr>
            <a:graphicFrameLocks noGrp="1"/>
          </p:cNvGraphicFramePr>
          <p:nvPr/>
        </p:nvGraphicFramePr>
        <p:xfrm>
          <a:off x="1399593" y="1468120"/>
          <a:ext cx="5931482" cy="1842897"/>
        </p:xfrm>
        <a:graphic>
          <a:graphicData uri="http://schemas.openxmlformats.org/drawingml/2006/table">
            <a:tbl>
              <a:tblPr/>
              <a:tblGrid>
                <a:gridCol w="2182840"/>
                <a:gridCol w="1195170"/>
                <a:gridCol w="997226"/>
                <a:gridCol w="1556246"/>
              </a:tblGrid>
              <a:tr h="203200">
                <a:tc gridSpan="3">
                  <a:txBody>
                    <a:bodyPr/>
                    <a:lstStyle/>
                    <a:p>
                      <a:pPr marR="502285" algn="r">
                        <a:lnSpc>
                          <a:spcPts val="1330"/>
                        </a:lnSpc>
                        <a:spcAft>
                          <a:spcPts val="0"/>
                        </a:spcAft>
                      </a:pPr>
                      <a:r>
                        <a:rPr lang="en-US" sz="1200" b="1" dirty="0">
                          <a:latin typeface="Calibri"/>
                          <a:ea typeface="Times New Roman"/>
                          <a:cs typeface="Calibri"/>
                        </a:rPr>
                        <a:t>Jan.01, 2005</a:t>
                      </a:r>
                      <a:endParaRPr lang="en-US" sz="1200" dirty="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095" algn="r">
                        <a:lnSpc>
                          <a:spcPts val="1330"/>
                        </a:lnSpc>
                        <a:spcAft>
                          <a:spcPts val="0"/>
                        </a:spcAft>
                      </a:pPr>
                      <a:r>
                        <a:rPr lang="en-US" sz="1200" b="1">
                          <a:latin typeface="Calibri"/>
                          <a:ea typeface="Times New Roman"/>
                          <a:cs typeface="Calibri"/>
                        </a:rPr>
                        <a:t>Dec.31, 2005</a:t>
                      </a:r>
                      <a:endParaRPr lang="en-US" sz="1200">
                        <a:latin typeface="Times New Roman"/>
                        <a:ea typeface="Times New Roman"/>
                      </a:endParaRPr>
                    </a:p>
                  </a:txBody>
                  <a:tcPr marL="0" marR="0" marT="0" marB="0">
                    <a:lnL>
                      <a:noFill/>
                    </a:lnL>
                    <a:lnR>
                      <a:noFill/>
                    </a:lnR>
                    <a:lnT>
                      <a:noFill/>
                    </a:lnT>
                    <a:lnB>
                      <a:noFill/>
                    </a:lnB>
                  </a:tcPr>
                </a:tc>
              </a:tr>
              <a:tr h="238125">
                <a:tc>
                  <a:txBody>
                    <a:bodyPr/>
                    <a:lstStyle/>
                    <a:p>
                      <a:pPr>
                        <a:lnSpc>
                          <a:spcPct val="115000"/>
                        </a:lnSpc>
                        <a:spcAft>
                          <a:spcPts val="0"/>
                        </a:spcAft>
                      </a:pPr>
                      <a:endParaRPr lang="en-US" sz="1200" dirty="0">
                        <a:latin typeface="Calibri"/>
                        <a:ea typeface="Times New Roman"/>
                        <a:cs typeface="Calibri"/>
                      </a:endParaRPr>
                    </a:p>
                  </a:txBody>
                  <a:tcPr marL="0" marR="0" marT="0" marB="0">
                    <a:lnL>
                      <a:noFill/>
                    </a:lnL>
                    <a:lnR>
                      <a:noFill/>
                    </a:lnR>
                    <a:lnT>
                      <a:noFill/>
                    </a:lnT>
                    <a:lnB>
                      <a:noFill/>
                    </a:lnB>
                  </a:tcPr>
                </a:tc>
                <a:tc>
                  <a:txBody>
                    <a:bodyPr/>
                    <a:lstStyle/>
                    <a:p>
                      <a:pPr marL="937895">
                        <a:lnSpc>
                          <a:spcPct val="115000"/>
                        </a:lnSpc>
                        <a:spcBef>
                          <a:spcPts val="225"/>
                        </a:spcBef>
                        <a:spcAft>
                          <a:spcPts val="0"/>
                        </a:spcAft>
                      </a:pPr>
                      <a:r>
                        <a:rPr lang="en-US" sz="1200" b="1">
                          <a:latin typeface="Calibri"/>
                          <a:ea typeface="Times New Roman"/>
                          <a:cs typeface="Calibri"/>
                        </a:rPr>
                        <a:t>Rs</a:t>
                      </a:r>
                      <a:endParaRPr lang="en-US" sz="1200">
                        <a:latin typeface="Times New Roman"/>
                        <a:ea typeface="Times New Roman"/>
                      </a:endParaRPr>
                    </a:p>
                  </a:txBody>
                  <a:tcPr marL="0" marR="0" marT="0" marB="0">
                    <a:lnL>
                      <a:noFill/>
                    </a:lnL>
                    <a:lnR>
                      <a:noFill/>
                    </a:lnR>
                    <a:lnT>
                      <a:noFill/>
                    </a:lnT>
                    <a:lnB>
                      <a:noFill/>
                    </a:lnB>
                  </a:tcPr>
                </a:tc>
                <a:tc>
                  <a:txBody>
                    <a:bodyPr/>
                    <a:lstStyle/>
                    <a:p>
                      <a:pPr>
                        <a:lnSpc>
                          <a:spcPct val="115000"/>
                        </a:lnSpc>
                        <a:spcAft>
                          <a:spcPts val="0"/>
                        </a:spcAft>
                      </a:pPr>
                      <a:endParaRPr lang="en-US" sz="1200">
                        <a:latin typeface="Calibri"/>
                        <a:ea typeface="Times New Roman"/>
                        <a:cs typeface="Calibri"/>
                      </a:endParaRPr>
                    </a:p>
                  </a:txBody>
                  <a:tcPr marL="0" marR="0" marT="0" marB="0">
                    <a:lnL>
                      <a:noFill/>
                    </a:lnL>
                    <a:lnR>
                      <a:noFill/>
                    </a:lnR>
                    <a:lnT>
                      <a:noFill/>
                    </a:lnT>
                    <a:lnB>
                      <a:noFill/>
                    </a:lnB>
                  </a:tcPr>
                </a:tc>
                <a:tc>
                  <a:txBody>
                    <a:bodyPr/>
                    <a:lstStyle/>
                    <a:p>
                      <a:pPr marL="721360" marR="530860" algn="ctr">
                        <a:lnSpc>
                          <a:spcPct val="115000"/>
                        </a:lnSpc>
                        <a:spcBef>
                          <a:spcPts val="225"/>
                        </a:spcBef>
                        <a:spcAft>
                          <a:spcPts val="0"/>
                        </a:spcAft>
                      </a:pPr>
                      <a:r>
                        <a:rPr lang="en-US" sz="1200" b="1">
                          <a:latin typeface="Calibri"/>
                          <a:ea typeface="Times New Roman"/>
                          <a:cs typeface="Calibri"/>
                        </a:rPr>
                        <a:t>Rs</a:t>
                      </a:r>
                      <a:endParaRPr lang="en-US" sz="12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200">
                          <a:latin typeface="Calibri"/>
                          <a:ea typeface="Times New Roman"/>
                          <a:cs typeface="Calibri"/>
                        </a:rPr>
                        <a:t>Creditors</a:t>
                      </a:r>
                      <a:endParaRPr lang="en-US" sz="1200">
                        <a:latin typeface="Times New Roman"/>
                        <a:ea typeface="Times New Roman"/>
                      </a:endParaRPr>
                    </a:p>
                  </a:txBody>
                  <a:tcPr marL="0" marR="0" marT="0" marB="0">
                    <a:lnL>
                      <a:noFill/>
                    </a:lnL>
                    <a:lnR>
                      <a:noFill/>
                    </a:lnR>
                    <a:lnT>
                      <a:noFill/>
                    </a:lnT>
                    <a:lnB>
                      <a:noFill/>
                    </a:lnB>
                  </a:tcPr>
                </a:tc>
                <a:tc>
                  <a:txBody>
                    <a:bodyPr/>
                    <a:lstStyle/>
                    <a:p>
                      <a:pPr>
                        <a:lnSpc>
                          <a:spcPct val="115000"/>
                        </a:lnSpc>
                        <a:spcAft>
                          <a:spcPts val="0"/>
                        </a:spcAft>
                      </a:pPr>
                      <a:endParaRPr lang="en-US" sz="1200">
                        <a:latin typeface="Calibri"/>
                        <a:ea typeface="Times New Roman"/>
                        <a:cs typeface="Calibri"/>
                      </a:endParaRPr>
                    </a:p>
                  </a:txBody>
                  <a:tcPr marL="0" marR="0" marT="0" marB="0">
                    <a:lnL>
                      <a:noFill/>
                    </a:lnL>
                    <a:lnR>
                      <a:noFill/>
                    </a:lnR>
                    <a:lnT>
                      <a:noFill/>
                    </a:lnT>
                    <a:lnB>
                      <a:noFill/>
                    </a:lnB>
                  </a:tcPr>
                </a:tc>
                <a:tc>
                  <a:txBody>
                    <a:bodyPr/>
                    <a:lstStyle/>
                    <a:p>
                      <a:pPr marR="503555" algn="r">
                        <a:lnSpc>
                          <a:spcPct val="115000"/>
                        </a:lnSpc>
                        <a:spcBef>
                          <a:spcPts val="220"/>
                        </a:spcBef>
                        <a:spcAft>
                          <a:spcPts val="0"/>
                        </a:spcAft>
                      </a:pPr>
                      <a:r>
                        <a:rPr lang="en-US" sz="1200">
                          <a:latin typeface="Calibri"/>
                          <a:ea typeface="Times New Roman"/>
                          <a:cs typeface="Calibri"/>
                        </a:rPr>
                        <a:t>5,000</a:t>
                      </a:r>
                      <a:endParaRPr lang="en-US" sz="12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0"/>
                        </a:spcBef>
                        <a:spcAft>
                          <a:spcPts val="0"/>
                        </a:spcAft>
                      </a:pPr>
                      <a:r>
                        <a:rPr lang="en-US" sz="1200">
                          <a:latin typeface="Calibri"/>
                          <a:ea typeface="Times New Roman"/>
                          <a:cs typeface="Calibri"/>
                        </a:rPr>
                        <a:t>30,000</a:t>
                      </a:r>
                      <a:endParaRPr lang="en-US" sz="12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200">
                          <a:latin typeface="Calibri"/>
                          <a:ea typeface="Times New Roman"/>
                          <a:cs typeface="Calibri"/>
                        </a:rPr>
                        <a:t>Bills payable</a:t>
                      </a:r>
                      <a:endParaRPr lang="en-US" sz="1200">
                        <a:latin typeface="Times New Roman"/>
                        <a:ea typeface="Times New Roman"/>
                      </a:endParaRPr>
                    </a:p>
                  </a:txBody>
                  <a:tcPr marL="0" marR="0" marT="0" marB="0">
                    <a:lnL>
                      <a:noFill/>
                    </a:lnL>
                    <a:lnR>
                      <a:noFill/>
                    </a:lnR>
                    <a:lnT>
                      <a:noFill/>
                    </a:lnT>
                    <a:lnB>
                      <a:noFill/>
                    </a:lnB>
                  </a:tcPr>
                </a:tc>
                <a:tc>
                  <a:txBody>
                    <a:bodyPr/>
                    <a:lstStyle/>
                    <a:p>
                      <a:pPr>
                        <a:lnSpc>
                          <a:spcPct val="115000"/>
                        </a:lnSpc>
                        <a:spcAft>
                          <a:spcPts val="0"/>
                        </a:spcAft>
                      </a:pPr>
                      <a:endParaRPr lang="en-US" sz="1200" dirty="0">
                        <a:latin typeface="Calibri"/>
                        <a:ea typeface="Times New Roman"/>
                        <a:cs typeface="Calibri"/>
                      </a:endParaRPr>
                    </a:p>
                  </a:txBody>
                  <a:tcPr marL="0" marR="0" marT="0" marB="0">
                    <a:lnL>
                      <a:noFill/>
                    </a:lnL>
                    <a:lnR>
                      <a:noFill/>
                    </a:lnR>
                    <a:lnT>
                      <a:noFill/>
                    </a:lnT>
                    <a:lnB>
                      <a:noFill/>
                    </a:lnB>
                  </a:tcPr>
                </a:tc>
                <a:tc>
                  <a:txBody>
                    <a:bodyPr/>
                    <a:lstStyle/>
                    <a:p>
                      <a:pPr marR="503555" algn="r">
                        <a:lnSpc>
                          <a:spcPct val="115000"/>
                        </a:lnSpc>
                        <a:spcBef>
                          <a:spcPts val="225"/>
                        </a:spcBef>
                        <a:spcAft>
                          <a:spcPts val="0"/>
                        </a:spcAft>
                      </a:pPr>
                      <a:r>
                        <a:rPr lang="en-US" sz="1200">
                          <a:latin typeface="Calibri"/>
                          <a:ea typeface="Times New Roman"/>
                          <a:cs typeface="Calibri"/>
                        </a:rPr>
                        <a:t>10,000</a:t>
                      </a:r>
                      <a:endParaRPr lang="en-US" sz="1200">
                        <a:latin typeface="Times New Roman"/>
                        <a:ea typeface="Times New Roman"/>
                      </a:endParaRPr>
                    </a:p>
                  </a:txBody>
                  <a:tcPr marL="0" marR="0" marT="0" marB="0">
                    <a:lnL>
                      <a:noFill/>
                    </a:lnL>
                    <a:lnR>
                      <a:noFill/>
                    </a:lnR>
                    <a:lnT>
                      <a:noFill/>
                    </a:lnT>
                    <a:lnB>
                      <a:noFill/>
                    </a:lnB>
                  </a:tcPr>
                </a:tc>
                <a:tc>
                  <a:txBody>
                    <a:bodyPr/>
                    <a:lstStyle/>
                    <a:p>
                      <a:pPr marL="190500" algn="ctr">
                        <a:lnSpc>
                          <a:spcPct val="115000"/>
                        </a:lnSpc>
                        <a:spcBef>
                          <a:spcPts val="225"/>
                        </a:spcBef>
                        <a:spcAft>
                          <a:spcPts val="0"/>
                        </a:spcAft>
                      </a:pPr>
                      <a:r>
                        <a:rPr lang="en-US" sz="1200">
                          <a:latin typeface="Calibri"/>
                          <a:ea typeface="Times New Roman"/>
                          <a:cs typeface="Calibri"/>
                        </a:rPr>
                        <a:t>-</a:t>
                      </a:r>
                      <a:endParaRPr lang="en-US" sz="12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200">
                          <a:latin typeface="Calibri"/>
                          <a:ea typeface="Times New Roman"/>
                          <a:cs typeface="Calibri"/>
                        </a:rPr>
                        <a:t>Loan</a:t>
                      </a:r>
                      <a:endParaRPr lang="en-US" sz="1200">
                        <a:latin typeface="Times New Roman"/>
                        <a:ea typeface="Times New Roman"/>
                      </a:endParaRPr>
                    </a:p>
                  </a:txBody>
                  <a:tcPr marL="0" marR="0" marT="0" marB="0">
                    <a:lnL>
                      <a:noFill/>
                    </a:lnL>
                    <a:lnR>
                      <a:noFill/>
                    </a:lnR>
                    <a:lnT>
                      <a:noFill/>
                    </a:lnT>
                    <a:lnB>
                      <a:noFill/>
                    </a:lnB>
                  </a:tcPr>
                </a:tc>
                <a:tc>
                  <a:txBody>
                    <a:bodyPr/>
                    <a:lstStyle/>
                    <a:p>
                      <a:pPr marL="951865">
                        <a:lnSpc>
                          <a:spcPct val="115000"/>
                        </a:lnSpc>
                        <a:spcBef>
                          <a:spcPts val="225"/>
                        </a:spcBef>
                        <a:spcAft>
                          <a:spcPts val="0"/>
                        </a:spcAft>
                      </a:pPr>
                      <a:r>
                        <a:rPr lang="en-US" sz="1200">
                          <a:latin typeface="Calibri"/>
                          <a:ea typeface="Times New Roman"/>
                          <a:cs typeface="Calibri"/>
                        </a:rPr>
                        <a:t>-</a:t>
                      </a:r>
                      <a:endParaRPr lang="en-US" sz="1200">
                        <a:latin typeface="Times New Roman"/>
                        <a:ea typeface="Times New Roman"/>
                      </a:endParaRPr>
                    </a:p>
                  </a:txBody>
                  <a:tcPr marL="0" marR="0" marT="0" marB="0">
                    <a:lnL>
                      <a:noFill/>
                    </a:lnL>
                    <a:lnR>
                      <a:noFill/>
                    </a:lnR>
                    <a:lnT>
                      <a:noFill/>
                    </a:lnT>
                    <a:lnB>
                      <a:noFill/>
                    </a:lnB>
                  </a:tcPr>
                </a:tc>
                <a:tc>
                  <a:txBody>
                    <a:bodyPr/>
                    <a:lstStyle/>
                    <a:p>
                      <a:pPr>
                        <a:lnSpc>
                          <a:spcPct val="115000"/>
                        </a:lnSpc>
                        <a:spcAft>
                          <a:spcPts val="0"/>
                        </a:spcAft>
                      </a:pPr>
                      <a:endParaRPr lang="en-US" sz="1200">
                        <a:latin typeface="Calibri"/>
                        <a:ea typeface="Times New Roman"/>
                        <a:cs typeface="Calibri"/>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200">
                          <a:latin typeface="Calibri"/>
                          <a:ea typeface="Times New Roman"/>
                          <a:cs typeface="Calibri"/>
                        </a:rPr>
                        <a:t>50,000</a:t>
                      </a:r>
                      <a:endParaRPr lang="en-US" sz="12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200">
                          <a:latin typeface="Calibri"/>
                          <a:ea typeface="Times New Roman"/>
                          <a:cs typeface="Calibri"/>
                        </a:rPr>
                        <a:t>Bills receivable</a:t>
                      </a:r>
                      <a:endParaRPr lang="en-US" sz="1200">
                        <a:latin typeface="Times New Roman"/>
                        <a:ea typeface="Times New Roman"/>
                      </a:endParaRPr>
                    </a:p>
                  </a:txBody>
                  <a:tcPr marL="0" marR="0" marT="0" marB="0">
                    <a:lnL>
                      <a:noFill/>
                    </a:lnL>
                    <a:lnR>
                      <a:noFill/>
                    </a:lnR>
                    <a:lnT>
                      <a:noFill/>
                    </a:lnT>
                    <a:lnB>
                      <a:noFill/>
                    </a:lnB>
                  </a:tcPr>
                </a:tc>
                <a:tc>
                  <a:txBody>
                    <a:bodyPr/>
                    <a:lstStyle/>
                    <a:p>
                      <a:pPr>
                        <a:lnSpc>
                          <a:spcPct val="115000"/>
                        </a:lnSpc>
                        <a:spcAft>
                          <a:spcPts val="0"/>
                        </a:spcAft>
                      </a:pPr>
                      <a:endParaRPr lang="en-US" sz="1200">
                        <a:latin typeface="Calibri"/>
                        <a:ea typeface="Times New Roman"/>
                        <a:cs typeface="Calibri"/>
                      </a:endParaRPr>
                    </a:p>
                  </a:txBody>
                  <a:tcPr marL="0" marR="0" marT="0" marB="0">
                    <a:lnL>
                      <a:noFill/>
                    </a:lnL>
                    <a:lnR>
                      <a:noFill/>
                    </a:lnR>
                    <a:lnT>
                      <a:noFill/>
                    </a:lnT>
                    <a:lnB>
                      <a:noFill/>
                    </a:lnB>
                  </a:tcPr>
                </a:tc>
                <a:tc>
                  <a:txBody>
                    <a:bodyPr/>
                    <a:lstStyle/>
                    <a:p>
                      <a:pPr marR="503555" algn="r">
                        <a:lnSpc>
                          <a:spcPct val="115000"/>
                        </a:lnSpc>
                        <a:spcBef>
                          <a:spcPts val="220"/>
                        </a:spcBef>
                        <a:spcAft>
                          <a:spcPts val="0"/>
                        </a:spcAft>
                      </a:pPr>
                      <a:r>
                        <a:rPr lang="en-US" sz="1200">
                          <a:latin typeface="Calibri"/>
                          <a:ea typeface="Times New Roman"/>
                          <a:cs typeface="Calibri"/>
                        </a:rPr>
                        <a:t>30,000</a:t>
                      </a:r>
                      <a:endParaRPr lang="en-US" sz="12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0"/>
                        </a:spcBef>
                        <a:spcAft>
                          <a:spcPts val="0"/>
                        </a:spcAft>
                      </a:pPr>
                      <a:r>
                        <a:rPr lang="en-US" sz="1200">
                          <a:latin typeface="Calibri"/>
                          <a:ea typeface="Times New Roman"/>
                          <a:cs typeface="Calibri"/>
                        </a:rPr>
                        <a:t>50,000</a:t>
                      </a:r>
                      <a:endParaRPr lang="en-US" sz="12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200">
                          <a:latin typeface="Calibri"/>
                          <a:ea typeface="Times New Roman"/>
                          <a:cs typeface="Calibri"/>
                        </a:rPr>
                        <a:t>Stock</a:t>
                      </a:r>
                      <a:endParaRPr lang="en-US" sz="1200">
                        <a:latin typeface="Times New Roman"/>
                        <a:ea typeface="Times New Roman"/>
                      </a:endParaRPr>
                    </a:p>
                  </a:txBody>
                  <a:tcPr marL="0" marR="0" marT="0" marB="0">
                    <a:lnL>
                      <a:noFill/>
                    </a:lnL>
                    <a:lnR>
                      <a:noFill/>
                    </a:lnR>
                    <a:lnT>
                      <a:noFill/>
                    </a:lnT>
                    <a:lnB>
                      <a:noFill/>
                    </a:lnB>
                  </a:tcPr>
                </a:tc>
                <a:tc>
                  <a:txBody>
                    <a:bodyPr/>
                    <a:lstStyle/>
                    <a:p>
                      <a:pPr>
                        <a:lnSpc>
                          <a:spcPct val="115000"/>
                        </a:lnSpc>
                        <a:spcAft>
                          <a:spcPts val="0"/>
                        </a:spcAft>
                      </a:pPr>
                      <a:endParaRPr lang="en-US" sz="1200">
                        <a:latin typeface="Calibri"/>
                        <a:ea typeface="Times New Roman"/>
                        <a:cs typeface="Calibri"/>
                      </a:endParaRPr>
                    </a:p>
                  </a:txBody>
                  <a:tcPr marL="0" marR="0" marT="0" marB="0">
                    <a:lnL>
                      <a:noFill/>
                    </a:lnL>
                    <a:lnR>
                      <a:noFill/>
                    </a:lnR>
                    <a:lnT>
                      <a:noFill/>
                    </a:lnT>
                    <a:lnB>
                      <a:noFill/>
                    </a:lnB>
                  </a:tcPr>
                </a:tc>
                <a:tc>
                  <a:txBody>
                    <a:bodyPr/>
                    <a:lstStyle/>
                    <a:p>
                      <a:pPr marR="503555" algn="r">
                        <a:lnSpc>
                          <a:spcPct val="115000"/>
                        </a:lnSpc>
                        <a:spcBef>
                          <a:spcPts val="225"/>
                        </a:spcBef>
                        <a:spcAft>
                          <a:spcPts val="0"/>
                        </a:spcAft>
                      </a:pPr>
                      <a:r>
                        <a:rPr lang="en-US" sz="1200">
                          <a:latin typeface="Calibri"/>
                          <a:ea typeface="Times New Roman"/>
                          <a:cs typeface="Calibri"/>
                        </a:rPr>
                        <a:t>5,000</a:t>
                      </a:r>
                      <a:endParaRPr lang="en-US" sz="12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200">
                          <a:latin typeface="Calibri"/>
                          <a:ea typeface="Times New Roman"/>
                          <a:cs typeface="Calibri"/>
                        </a:rPr>
                        <a:t>30,000</a:t>
                      </a:r>
                      <a:endParaRPr lang="en-US" sz="1200">
                        <a:latin typeface="Times New Roman"/>
                        <a:ea typeface="Times New Roman"/>
                      </a:endParaRPr>
                    </a:p>
                  </a:txBody>
                  <a:tcPr marL="0" marR="0" marT="0" marB="0">
                    <a:lnL>
                      <a:noFill/>
                    </a:lnL>
                    <a:lnR>
                      <a:noFill/>
                    </a:lnR>
                    <a:lnT>
                      <a:noFill/>
                    </a:lnT>
                    <a:lnB>
                      <a:noFill/>
                    </a:lnB>
                  </a:tcPr>
                </a:tc>
              </a:tr>
              <a:tr h="203200">
                <a:tc>
                  <a:txBody>
                    <a:bodyPr/>
                    <a:lstStyle/>
                    <a:p>
                      <a:pPr marL="127000">
                        <a:lnSpc>
                          <a:spcPts val="1280"/>
                        </a:lnSpc>
                        <a:spcBef>
                          <a:spcPts val="225"/>
                        </a:spcBef>
                        <a:spcAft>
                          <a:spcPts val="0"/>
                        </a:spcAft>
                      </a:pPr>
                      <a:r>
                        <a:rPr lang="en-US" sz="1200">
                          <a:latin typeface="Calibri"/>
                          <a:ea typeface="Times New Roman"/>
                          <a:cs typeface="Calibri"/>
                        </a:rPr>
                        <a:t>Cash</a:t>
                      </a:r>
                      <a:endParaRPr lang="en-US" sz="1200">
                        <a:latin typeface="Times New Roman"/>
                        <a:ea typeface="Times New Roman"/>
                      </a:endParaRPr>
                    </a:p>
                  </a:txBody>
                  <a:tcPr marL="0" marR="0" marT="0" marB="0">
                    <a:lnL>
                      <a:noFill/>
                    </a:lnL>
                    <a:lnR>
                      <a:noFill/>
                    </a:lnR>
                    <a:lnT>
                      <a:noFill/>
                    </a:lnT>
                    <a:lnB>
                      <a:noFill/>
                    </a:lnB>
                  </a:tcPr>
                </a:tc>
                <a:tc>
                  <a:txBody>
                    <a:bodyPr/>
                    <a:lstStyle/>
                    <a:p>
                      <a:pPr>
                        <a:lnSpc>
                          <a:spcPct val="115000"/>
                        </a:lnSpc>
                        <a:spcAft>
                          <a:spcPts val="0"/>
                        </a:spcAft>
                      </a:pPr>
                      <a:endParaRPr lang="en-US" sz="1200">
                        <a:latin typeface="Calibri"/>
                        <a:ea typeface="Times New Roman"/>
                        <a:cs typeface="Calibri"/>
                      </a:endParaRPr>
                    </a:p>
                  </a:txBody>
                  <a:tcPr marL="0" marR="0" marT="0" marB="0">
                    <a:lnL>
                      <a:noFill/>
                    </a:lnL>
                    <a:lnR>
                      <a:noFill/>
                    </a:lnR>
                    <a:lnT>
                      <a:noFill/>
                    </a:lnT>
                    <a:lnB>
                      <a:noFill/>
                    </a:lnB>
                  </a:tcPr>
                </a:tc>
                <a:tc>
                  <a:txBody>
                    <a:bodyPr/>
                    <a:lstStyle/>
                    <a:p>
                      <a:pPr marR="503555" algn="r">
                        <a:lnSpc>
                          <a:spcPts val="1280"/>
                        </a:lnSpc>
                        <a:spcBef>
                          <a:spcPts val="225"/>
                        </a:spcBef>
                        <a:spcAft>
                          <a:spcPts val="0"/>
                        </a:spcAft>
                      </a:pPr>
                      <a:r>
                        <a:rPr lang="en-US" sz="1200">
                          <a:latin typeface="Calibri"/>
                          <a:ea typeface="Times New Roman"/>
                          <a:cs typeface="Calibri"/>
                        </a:rPr>
                        <a:t>2,000</a:t>
                      </a:r>
                      <a:endParaRPr lang="en-US" sz="1200">
                        <a:latin typeface="Times New Roman"/>
                        <a:ea typeface="Times New Roman"/>
                      </a:endParaRPr>
                    </a:p>
                  </a:txBody>
                  <a:tcPr marL="0" marR="0" marT="0" marB="0">
                    <a:lnL>
                      <a:noFill/>
                    </a:lnL>
                    <a:lnR>
                      <a:noFill/>
                    </a:lnR>
                    <a:lnT>
                      <a:noFill/>
                    </a:lnT>
                    <a:lnB>
                      <a:noFill/>
                    </a:lnB>
                  </a:tcPr>
                </a:tc>
                <a:tc>
                  <a:txBody>
                    <a:bodyPr/>
                    <a:lstStyle/>
                    <a:p>
                      <a:pPr marR="125095" algn="r">
                        <a:lnSpc>
                          <a:spcPts val="1280"/>
                        </a:lnSpc>
                        <a:spcBef>
                          <a:spcPts val="225"/>
                        </a:spcBef>
                        <a:spcAft>
                          <a:spcPts val="0"/>
                        </a:spcAft>
                      </a:pPr>
                      <a:r>
                        <a:rPr lang="en-US" sz="1200" dirty="0">
                          <a:latin typeface="Calibri"/>
                          <a:ea typeface="Times New Roman"/>
                          <a:cs typeface="Calibri"/>
                        </a:rPr>
                        <a:t>20,000</a:t>
                      </a:r>
                      <a:endParaRPr lang="en-US" sz="1200" dirty="0">
                        <a:latin typeface="Times New Roman"/>
                        <a:ea typeface="Times New Roman"/>
                      </a:endParaRPr>
                    </a:p>
                  </a:txBody>
                  <a:tcPr marL="0" marR="0" marT="0" marB="0">
                    <a:lnL>
                      <a:noFill/>
                    </a:lnL>
                    <a:lnR>
                      <a:noFill/>
                    </a:lnR>
                    <a:lnT>
                      <a:noFill/>
                    </a:lnT>
                    <a:lnB>
                      <a:noFill/>
                    </a:lnB>
                  </a:tcPr>
                </a:tc>
              </a:tr>
            </a:tbl>
          </a:graphicData>
        </a:graphic>
      </p:graphicFrame>
      <p:sp>
        <p:nvSpPr>
          <p:cNvPr id="40961" name="Rectangle 1"/>
          <p:cNvSpPr>
            <a:spLocks noChangeArrowheads="1"/>
          </p:cNvSpPr>
          <p:nvPr/>
        </p:nvSpPr>
        <p:spPr bwMode="auto">
          <a:xfrm>
            <a:off x="1520890" y="0"/>
            <a:ext cx="762311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333333"/>
                </a:solidFill>
                <a:effectLst/>
                <a:latin typeface="Calibri" pitchFamily="34" charset="0"/>
                <a:ea typeface="Times New Roman" pitchFamily="18" charset="0"/>
                <a:cs typeface="Calibri" pitchFamily="34" charset="0"/>
              </a:rPr>
              <a:t>Following information is given below: calculate the closing </a:t>
            </a:r>
            <a:r>
              <a:rPr kumimoji="0" lang="en-US" sz="1200" b="0" i="0" u="none" strike="noStrike" cap="none" normalizeH="0" baseline="0" dirty="0" err="1" smtClean="0">
                <a:ln>
                  <a:noFill/>
                </a:ln>
                <a:solidFill>
                  <a:srgbClr val="333333"/>
                </a:solidFill>
                <a:effectLst/>
                <a:latin typeface="Calibri" pitchFamily="34" charset="0"/>
                <a:ea typeface="Times New Roman" pitchFamily="18" charset="0"/>
                <a:cs typeface="Calibri" pitchFamily="34" charset="0"/>
              </a:rPr>
              <a:t>capit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Calculation of profit or loss and ascertainment of statement of affairs at the end of the year (Opening Balance is given)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2"/>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2" y="105701"/>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900" b="1" dirty="0" smtClean="0">
                <a:solidFill>
                  <a:srgbClr val="FF0000"/>
                </a:solidFill>
                <a:latin typeface="Calibri"/>
                <a:ea typeface="Calibri"/>
                <a:cs typeface="Calibri"/>
                <a:sym typeface="Calibri"/>
              </a:rPr>
              <a:t>INCOMPLETE RECORDS</a:t>
            </a:r>
            <a:endParaRPr lang="en-US" sz="2900" b="1" dirty="0" smtClean="0">
              <a:solidFill>
                <a:srgbClr val="FF0000"/>
              </a:solidFill>
              <a:latin typeface="Calibri"/>
              <a:ea typeface="Calibri"/>
              <a:cs typeface="Calibri"/>
              <a:sym typeface="Calibri"/>
            </a:endParaRPr>
          </a:p>
        </p:txBody>
      </p:sp>
      <p:sp>
        <p:nvSpPr>
          <p:cNvPr id="57" name="Google Shape;57;p13"/>
          <p:cNvSpPr txBox="1"/>
          <p:nvPr/>
        </p:nvSpPr>
        <p:spPr>
          <a:xfrm>
            <a:off x="2222175" y="2571738"/>
            <a:ext cx="6361988"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ACCOUNTANCY</a:t>
            </a:r>
            <a:endParaRPr b="1"/>
          </a:p>
          <a:p>
            <a:pPr marL="0" lvl="0" indent="0" algn="l" rtl="0">
              <a:spcBef>
                <a:spcPts val="0"/>
              </a:spcBef>
              <a:spcAft>
                <a:spcPts val="0"/>
              </a:spcAft>
              <a:buNone/>
            </a:pPr>
            <a:r>
              <a:rPr lang="en" b="1" dirty="0"/>
              <a:t>CHAPTER </a:t>
            </a:r>
            <a:r>
              <a:rPr lang="en" b="1" dirty="0" smtClean="0"/>
              <a:t>NUMBER:11</a:t>
            </a:r>
            <a:endParaRPr b="1"/>
          </a:p>
          <a:p>
            <a:pPr marL="0" lvl="0" indent="0" algn="l" rtl="0">
              <a:spcBef>
                <a:spcPts val="0"/>
              </a:spcBef>
              <a:spcAft>
                <a:spcPts val="0"/>
              </a:spcAft>
              <a:buNone/>
            </a:pPr>
            <a:r>
              <a:rPr lang="en" b="1" dirty="0"/>
              <a:t>CHAPTER NAME </a:t>
            </a:r>
            <a:r>
              <a:rPr lang="en" b="1" dirty="0" smtClean="0"/>
              <a:t>: </a:t>
            </a:r>
            <a:r>
              <a:rPr lang="en" b="1" dirty="0" smtClean="0"/>
              <a:t>INCOMPLETE RECORDS</a:t>
            </a:r>
            <a:endParaRPr lang="en" b="1" dirty="0" smtClean="0"/>
          </a:p>
          <a:p>
            <a:pPr marL="0" lvl="0" indent="0" algn="l" rtl="0">
              <a:spcBef>
                <a:spcPts val="0"/>
              </a:spcBef>
              <a:spcAft>
                <a:spcPts val="0"/>
              </a:spcAft>
              <a:buNone/>
            </a:pPr>
            <a:r>
              <a:rPr lang="en" b="1" dirty="0" smtClean="0"/>
              <a:t>CLASS-94</a:t>
            </a:r>
          </a:p>
          <a:p>
            <a:pPr marL="0" lvl="0" indent="0" algn="l" rtl="0">
              <a:spcBef>
                <a:spcPts val="0"/>
              </a:spcBef>
              <a:spcAft>
                <a:spcPts val="0"/>
              </a:spcAft>
              <a:buNone/>
            </a:pPr>
            <a:endParaRPr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4" name="Table 3"/>
          <p:cNvGraphicFramePr>
            <a:graphicFrameLocks noGrp="1"/>
          </p:cNvGraphicFramePr>
          <p:nvPr/>
        </p:nvGraphicFramePr>
        <p:xfrm>
          <a:off x="1812607" y="2007489"/>
          <a:ext cx="5518785" cy="1405066"/>
        </p:xfrm>
        <a:graphic>
          <a:graphicData uri="http://schemas.openxmlformats.org/drawingml/2006/table">
            <a:tbl>
              <a:tblPr/>
              <a:tblGrid>
                <a:gridCol w="2776220"/>
                <a:gridCol w="2742565"/>
              </a:tblGrid>
              <a:tr h="203200">
                <a:tc>
                  <a:txBody>
                    <a:bodyPr/>
                    <a:lstStyle/>
                    <a:p>
                      <a:pPr>
                        <a:lnSpc>
                          <a:spcPct val="115000"/>
                        </a:lnSpc>
                        <a:spcAft>
                          <a:spcPts val="0"/>
                        </a:spcAft>
                      </a:pPr>
                      <a:endParaRPr lang="en-US" sz="1800" dirty="0">
                        <a:latin typeface="Calibri"/>
                        <a:ea typeface="Times New Roman"/>
                        <a:cs typeface="Calibri"/>
                      </a:endParaRPr>
                    </a:p>
                  </a:txBody>
                  <a:tcPr marL="0" marR="0" marT="0" marB="0">
                    <a:lnL>
                      <a:noFill/>
                    </a:lnL>
                    <a:lnR>
                      <a:noFill/>
                    </a:lnR>
                    <a:lnT>
                      <a:noFill/>
                    </a:lnT>
                    <a:lnB>
                      <a:noFill/>
                    </a:lnB>
                  </a:tcPr>
                </a:tc>
                <a:tc>
                  <a:txBody>
                    <a:bodyPr/>
                    <a:lstStyle/>
                    <a:p>
                      <a:pPr marR="327025" algn="r">
                        <a:lnSpc>
                          <a:spcPts val="1330"/>
                        </a:lnSpc>
                        <a:spcAft>
                          <a:spcPts val="0"/>
                        </a:spcAft>
                      </a:pPr>
                      <a:r>
                        <a:rPr lang="en-US" sz="1800" b="1">
                          <a:latin typeface="Calibri"/>
                          <a:ea typeface="Times New Roman"/>
                          <a:cs typeface="Calibri"/>
                        </a:rPr>
                        <a:t>Rs</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800">
                          <a:latin typeface="Calibri"/>
                          <a:ea typeface="Times New Roman"/>
                          <a:cs typeface="Calibri"/>
                        </a:rPr>
                        <a:t>Cash</a:t>
                      </a:r>
                      <a:endParaRPr lang="en-US" sz="1800">
                        <a:latin typeface="Times New Roman"/>
                        <a:ea typeface="Times New Roman"/>
                      </a:endParaRPr>
                    </a:p>
                  </a:txBody>
                  <a:tcPr marL="0" marR="0" marT="0" marB="0">
                    <a:lnL>
                      <a:noFill/>
                    </a:lnL>
                    <a:lnR>
                      <a:noFill/>
                    </a:lnR>
                    <a:lnT>
                      <a:noFill/>
                    </a:lnT>
                    <a:lnB>
                      <a:noFill/>
                    </a:lnB>
                  </a:tcPr>
                </a:tc>
                <a:tc>
                  <a:txBody>
                    <a:bodyPr/>
                    <a:lstStyle/>
                    <a:p>
                      <a:pPr marR="127000" algn="r">
                        <a:lnSpc>
                          <a:spcPct val="115000"/>
                        </a:lnSpc>
                        <a:spcBef>
                          <a:spcPts val="220"/>
                        </a:spcBef>
                        <a:spcAft>
                          <a:spcPts val="0"/>
                        </a:spcAft>
                      </a:pPr>
                      <a:r>
                        <a:rPr lang="en-US" sz="1800">
                          <a:latin typeface="Calibri"/>
                          <a:ea typeface="Times New Roman"/>
                          <a:cs typeface="Calibri"/>
                        </a:rPr>
                        <a:t>30,000</a:t>
                      </a:r>
                      <a:endParaRPr lang="en-US" sz="18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800">
                          <a:latin typeface="Calibri"/>
                          <a:ea typeface="Times New Roman"/>
                          <a:cs typeface="Calibri"/>
                        </a:rPr>
                        <a:t>Stock</a:t>
                      </a:r>
                      <a:endParaRPr lang="en-US" sz="1800">
                        <a:latin typeface="Times New Roman"/>
                        <a:ea typeface="Times New Roman"/>
                      </a:endParaRPr>
                    </a:p>
                  </a:txBody>
                  <a:tcPr marL="0" marR="0" marT="0" marB="0">
                    <a:lnL>
                      <a:noFill/>
                    </a:lnL>
                    <a:lnR>
                      <a:noFill/>
                    </a:lnR>
                    <a:lnT>
                      <a:noFill/>
                    </a:lnT>
                    <a:lnB>
                      <a:noFill/>
                    </a:lnB>
                  </a:tcPr>
                </a:tc>
                <a:tc>
                  <a:txBody>
                    <a:bodyPr/>
                    <a:lstStyle/>
                    <a:p>
                      <a:pPr marR="127000" algn="r">
                        <a:lnSpc>
                          <a:spcPct val="115000"/>
                        </a:lnSpc>
                        <a:spcBef>
                          <a:spcPts val="225"/>
                        </a:spcBef>
                        <a:spcAft>
                          <a:spcPts val="0"/>
                        </a:spcAft>
                      </a:pPr>
                      <a:r>
                        <a:rPr lang="en-US" sz="1800">
                          <a:latin typeface="Calibri"/>
                          <a:ea typeface="Times New Roman"/>
                          <a:cs typeface="Calibri"/>
                        </a:rPr>
                        <a:t>4,70,000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dirty="0">
                          <a:latin typeface="Calibri"/>
                          <a:ea typeface="Times New Roman"/>
                          <a:cs typeface="Calibri"/>
                        </a:rPr>
                        <a:t>Debtors</a:t>
                      </a:r>
                      <a:endParaRPr lang="en-US" sz="1800" dirty="0">
                        <a:latin typeface="Times New Roman"/>
                        <a:ea typeface="Times New Roman"/>
                      </a:endParaRPr>
                    </a:p>
                  </a:txBody>
                  <a:tcPr marL="0" marR="0" marT="0" marB="0">
                    <a:lnL>
                      <a:noFill/>
                    </a:lnL>
                    <a:lnR>
                      <a:noFill/>
                    </a:lnR>
                    <a:lnT>
                      <a:noFill/>
                    </a:lnT>
                    <a:lnB>
                      <a:noFill/>
                    </a:lnB>
                  </a:tcPr>
                </a:tc>
                <a:tc>
                  <a:txBody>
                    <a:bodyPr/>
                    <a:lstStyle/>
                    <a:p>
                      <a:pPr marR="127000" algn="r">
                        <a:lnSpc>
                          <a:spcPct val="115000"/>
                        </a:lnSpc>
                        <a:spcBef>
                          <a:spcPts val="225"/>
                        </a:spcBef>
                        <a:spcAft>
                          <a:spcPts val="0"/>
                        </a:spcAft>
                      </a:pPr>
                      <a:r>
                        <a:rPr lang="en-US" sz="1800">
                          <a:latin typeface="Calibri"/>
                          <a:ea typeface="Times New Roman"/>
                          <a:cs typeface="Calibri"/>
                        </a:rPr>
                        <a:t>3,50,000</a:t>
                      </a:r>
                      <a:endParaRPr lang="en-US" sz="1800">
                        <a:latin typeface="Times New Roman"/>
                        <a:ea typeface="Times New Roman"/>
                      </a:endParaRPr>
                    </a:p>
                  </a:txBody>
                  <a:tcPr marL="0" marR="0" marT="0" marB="0">
                    <a:lnL>
                      <a:noFill/>
                    </a:lnL>
                    <a:lnR>
                      <a:noFill/>
                    </a:lnR>
                    <a:lnT>
                      <a:noFill/>
                    </a:lnT>
                    <a:lnB>
                      <a:noFill/>
                    </a:lnB>
                  </a:tcPr>
                </a:tc>
              </a:tr>
              <a:tr h="203200">
                <a:tc>
                  <a:txBody>
                    <a:bodyPr/>
                    <a:lstStyle/>
                    <a:p>
                      <a:pPr marL="127000">
                        <a:lnSpc>
                          <a:spcPts val="1280"/>
                        </a:lnSpc>
                        <a:spcBef>
                          <a:spcPts val="220"/>
                        </a:spcBef>
                        <a:spcAft>
                          <a:spcPts val="0"/>
                        </a:spcAft>
                      </a:pPr>
                      <a:r>
                        <a:rPr lang="en-US" sz="1800">
                          <a:latin typeface="Calibri"/>
                          <a:ea typeface="Times New Roman"/>
                          <a:cs typeface="Calibri"/>
                        </a:rPr>
                        <a:t>Creditors</a:t>
                      </a:r>
                      <a:endParaRPr lang="en-US" sz="1800">
                        <a:latin typeface="Times New Roman"/>
                        <a:ea typeface="Times New Roman"/>
                      </a:endParaRPr>
                    </a:p>
                  </a:txBody>
                  <a:tcPr marL="0" marR="0" marT="0" marB="0">
                    <a:lnL>
                      <a:noFill/>
                    </a:lnL>
                    <a:lnR>
                      <a:noFill/>
                    </a:lnR>
                    <a:lnT>
                      <a:noFill/>
                    </a:lnT>
                    <a:lnB>
                      <a:noFill/>
                    </a:lnB>
                  </a:tcPr>
                </a:tc>
                <a:tc>
                  <a:txBody>
                    <a:bodyPr/>
                    <a:lstStyle/>
                    <a:p>
                      <a:pPr marR="127000" algn="r">
                        <a:lnSpc>
                          <a:spcPts val="1280"/>
                        </a:lnSpc>
                        <a:spcBef>
                          <a:spcPts val="220"/>
                        </a:spcBef>
                        <a:spcAft>
                          <a:spcPts val="0"/>
                        </a:spcAft>
                      </a:pPr>
                      <a:r>
                        <a:rPr lang="en-US" sz="1800" dirty="0">
                          <a:latin typeface="Calibri"/>
                          <a:ea typeface="Times New Roman"/>
                          <a:cs typeface="Calibri"/>
                        </a:rPr>
                        <a:t>3,00,000</a:t>
                      </a:r>
                      <a:endParaRPr lang="en-US" sz="1800" dirty="0">
                        <a:latin typeface="Times New Roman"/>
                        <a:ea typeface="Times New Roman"/>
                      </a:endParaRPr>
                    </a:p>
                  </a:txBody>
                  <a:tcPr marL="0" marR="0" marT="0" marB="0">
                    <a:lnL>
                      <a:noFill/>
                    </a:lnL>
                    <a:lnR>
                      <a:noFill/>
                    </a:lnR>
                    <a:lnT>
                      <a:noFill/>
                    </a:lnT>
                    <a:lnB>
                      <a:noFill/>
                    </a:lnB>
                  </a:tcPr>
                </a:tc>
              </a:tr>
            </a:tbl>
          </a:graphicData>
        </a:graphic>
      </p:graphicFrame>
      <p:sp>
        <p:nvSpPr>
          <p:cNvPr id="38913" name="Rectangle 1"/>
          <p:cNvSpPr>
            <a:spLocks noChangeArrowheads="1"/>
          </p:cNvSpPr>
          <p:nvPr/>
        </p:nvSpPr>
        <p:spPr bwMode="auto">
          <a:xfrm>
            <a:off x="1502228" y="597159"/>
            <a:ext cx="7641771"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Calibri" pitchFamily="34" charset="0"/>
                <a:ea typeface="Times New Roman" pitchFamily="18" charset="0"/>
                <a:cs typeface="Calibri" pitchFamily="34" charset="0"/>
              </a:rPr>
              <a:t>Q6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Mrs</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a:t>
            </a: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Anu</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started firm with a capital of Rs 4,00,000 on 1st July 2005. She borrowed from her friends a sum of Rs 1,00,000 @ 10% per annum (interest paid) for business and brought a further amount to capital Rs 75,000 on Dec. 31, 2005, her position was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He withdrew Rs 8,000 per month for the year. Calculate profit or loss for the year and show your working clearly.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pSp>
        <p:nvGrpSpPr>
          <p:cNvPr id="24580" name="Group 4"/>
          <p:cNvGrpSpPr>
            <a:grpSpLocks/>
          </p:cNvGrpSpPr>
          <p:nvPr/>
        </p:nvGrpSpPr>
        <p:grpSpPr bwMode="auto">
          <a:xfrm>
            <a:off x="704850" y="579438"/>
            <a:ext cx="63500" cy="63500"/>
            <a:chOff x="1110" y="193"/>
            <a:chExt cx="100" cy="100"/>
          </a:xfrm>
        </p:grpSpPr>
        <p:sp>
          <p:nvSpPr>
            <p:cNvPr id="24582" name="Freeform 6"/>
            <p:cNvSpPr>
              <a:spLocks/>
            </p:cNvSpPr>
            <p:nvPr/>
          </p:nvSpPr>
          <p:spPr bwMode="auto">
            <a:xfrm>
              <a:off x="1120" y="203"/>
              <a:ext cx="80" cy="80"/>
            </a:xfrm>
            <a:custGeom>
              <a:avLst/>
              <a:gdLst/>
              <a:ahLst/>
              <a:cxnLst>
                <a:cxn ang="0">
                  <a:pos x="40" y="80"/>
                </a:cxn>
                <a:cxn ang="0">
                  <a:pos x="24" y="77"/>
                </a:cxn>
                <a:cxn ang="0">
                  <a:pos x="12" y="69"/>
                </a:cxn>
                <a:cxn ang="0">
                  <a:pos x="3" y="56"/>
                </a:cxn>
                <a:cxn ang="0">
                  <a:pos x="0" y="40"/>
                </a:cxn>
                <a:cxn ang="0">
                  <a:pos x="3" y="25"/>
                </a:cxn>
                <a:cxn ang="0">
                  <a:pos x="12" y="12"/>
                </a:cxn>
                <a:cxn ang="0">
                  <a:pos x="24" y="3"/>
                </a:cxn>
                <a:cxn ang="0">
                  <a:pos x="40" y="0"/>
                </a:cxn>
                <a:cxn ang="0">
                  <a:pos x="56" y="3"/>
                </a:cxn>
                <a:cxn ang="0">
                  <a:pos x="68" y="12"/>
                </a:cxn>
                <a:cxn ang="0">
                  <a:pos x="77" y="25"/>
                </a:cxn>
                <a:cxn ang="0">
                  <a:pos x="80" y="40"/>
                </a:cxn>
                <a:cxn ang="0">
                  <a:pos x="77" y="56"/>
                </a:cxn>
                <a:cxn ang="0">
                  <a:pos x="68" y="69"/>
                </a:cxn>
                <a:cxn ang="0">
                  <a:pos x="56" y="77"/>
                </a:cxn>
                <a:cxn ang="0">
                  <a:pos x="40" y="80"/>
                </a:cxn>
              </a:cxnLst>
              <a:rect l="0" t="0" r="r" b="b"/>
              <a:pathLst>
                <a:path w="80" h="80">
                  <a:moveTo>
                    <a:pt x="40" y="80"/>
                  </a:moveTo>
                  <a:lnTo>
                    <a:pt x="24" y="77"/>
                  </a:lnTo>
                  <a:lnTo>
                    <a:pt x="12" y="69"/>
                  </a:lnTo>
                  <a:lnTo>
                    <a:pt x="3" y="56"/>
                  </a:lnTo>
                  <a:lnTo>
                    <a:pt x="0" y="40"/>
                  </a:lnTo>
                  <a:lnTo>
                    <a:pt x="3" y="25"/>
                  </a:lnTo>
                  <a:lnTo>
                    <a:pt x="12" y="12"/>
                  </a:lnTo>
                  <a:lnTo>
                    <a:pt x="24" y="3"/>
                  </a:lnTo>
                  <a:lnTo>
                    <a:pt x="40" y="0"/>
                  </a:lnTo>
                  <a:lnTo>
                    <a:pt x="56" y="3"/>
                  </a:lnTo>
                  <a:lnTo>
                    <a:pt x="68" y="12"/>
                  </a:lnTo>
                  <a:lnTo>
                    <a:pt x="77" y="25"/>
                  </a:lnTo>
                  <a:lnTo>
                    <a:pt x="80" y="40"/>
                  </a:lnTo>
                  <a:lnTo>
                    <a:pt x="77" y="56"/>
                  </a:lnTo>
                  <a:lnTo>
                    <a:pt x="68" y="69"/>
                  </a:lnTo>
                  <a:lnTo>
                    <a:pt x="56" y="77"/>
                  </a:lnTo>
                  <a:lnTo>
                    <a:pt x="40" y="8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1" name="Freeform 5"/>
            <p:cNvSpPr>
              <a:spLocks/>
            </p:cNvSpPr>
            <p:nvPr/>
          </p:nvSpPr>
          <p:spPr bwMode="auto">
            <a:xfrm>
              <a:off x="1120" y="203"/>
              <a:ext cx="80" cy="80"/>
            </a:xfrm>
            <a:custGeom>
              <a:avLst/>
              <a:gdLst/>
              <a:ahLst/>
              <a:cxnLst>
                <a:cxn ang="0">
                  <a:pos x="80" y="40"/>
                </a:cxn>
                <a:cxn ang="0">
                  <a:pos x="77" y="56"/>
                </a:cxn>
                <a:cxn ang="0">
                  <a:pos x="68" y="69"/>
                </a:cxn>
                <a:cxn ang="0">
                  <a:pos x="56" y="77"/>
                </a:cxn>
                <a:cxn ang="0">
                  <a:pos x="40" y="80"/>
                </a:cxn>
                <a:cxn ang="0">
                  <a:pos x="24" y="77"/>
                </a:cxn>
                <a:cxn ang="0">
                  <a:pos x="12" y="69"/>
                </a:cxn>
                <a:cxn ang="0">
                  <a:pos x="3" y="56"/>
                </a:cxn>
                <a:cxn ang="0">
                  <a:pos x="0" y="40"/>
                </a:cxn>
                <a:cxn ang="0">
                  <a:pos x="3" y="25"/>
                </a:cxn>
                <a:cxn ang="0">
                  <a:pos x="12" y="12"/>
                </a:cxn>
                <a:cxn ang="0">
                  <a:pos x="24" y="3"/>
                </a:cxn>
                <a:cxn ang="0">
                  <a:pos x="40" y="0"/>
                </a:cxn>
                <a:cxn ang="0">
                  <a:pos x="56" y="3"/>
                </a:cxn>
                <a:cxn ang="0">
                  <a:pos x="68" y="12"/>
                </a:cxn>
                <a:cxn ang="0">
                  <a:pos x="77" y="25"/>
                </a:cxn>
                <a:cxn ang="0">
                  <a:pos x="80" y="40"/>
                </a:cxn>
              </a:cxnLst>
              <a:rect l="0" t="0" r="r" b="b"/>
              <a:pathLst>
                <a:path w="80" h="80">
                  <a:moveTo>
                    <a:pt x="80" y="40"/>
                  </a:moveTo>
                  <a:lnTo>
                    <a:pt x="77" y="56"/>
                  </a:lnTo>
                  <a:lnTo>
                    <a:pt x="68" y="69"/>
                  </a:lnTo>
                  <a:lnTo>
                    <a:pt x="56" y="77"/>
                  </a:lnTo>
                  <a:lnTo>
                    <a:pt x="40" y="80"/>
                  </a:lnTo>
                  <a:lnTo>
                    <a:pt x="24" y="77"/>
                  </a:lnTo>
                  <a:lnTo>
                    <a:pt x="12" y="69"/>
                  </a:lnTo>
                  <a:lnTo>
                    <a:pt x="3" y="56"/>
                  </a:lnTo>
                  <a:lnTo>
                    <a:pt x="0" y="40"/>
                  </a:lnTo>
                  <a:lnTo>
                    <a:pt x="3" y="25"/>
                  </a:lnTo>
                  <a:lnTo>
                    <a:pt x="12" y="12"/>
                  </a:lnTo>
                  <a:lnTo>
                    <a:pt x="24" y="3"/>
                  </a:lnTo>
                  <a:lnTo>
                    <a:pt x="40" y="0"/>
                  </a:lnTo>
                  <a:lnTo>
                    <a:pt x="56" y="3"/>
                  </a:lnTo>
                  <a:lnTo>
                    <a:pt x="68" y="12"/>
                  </a:lnTo>
                  <a:lnTo>
                    <a:pt x="77" y="25"/>
                  </a:lnTo>
                  <a:lnTo>
                    <a:pt x="80" y="40"/>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577" name="Group 1"/>
          <p:cNvGrpSpPr>
            <a:grpSpLocks/>
          </p:cNvGrpSpPr>
          <p:nvPr/>
        </p:nvGrpSpPr>
        <p:grpSpPr bwMode="auto">
          <a:xfrm>
            <a:off x="704850" y="520700"/>
            <a:ext cx="63500" cy="63500"/>
            <a:chOff x="1110" y="101"/>
            <a:chExt cx="100" cy="100"/>
          </a:xfrm>
        </p:grpSpPr>
        <p:sp>
          <p:nvSpPr>
            <p:cNvPr id="24579" name="Freeform 3"/>
            <p:cNvSpPr>
              <a:spLocks/>
            </p:cNvSpPr>
            <p:nvPr/>
          </p:nvSpPr>
          <p:spPr bwMode="auto">
            <a:xfrm>
              <a:off x="1120" y="111"/>
              <a:ext cx="80" cy="80"/>
            </a:xfrm>
            <a:custGeom>
              <a:avLst/>
              <a:gdLst/>
              <a:ahLst/>
              <a:cxnLst>
                <a:cxn ang="0">
                  <a:pos x="40" y="80"/>
                </a:cxn>
                <a:cxn ang="0">
                  <a:pos x="24" y="77"/>
                </a:cxn>
                <a:cxn ang="0">
                  <a:pos x="12" y="68"/>
                </a:cxn>
                <a:cxn ang="0">
                  <a:pos x="3" y="56"/>
                </a:cxn>
                <a:cxn ang="0">
                  <a:pos x="0" y="40"/>
                </a:cxn>
                <a:cxn ang="0">
                  <a:pos x="3" y="25"/>
                </a:cxn>
                <a:cxn ang="0">
                  <a:pos x="12" y="12"/>
                </a:cxn>
                <a:cxn ang="0">
                  <a:pos x="24" y="3"/>
                </a:cxn>
                <a:cxn ang="0">
                  <a:pos x="40" y="0"/>
                </a:cxn>
                <a:cxn ang="0">
                  <a:pos x="56" y="3"/>
                </a:cxn>
                <a:cxn ang="0">
                  <a:pos x="68" y="12"/>
                </a:cxn>
                <a:cxn ang="0">
                  <a:pos x="77" y="25"/>
                </a:cxn>
                <a:cxn ang="0">
                  <a:pos x="80" y="40"/>
                </a:cxn>
                <a:cxn ang="0">
                  <a:pos x="77" y="56"/>
                </a:cxn>
                <a:cxn ang="0">
                  <a:pos x="68" y="68"/>
                </a:cxn>
                <a:cxn ang="0">
                  <a:pos x="56" y="77"/>
                </a:cxn>
                <a:cxn ang="0">
                  <a:pos x="40" y="80"/>
                </a:cxn>
              </a:cxnLst>
              <a:rect l="0" t="0" r="r" b="b"/>
              <a:pathLst>
                <a:path w="80" h="80">
                  <a:moveTo>
                    <a:pt x="40" y="80"/>
                  </a:moveTo>
                  <a:lnTo>
                    <a:pt x="24" y="77"/>
                  </a:lnTo>
                  <a:lnTo>
                    <a:pt x="12" y="68"/>
                  </a:lnTo>
                  <a:lnTo>
                    <a:pt x="3" y="56"/>
                  </a:lnTo>
                  <a:lnTo>
                    <a:pt x="0" y="40"/>
                  </a:lnTo>
                  <a:lnTo>
                    <a:pt x="3" y="25"/>
                  </a:lnTo>
                  <a:lnTo>
                    <a:pt x="12" y="12"/>
                  </a:lnTo>
                  <a:lnTo>
                    <a:pt x="24" y="3"/>
                  </a:lnTo>
                  <a:lnTo>
                    <a:pt x="40" y="0"/>
                  </a:lnTo>
                  <a:lnTo>
                    <a:pt x="56" y="3"/>
                  </a:lnTo>
                  <a:lnTo>
                    <a:pt x="68" y="12"/>
                  </a:lnTo>
                  <a:lnTo>
                    <a:pt x="77" y="25"/>
                  </a:lnTo>
                  <a:lnTo>
                    <a:pt x="80" y="40"/>
                  </a:lnTo>
                  <a:lnTo>
                    <a:pt x="77" y="56"/>
                  </a:lnTo>
                  <a:lnTo>
                    <a:pt x="68" y="68"/>
                  </a:lnTo>
                  <a:lnTo>
                    <a:pt x="56" y="77"/>
                  </a:lnTo>
                  <a:lnTo>
                    <a:pt x="40" y="8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78" name="Freeform 2"/>
            <p:cNvSpPr>
              <a:spLocks/>
            </p:cNvSpPr>
            <p:nvPr/>
          </p:nvSpPr>
          <p:spPr bwMode="auto">
            <a:xfrm>
              <a:off x="1120" y="111"/>
              <a:ext cx="80" cy="80"/>
            </a:xfrm>
            <a:custGeom>
              <a:avLst/>
              <a:gdLst/>
              <a:ahLst/>
              <a:cxnLst>
                <a:cxn ang="0">
                  <a:pos x="80" y="40"/>
                </a:cxn>
                <a:cxn ang="0">
                  <a:pos x="77" y="56"/>
                </a:cxn>
                <a:cxn ang="0">
                  <a:pos x="68" y="68"/>
                </a:cxn>
                <a:cxn ang="0">
                  <a:pos x="56" y="77"/>
                </a:cxn>
                <a:cxn ang="0">
                  <a:pos x="40" y="80"/>
                </a:cxn>
                <a:cxn ang="0">
                  <a:pos x="24" y="77"/>
                </a:cxn>
                <a:cxn ang="0">
                  <a:pos x="12" y="68"/>
                </a:cxn>
                <a:cxn ang="0">
                  <a:pos x="3" y="56"/>
                </a:cxn>
                <a:cxn ang="0">
                  <a:pos x="0" y="40"/>
                </a:cxn>
                <a:cxn ang="0">
                  <a:pos x="3" y="25"/>
                </a:cxn>
                <a:cxn ang="0">
                  <a:pos x="12" y="12"/>
                </a:cxn>
                <a:cxn ang="0">
                  <a:pos x="24" y="3"/>
                </a:cxn>
                <a:cxn ang="0">
                  <a:pos x="40" y="0"/>
                </a:cxn>
                <a:cxn ang="0">
                  <a:pos x="56" y="3"/>
                </a:cxn>
                <a:cxn ang="0">
                  <a:pos x="68" y="12"/>
                </a:cxn>
                <a:cxn ang="0">
                  <a:pos x="77" y="25"/>
                </a:cxn>
                <a:cxn ang="0">
                  <a:pos x="80" y="40"/>
                </a:cxn>
              </a:cxnLst>
              <a:rect l="0" t="0" r="r" b="b"/>
              <a:pathLst>
                <a:path w="80" h="80">
                  <a:moveTo>
                    <a:pt x="80" y="40"/>
                  </a:moveTo>
                  <a:lnTo>
                    <a:pt x="77" y="56"/>
                  </a:lnTo>
                  <a:lnTo>
                    <a:pt x="68" y="68"/>
                  </a:lnTo>
                  <a:lnTo>
                    <a:pt x="56" y="77"/>
                  </a:lnTo>
                  <a:lnTo>
                    <a:pt x="40" y="80"/>
                  </a:lnTo>
                  <a:lnTo>
                    <a:pt x="24" y="77"/>
                  </a:lnTo>
                  <a:lnTo>
                    <a:pt x="12" y="68"/>
                  </a:lnTo>
                  <a:lnTo>
                    <a:pt x="3" y="56"/>
                  </a:lnTo>
                  <a:lnTo>
                    <a:pt x="0" y="40"/>
                  </a:lnTo>
                  <a:lnTo>
                    <a:pt x="3" y="25"/>
                  </a:lnTo>
                  <a:lnTo>
                    <a:pt x="12" y="12"/>
                  </a:lnTo>
                  <a:lnTo>
                    <a:pt x="24" y="3"/>
                  </a:lnTo>
                  <a:lnTo>
                    <a:pt x="40" y="0"/>
                  </a:lnTo>
                  <a:lnTo>
                    <a:pt x="56" y="3"/>
                  </a:lnTo>
                  <a:lnTo>
                    <a:pt x="68" y="12"/>
                  </a:lnTo>
                  <a:lnTo>
                    <a:pt x="77" y="25"/>
                  </a:lnTo>
                  <a:lnTo>
                    <a:pt x="80" y="40"/>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aphicFrame>
        <p:nvGraphicFramePr>
          <p:cNvPr id="10" name="Table 9"/>
          <p:cNvGraphicFramePr>
            <a:graphicFrameLocks noGrp="1"/>
          </p:cNvGraphicFramePr>
          <p:nvPr/>
        </p:nvGraphicFramePr>
        <p:xfrm>
          <a:off x="1812607" y="1411224"/>
          <a:ext cx="5518785" cy="2883031"/>
        </p:xfrm>
        <a:graphic>
          <a:graphicData uri="http://schemas.openxmlformats.org/drawingml/2006/table">
            <a:tbl>
              <a:tblPr/>
              <a:tblGrid>
                <a:gridCol w="3529330"/>
                <a:gridCol w="1989455"/>
              </a:tblGrid>
              <a:tr h="203200">
                <a:tc>
                  <a:txBody>
                    <a:bodyPr/>
                    <a:lstStyle/>
                    <a:p>
                      <a:pPr>
                        <a:lnSpc>
                          <a:spcPct val="115000"/>
                        </a:lnSpc>
                        <a:spcAft>
                          <a:spcPts val="0"/>
                        </a:spcAft>
                      </a:pPr>
                      <a:endParaRPr lang="en-US" sz="1800" dirty="0">
                        <a:latin typeface="Calibri"/>
                        <a:ea typeface="Times New Roman"/>
                        <a:cs typeface="Calibri"/>
                      </a:endParaRPr>
                    </a:p>
                  </a:txBody>
                  <a:tcPr marL="0" marR="0" marT="0" marB="0">
                    <a:lnL>
                      <a:noFill/>
                    </a:lnL>
                    <a:lnR>
                      <a:noFill/>
                    </a:lnR>
                    <a:lnT>
                      <a:noFill/>
                    </a:lnT>
                    <a:lnB>
                      <a:noFill/>
                    </a:lnB>
                  </a:tcPr>
                </a:tc>
                <a:tc>
                  <a:txBody>
                    <a:bodyPr/>
                    <a:lstStyle/>
                    <a:p>
                      <a:pPr marR="300355" algn="r">
                        <a:lnSpc>
                          <a:spcPts val="1330"/>
                        </a:lnSpc>
                        <a:spcAft>
                          <a:spcPts val="0"/>
                        </a:spcAft>
                      </a:pPr>
                      <a:r>
                        <a:rPr lang="en-US" sz="1800" b="1">
                          <a:latin typeface="Calibri"/>
                          <a:ea typeface="Times New Roman"/>
                          <a:cs typeface="Calibri"/>
                        </a:rPr>
                        <a:t>Rs</a:t>
                      </a:r>
                      <a:endParaRPr lang="en-US" sz="18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800">
                          <a:latin typeface="Calibri"/>
                          <a:ea typeface="Times New Roman"/>
                          <a:cs typeface="Calibri"/>
                        </a:rPr>
                        <a:t>Capital at the beginning of the year</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800">
                          <a:latin typeface="Calibri"/>
                          <a:ea typeface="Times New Roman"/>
                          <a:cs typeface="Calibri"/>
                        </a:rPr>
                        <a:t>15,00,000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a:latin typeface="Calibri"/>
                          <a:ea typeface="Times New Roman"/>
                          <a:cs typeface="Calibri"/>
                        </a:rPr>
                        <a:t>Bills receivable</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800">
                          <a:latin typeface="Calibri"/>
                          <a:ea typeface="Times New Roman"/>
                          <a:cs typeface="Calibri"/>
                        </a:rPr>
                        <a:t>60,000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800">
                          <a:latin typeface="Calibri"/>
                          <a:ea typeface="Times New Roman"/>
                          <a:cs typeface="Calibri"/>
                        </a:rPr>
                        <a:t>Cash in hand</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0"/>
                        </a:spcBef>
                        <a:spcAft>
                          <a:spcPts val="0"/>
                        </a:spcAft>
                      </a:pPr>
                      <a:r>
                        <a:rPr lang="en-US" sz="1800">
                          <a:latin typeface="Calibri"/>
                          <a:ea typeface="Times New Roman"/>
                          <a:cs typeface="Calibri"/>
                        </a:rPr>
                        <a:t>80,000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dirty="0">
                          <a:latin typeface="Calibri"/>
                          <a:ea typeface="Times New Roman"/>
                          <a:cs typeface="Calibri"/>
                        </a:rPr>
                        <a:t>Furniture</a:t>
                      </a:r>
                      <a:endParaRPr lang="en-US" sz="1800" dirty="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800">
                          <a:latin typeface="Calibri"/>
                          <a:ea typeface="Times New Roman"/>
                          <a:cs typeface="Calibri"/>
                        </a:rPr>
                        <a:t>9,00,000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a:latin typeface="Calibri"/>
                          <a:ea typeface="Times New Roman"/>
                          <a:cs typeface="Calibri"/>
                        </a:rPr>
                        <a:t>Building</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800">
                          <a:latin typeface="Calibri"/>
                          <a:ea typeface="Times New Roman"/>
                          <a:cs typeface="Calibri"/>
                        </a:rPr>
                        <a:t>10,00,000</a:t>
                      </a:r>
                      <a:endParaRPr lang="en-US" sz="18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800">
                          <a:latin typeface="Calibri"/>
                          <a:ea typeface="Times New Roman"/>
                          <a:cs typeface="Calibri"/>
                        </a:rPr>
                        <a:t>Creditors</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800">
                          <a:latin typeface="Calibri"/>
                          <a:ea typeface="Times New Roman"/>
                          <a:cs typeface="Calibri"/>
                        </a:rPr>
                        <a:t>6,00,000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a:latin typeface="Calibri"/>
                          <a:ea typeface="Times New Roman"/>
                          <a:cs typeface="Calibri"/>
                        </a:rPr>
                        <a:t>Stock in trade</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800">
                          <a:latin typeface="Calibri"/>
                          <a:ea typeface="Times New Roman"/>
                          <a:cs typeface="Calibri"/>
                        </a:rPr>
                        <a:t>2,00,000</a:t>
                      </a:r>
                      <a:endParaRPr lang="en-US" sz="18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0"/>
                        </a:spcBef>
                        <a:spcAft>
                          <a:spcPts val="0"/>
                        </a:spcAft>
                      </a:pPr>
                      <a:r>
                        <a:rPr lang="en-US" sz="1800">
                          <a:latin typeface="Calibri"/>
                          <a:ea typeface="Times New Roman"/>
                          <a:cs typeface="Calibri"/>
                        </a:rPr>
                        <a:t>Further capital introduced</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0"/>
                        </a:spcBef>
                        <a:spcAft>
                          <a:spcPts val="0"/>
                        </a:spcAft>
                      </a:pPr>
                      <a:r>
                        <a:rPr lang="en-US" sz="1800">
                          <a:latin typeface="Calibri"/>
                          <a:ea typeface="Times New Roman"/>
                          <a:cs typeface="Calibri"/>
                        </a:rPr>
                        <a:t>3,20,000</a:t>
                      </a:r>
                      <a:endParaRPr lang="en-US" sz="1800">
                        <a:latin typeface="Times New Roman"/>
                        <a:ea typeface="Times New Roman"/>
                      </a:endParaRPr>
                    </a:p>
                  </a:txBody>
                  <a:tcPr marL="0" marR="0" marT="0" marB="0">
                    <a:lnL>
                      <a:noFill/>
                    </a:lnL>
                    <a:lnR>
                      <a:noFill/>
                    </a:lnR>
                    <a:lnT>
                      <a:noFill/>
                    </a:lnT>
                    <a:lnB>
                      <a:noFill/>
                    </a:lnB>
                  </a:tcPr>
                </a:tc>
              </a:tr>
              <a:tr h="203835">
                <a:tc>
                  <a:txBody>
                    <a:bodyPr/>
                    <a:lstStyle/>
                    <a:p>
                      <a:pPr marL="127000">
                        <a:lnSpc>
                          <a:spcPts val="1280"/>
                        </a:lnSpc>
                        <a:spcBef>
                          <a:spcPts val="225"/>
                        </a:spcBef>
                        <a:spcAft>
                          <a:spcPts val="0"/>
                        </a:spcAft>
                      </a:pPr>
                      <a:r>
                        <a:rPr lang="en-US" sz="1800">
                          <a:latin typeface="Calibri"/>
                          <a:ea typeface="Times New Roman"/>
                          <a:cs typeface="Calibri"/>
                        </a:rPr>
                        <a:t>Drawings made during the period</a:t>
                      </a:r>
                      <a:endParaRPr lang="en-US" sz="1800">
                        <a:latin typeface="Times New Roman"/>
                        <a:ea typeface="Times New Roman"/>
                      </a:endParaRPr>
                    </a:p>
                  </a:txBody>
                  <a:tcPr marL="0" marR="0" marT="0" marB="0">
                    <a:lnL>
                      <a:noFill/>
                    </a:lnL>
                    <a:lnR>
                      <a:noFill/>
                    </a:lnR>
                    <a:lnT>
                      <a:noFill/>
                    </a:lnT>
                    <a:lnB>
                      <a:noFill/>
                    </a:lnB>
                  </a:tcPr>
                </a:tc>
                <a:tc>
                  <a:txBody>
                    <a:bodyPr/>
                    <a:lstStyle/>
                    <a:p>
                      <a:pPr marR="125730" algn="r">
                        <a:lnSpc>
                          <a:spcPts val="1280"/>
                        </a:lnSpc>
                        <a:spcBef>
                          <a:spcPts val="225"/>
                        </a:spcBef>
                        <a:spcAft>
                          <a:spcPts val="0"/>
                        </a:spcAft>
                      </a:pPr>
                      <a:r>
                        <a:rPr lang="en-US" sz="1800" dirty="0">
                          <a:latin typeface="Calibri"/>
                          <a:ea typeface="Times New Roman"/>
                          <a:cs typeface="Calibri"/>
                        </a:rPr>
                        <a:t>80,000</a:t>
                      </a:r>
                      <a:endParaRPr lang="en-US" sz="1800" dirty="0">
                        <a:latin typeface="Times New Roman"/>
                        <a:ea typeface="Times New Roman"/>
                      </a:endParaRPr>
                    </a:p>
                  </a:txBody>
                  <a:tcPr marL="0" marR="0" marT="0" marB="0">
                    <a:lnL>
                      <a:noFill/>
                    </a:lnL>
                    <a:lnR>
                      <a:noFill/>
                    </a:lnR>
                    <a:lnT>
                      <a:noFill/>
                    </a:lnT>
                    <a:lnB>
                      <a:noFill/>
                    </a:lnB>
                  </a:tcPr>
                </a:tc>
              </a:tr>
            </a:tbl>
          </a:graphicData>
        </a:graphic>
      </p:graphicFrame>
      <p:sp>
        <p:nvSpPr>
          <p:cNvPr id="36865" name="Rectangle 1"/>
          <p:cNvSpPr>
            <a:spLocks noChangeArrowheads="1"/>
          </p:cNvSpPr>
          <p:nvPr/>
        </p:nvSpPr>
        <p:spPr bwMode="auto">
          <a:xfrm>
            <a:off x="1306286" y="0"/>
            <a:ext cx="783771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Mr. </a:t>
            </a: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Arnav</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does not keep proper records of his business he provided following information, you are required to prepare a statement showing the profit or loss for the year.</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Ascertainment of statement of affairs at the beginning and at the end of the year and calculation of profit or loss.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2"/>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2" y="105701"/>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900" b="1" dirty="0" smtClean="0">
                <a:solidFill>
                  <a:srgbClr val="FF0000"/>
                </a:solidFill>
                <a:latin typeface="Calibri"/>
                <a:ea typeface="Calibri"/>
                <a:cs typeface="Calibri"/>
                <a:sym typeface="Calibri"/>
              </a:rPr>
              <a:t>INCOMPLETE RECORDS</a:t>
            </a:r>
            <a:endParaRPr lang="en-US" sz="2900" b="1" dirty="0" smtClean="0">
              <a:solidFill>
                <a:srgbClr val="FF0000"/>
              </a:solidFill>
              <a:latin typeface="Calibri"/>
              <a:ea typeface="Calibri"/>
              <a:cs typeface="Calibri"/>
              <a:sym typeface="Calibri"/>
            </a:endParaRPr>
          </a:p>
        </p:txBody>
      </p:sp>
      <p:sp>
        <p:nvSpPr>
          <p:cNvPr id="57" name="Google Shape;57;p13"/>
          <p:cNvSpPr txBox="1"/>
          <p:nvPr/>
        </p:nvSpPr>
        <p:spPr>
          <a:xfrm>
            <a:off x="2222175" y="2571738"/>
            <a:ext cx="6361988"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ACCOUNTANCY</a:t>
            </a:r>
            <a:endParaRPr b="1"/>
          </a:p>
          <a:p>
            <a:pPr marL="0" lvl="0" indent="0" algn="l" rtl="0">
              <a:spcBef>
                <a:spcPts val="0"/>
              </a:spcBef>
              <a:spcAft>
                <a:spcPts val="0"/>
              </a:spcAft>
              <a:buNone/>
            </a:pPr>
            <a:r>
              <a:rPr lang="en" b="1" dirty="0"/>
              <a:t>CHAPTER </a:t>
            </a:r>
            <a:r>
              <a:rPr lang="en" b="1" dirty="0" smtClean="0"/>
              <a:t>NUMBER:11</a:t>
            </a:r>
            <a:endParaRPr b="1"/>
          </a:p>
          <a:p>
            <a:pPr marL="0" lvl="0" indent="0" algn="l" rtl="0">
              <a:spcBef>
                <a:spcPts val="0"/>
              </a:spcBef>
              <a:spcAft>
                <a:spcPts val="0"/>
              </a:spcAft>
              <a:buNone/>
            </a:pPr>
            <a:r>
              <a:rPr lang="en" b="1" dirty="0"/>
              <a:t>CHAPTER NAME </a:t>
            </a:r>
            <a:r>
              <a:rPr lang="en" b="1" dirty="0" smtClean="0"/>
              <a:t>: </a:t>
            </a:r>
            <a:r>
              <a:rPr lang="en" b="1" dirty="0" smtClean="0"/>
              <a:t>INCOMPLETE RECORDS</a:t>
            </a:r>
            <a:endParaRPr lang="en" b="1" dirty="0" smtClean="0"/>
          </a:p>
          <a:p>
            <a:pPr marL="0" lvl="0" indent="0" algn="l" rtl="0">
              <a:spcBef>
                <a:spcPts val="0"/>
              </a:spcBef>
              <a:spcAft>
                <a:spcPts val="0"/>
              </a:spcAft>
              <a:buNone/>
            </a:pPr>
            <a:r>
              <a:rPr lang="en" b="1" dirty="0" smtClean="0"/>
              <a:t>CLASS-95</a:t>
            </a:r>
          </a:p>
          <a:p>
            <a:pPr marL="0" lvl="0" indent="0" algn="l" rtl="0">
              <a:spcBef>
                <a:spcPts val="0"/>
              </a:spcBef>
              <a:spcAft>
                <a:spcPts val="0"/>
              </a:spcAft>
              <a:buNone/>
            </a:pPr>
            <a:endParaRPr b="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8" name="Table 7"/>
          <p:cNvGraphicFramePr>
            <a:graphicFrameLocks noGrp="1"/>
          </p:cNvGraphicFramePr>
          <p:nvPr/>
        </p:nvGraphicFramePr>
        <p:xfrm>
          <a:off x="1812607" y="849088"/>
          <a:ext cx="6967499" cy="3036654"/>
        </p:xfrm>
        <a:graphic>
          <a:graphicData uri="http://schemas.openxmlformats.org/drawingml/2006/table">
            <a:tbl>
              <a:tblPr/>
              <a:tblGrid>
                <a:gridCol w="3120984"/>
                <a:gridCol w="2326508"/>
                <a:gridCol w="1520007"/>
              </a:tblGrid>
              <a:tr h="246689">
                <a:tc>
                  <a:txBody>
                    <a:bodyPr/>
                    <a:lstStyle/>
                    <a:p>
                      <a:pPr>
                        <a:lnSpc>
                          <a:spcPct val="115000"/>
                        </a:lnSpc>
                        <a:spcAft>
                          <a:spcPts val="0"/>
                        </a:spcAft>
                      </a:pPr>
                      <a:endParaRPr lang="en-US" sz="1600" dirty="0">
                        <a:latin typeface="Calibri"/>
                        <a:ea typeface="Times New Roman"/>
                        <a:cs typeface="Calibri"/>
                      </a:endParaRPr>
                    </a:p>
                  </a:txBody>
                  <a:tcPr marL="0" marR="0" marT="0" marB="0">
                    <a:lnL>
                      <a:noFill/>
                    </a:lnL>
                    <a:lnR>
                      <a:noFill/>
                    </a:lnR>
                    <a:lnT>
                      <a:noFill/>
                    </a:lnT>
                    <a:lnB>
                      <a:noFill/>
                    </a:lnB>
                  </a:tcPr>
                </a:tc>
                <a:tc>
                  <a:txBody>
                    <a:bodyPr/>
                    <a:lstStyle/>
                    <a:p>
                      <a:pPr marR="220345" algn="r">
                        <a:lnSpc>
                          <a:spcPts val="1330"/>
                        </a:lnSpc>
                        <a:spcAft>
                          <a:spcPts val="0"/>
                        </a:spcAft>
                      </a:pPr>
                      <a:r>
                        <a:rPr lang="en-US" sz="1600" b="1">
                          <a:latin typeface="Calibri"/>
                          <a:ea typeface="Times New Roman"/>
                          <a:cs typeface="Calibri"/>
                        </a:rPr>
                        <a:t>Jan. 01, 2005</a:t>
                      </a:r>
                      <a:endParaRPr lang="en-US" sz="1600">
                        <a:latin typeface="Times New Roman"/>
                        <a:ea typeface="Times New Roman"/>
                      </a:endParaRPr>
                    </a:p>
                  </a:txBody>
                  <a:tcPr marL="0" marR="0" marT="0" marB="0">
                    <a:lnL>
                      <a:noFill/>
                    </a:lnL>
                    <a:lnR>
                      <a:noFill/>
                    </a:lnR>
                    <a:lnT>
                      <a:noFill/>
                    </a:lnT>
                    <a:lnB>
                      <a:noFill/>
                    </a:lnB>
                  </a:tcPr>
                </a:tc>
                <a:tc>
                  <a:txBody>
                    <a:bodyPr/>
                    <a:lstStyle/>
                    <a:p>
                      <a:pPr marR="126365" algn="r">
                        <a:lnSpc>
                          <a:spcPts val="1330"/>
                        </a:lnSpc>
                        <a:spcAft>
                          <a:spcPts val="0"/>
                        </a:spcAft>
                      </a:pPr>
                      <a:r>
                        <a:rPr lang="en-US" sz="1600" b="1">
                          <a:latin typeface="Calibri"/>
                          <a:ea typeface="Times New Roman"/>
                          <a:cs typeface="Calibri"/>
                        </a:rPr>
                        <a:t>Dec. 31, 2005</a:t>
                      </a:r>
                      <a:endParaRPr lang="en-US" sz="1600">
                        <a:latin typeface="Times New Roman"/>
                        <a:ea typeface="Times New Roman"/>
                      </a:endParaRPr>
                    </a:p>
                  </a:txBody>
                  <a:tcPr marL="0" marR="0" marT="0" marB="0">
                    <a:lnL>
                      <a:noFill/>
                    </a:lnL>
                    <a:lnR>
                      <a:noFill/>
                    </a:lnR>
                    <a:lnT>
                      <a:noFill/>
                    </a:lnT>
                    <a:lnB>
                      <a:noFill/>
                    </a:lnB>
                  </a:tcPr>
                </a:tc>
              </a:tr>
              <a:tr h="280057">
                <a:tc>
                  <a:txBody>
                    <a:bodyPr/>
                    <a:lstStyle/>
                    <a:p>
                      <a:pPr>
                        <a:lnSpc>
                          <a:spcPct val="115000"/>
                        </a:lnSpc>
                        <a:spcAft>
                          <a:spcPts val="0"/>
                        </a:spcAft>
                      </a:pPr>
                      <a:endParaRPr lang="en-US" sz="1600">
                        <a:latin typeface="Calibri"/>
                        <a:ea typeface="Times New Roman"/>
                        <a:cs typeface="Calibri"/>
                      </a:endParaRPr>
                    </a:p>
                  </a:txBody>
                  <a:tcPr marL="0" marR="0" marT="0" marB="0">
                    <a:lnL>
                      <a:noFill/>
                    </a:lnL>
                    <a:lnR>
                      <a:noFill/>
                    </a:lnR>
                    <a:lnT>
                      <a:noFill/>
                    </a:lnT>
                    <a:lnB>
                      <a:noFill/>
                    </a:lnB>
                  </a:tcPr>
                </a:tc>
                <a:tc>
                  <a:txBody>
                    <a:bodyPr/>
                    <a:lstStyle/>
                    <a:p>
                      <a:pPr marR="390525" algn="r">
                        <a:lnSpc>
                          <a:spcPct val="115000"/>
                        </a:lnSpc>
                        <a:spcBef>
                          <a:spcPts val="225"/>
                        </a:spcBef>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c>
                  <a:txBody>
                    <a:bodyPr/>
                    <a:lstStyle/>
                    <a:p>
                      <a:pPr marL="654050">
                        <a:lnSpc>
                          <a:spcPct val="115000"/>
                        </a:lnSpc>
                        <a:spcBef>
                          <a:spcPts val="225"/>
                        </a:spcBef>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r>
              <a:tr h="279312">
                <a:tc>
                  <a:txBody>
                    <a:bodyPr/>
                    <a:lstStyle/>
                    <a:p>
                      <a:pPr marL="127000">
                        <a:lnSpc>
                          <a:spcPct val="115000"/>
                        </a:lnSpc>
                        <a:spcBef>
                          <a:spcPts val="225"/>
                        </a:spcBef>
                        <a:spcAft>
                          <a:spcPts val="0"/>
                        </a:spcAft>
                      </a:pPr>
                      <a:r>
                        <a:rPr lang="en-US" sz="1600">
                          <a:latin typeface="Calibri"/>
                          <a:ea typeface="Times New Roman"/>
                          <a:cs typeface="Calibri"/>
                        </a:rPr>
                        <a:t>Cash in hand</a:t>
                      </a:r>
                      <a:endParaRPr lang="en-US" sz="1600">
                        <a:latin typeface="Times New Roman"/>
                        <a:ea typeface="Times New Roman"/>
                      </a:endParaRPr>
                    </a:p>
                  </a:txBody>
                  <a:tcPr marL="0" marR="0" marT="0" marB="0">
                    <a:lnL>
                      <a:noFill/>
                    </a:lnL>
                    <a:lnR>
                      <a:noFill/>
                    </a:lnR>
                    <a:lnT>
                      <a:noFill/>
                    </a:lnT>
                    <a:lnB>
                      <a:noFill/>
                    </a:lnB>
                  </a:tcPr>
                </a:tc>
                <a:tc>
                  <a:txBody>
                    <a:bodyPr/>
                    <a:lstStyle/>
                    <a:p>
                      <a:pPr marR="220345" algn="r">
                        <a:lnSpc>
                          <a:spcPct val="115000"/>
                        </a:lnSpc>
                        <a:spcBef>
                          <a:spcPts val="225"/>
                        </a:spcBef>
                        <a:spcAft>
                          <a:spcPts val="0"/>
                        </a:spcAft>
                      </a:pPr>
                      <a:r>
                        <a:rPr lang="en-US" sz="1600">
                          <a:latin typeface="Calibri"/>
                          <a:ea typeface="Times New Roman"/>
                          <a:cs typeface="Calibri"/>
                        </a:rPr>
                        <a:t>18,000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600">
                          <a:latin typeface="Calibri"/>
                          <a:ea typeface="Times New Roman"/>
                          <a:cs typeface="Calibri"/>
                        </a:rPr>
                        <a:t>12,000</a:t>
                      </a:r>
                      <a:endParaRPr lang="en-US" sz="1600">
                        <a:latin typeface="Times New Roman"/>
                        <a:ea typeface="Times New Roman"/>
                      </a:endParaRPr>
                    </a:p>
                  </a:txBody>
                  <a:tcPr marL="0" marR="0" marT="0" marB="0">
                    <a:lnL>
                      <a:noFill/>
                    </a:lnL>
                    <a:lnR>
                      <a:noFill/>
                    </a:lnR>
                    <a:lnT>
                      <a:noFill/>
                    </a:lnT>
                    <a:lnB>
                      <a:noFill/>
                    </a:lnB>
                  </a:tcPr>
                </a:tc>
              </a:tr>
              <a:tr h="279312">
                <a:tc>
                  <a:txBody>
                    <a:bodyPr/>
                    <a:lstStyle/>
                    <a:p>
                      <a:pPr marL="127000">
                        <a:lnSpc>
                          <a:spcPct val="115000"/>
                        </a:lnSpc>
                        <a:spcBef>
                          <a:spcPts val="220"/>
                        </a:spcBef>
                        <a:spcAft>
                          <a:spcPts val="0"/>
                        </a:spcAft>
                      </a:pPr>
                      <a:r>
                        <a:rPr lang="en-US" sz="1600">
                          <a:latin typeface="Calibri"/>
                          <a:ea typeface="Times New Roman"/>
                          <a:cs typeface="Calibri"/>
                        </a:rPr>
                        <a:t>Cash at bank</a:t>
                      </a:r>
                      <a:endParaRPr lang="en-US" sz="1600">
                        <a:latin typeface="Times New Roman"/>
                        <a:ea typeface="Times New Roman"/>
                      </a:endParaRPr>
                    </a:p>
                  </a:txBody>
                  <a:tcPr marL="0" marR="0" marT="0" marB="0">
                    <a:lnL>
                      <a:noFill/>
                    </a:lnL>
                    <a:lnR>
                      <a:noFill/>
                    </a:lnR>
                    <a:lnT>
                      <a:noFill/>
                    </a:lnT>
                    <a:lnB>
                      <a:noFill/>
                    </a:lnB>
                  </a:tcPr>
                </a:tc>
                <a:tc>
                  <a:txBody>
                    <a:bodyPr/>
                    <a:lstStyle/>
                    <a:p>
                      <a:pPr marR="220345" algn="r">
                        <a:lnSpc>
                          <a:spcPct val="115000"/>
                        </a:lnSpc>
                        <a:spcBef>
                          <a:spcPts val="220"/>
                        </a:spcBef>
                        <a:spcAft>
                          <a:spcPts val="0"/>
                        </a:spcAft>
                      </a:pPr>
                      <a:r>
                        <a:rPr lang="en-US" sz="1600">
                          <a:latin typeface="Calibri"/>
                          <a:ea typeface="Times New Roman"/>
                          <a:cs typeface="Calibri"/>
                        </a:rPr>
                        <a:t>1,500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0"/>
                        </a:spcBef>
                        <a:spcAft>
                          <a:spcPts val="0"/>
                        </a:spcAft>
                      </a:pPr>
                      <a:r>
                        <a:rPr lang="en-US" sz="1600">
                          <a:latin typeface="Calibri"/>
                          <a:ea typeface="Times New Roman"/>
                          <a:cs typeface="Calibri"/>
                        </a:rPr>
                        <a:t>2,000</a:t>
                      </a:r>
                      <a:endParaRPr lang="en-US" sz="1600">
                        <a:latin typeface="Times New Roman"/>
                        <a:ea typeface="Times New Roman"/>
                      </a:endParaRPr>
                    </a:p>
                  </a:txBody>
                  <a:tcPr marL="0" marR="0" marT="0" marB="0">
                    <a:lnL>
                      <a:noFill/>
                    </a:lnL>
                    <a:lnR>
                      <a:noFill/>
                    </a:lnR>
                    <a:lnT>
                      <a:noFill/>
                    </a:lnT>
                    <a:lnB>
                      <a:noFill/>
                    </a:lnB>
                  </a:tcPr>
                </a:tc>
              </a:tr>
              <a:tr h="280057">
                <a:tc>
                  <a:txBody>
                    <a:bodyPr/>
                    <a:lstStyle/>
                    <a:p>
                      <a:pPr marL="127000">
                        <a:lnSpc>
                          <a:spcPct val="115000"/>
                        </a:lnSpc>
                        <a:spcBef>
                          <a:spcPts val="225"/>
                        </a:spcBef>
                        <a:spcAft>
                          <a:spcPts val="0"/>
                        </a:spcAft>
                      </a:pPr>
                      <a:r>
                        <a:rPr lang="en-US" sz="1600">
                          <a:latin typeface="Calibri"/>
                          <a:ea typeface="Times New Roman"/>
                          <a:cs typeface="Calibri"/>
                        </a:rPr>
                        <a:t>Stock in trade</a:t>
                      </a:r>
                      <a:endParaRPr lang="en-US" sz="1600">
                        <a:latin typeface="Times New Roman"/>
                        <a:ea typeface="Times New Roman"/>
                      </a:endParaRPr>
                    </a:p>
                  </a:txBody>
                  <a:tcPr marL="0" marR="0" marT="0" marB="0">
                    <a:lnL>
                      <a:noFill/>
                    </a:lnL>
                    <a:lnR>
                      <a:noFill/>
                    </a:lnR>
                    <a:lnT>
                      <a:noFill/>
                    </a:lnT>
                    <a:lnB>
                      <a:noFill/>
                    </a:lnB>
                  </a:tcPr>
                </a:tc>
                <a:tc>
                  <a:txBody>
                    <a:bodyPr/>
                    <a:lstStyle/>
                    <a:p>
                      <a:pPr marR="220345" algn="r">
                        <a:lnSpc>
                          <a:spcPct val="115000"/>
                        </a:lnSpc>
                        <a:spcBef>
                          <a:spcPts val="225"/>
                        </a:spcBef>
                        <a:spcAft>
                          <a:spcPts val="0"/>
                        </a:spcAft>
                      </a:pPr>
                      <a:r>
                        <a:rPr lang="en-US" sz="1600">
                          <a:latin typeface="Calibri"/>
                          <a:ea typeface="Times New Roman"/>
                          <a:cs typeface="Calibri"/>
                        </a:rPr>
                        <a:t>80,000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600">
                          <a:latin typeface="Calibri"/>
                          <a:ea typeface="Times New Roman"/>
                          <a:cs typeface="Calibri"/>
                        </a:rPr>
                        <a:t>90,000</a:t>
                      </a:r>
                      <a:endParaRPr lang="en-US" sz="1600">
                        <a:latin typeface="Times New Roman"/>
                        <a:ea typeface="Times New Roman"/>
                      </a:endParaRPr>
                    </a:p>
                  </a:txBody>
                  <a:tcPr marL="0" marR="0" marT="0" marB="0">
                    <a:lnL>
                      <a:noFill/>
                    </a:lnL>
                    <a:lnR>
                      <a:noFill/>
                    </a:lnR>
                    <a:lnT>
                      <a:noFill/>
                    </a:lnT>
                    <a:lnB>
                      <a:noFill/>
                    </a:lnB>
                  </a:tcPr>
                </a:tc>
              </a:tr>
              <a:tr h="279312">
                <a:tc>
                  <a:txBody>
                    <a:bodyPr/>
                    <a:lstStyle/>
                    <a:p>
                      <a:pPr marL="127000">
                        <a:lnSpc>
                          <a:spcPct val="115000"/>
                        </a:lnSpc>
                        <a:spcBef>
                          <a:spcPts val="225"/>
                        </a:spcBef>
                        <a:spcAft>
                          <a:spcPts val="0"/>
                        </a:spcAft>
                      </a:pPr>
                      <a:r>
                        <a:rPr lang="en-US" sz="1600">
                          <a:latin typeface="Calibri"/>
                          <a:ea typeface="Times New Roman"/>
                          <a:cs typeface="Calibri"/>
                        </a:rPr>
                        <a:t>Sundry debtors</a:t>
                      </a:r>
                      <a:endParaRPr lang="en-US" sz="1600">
                        <a:latin typeface="Times New Roman"/>
                        <a:ea typeface="Times New Roman"/>
                      </a:endParaRPr>
                    </a:p>
                  </a:txBody>
                  <a:tcPr marL="0" marR="0" marT="0" marB="0">
                    <a:lnL>
                      <a:noFill/>
                    </a:lnL>
                    <a:lnR>
                      <a:noFill/>
                    </a:lnR>
                    <a:lnT>
                      <a:noFill/>
                    </a:lnT>
                    <a:lnB>
                      <a:noFill/>
                    </a:lnB>
                  </a:tcPr>
                </a:tc>
                <a:tc>
                  <a:txBody>
                    <a:bodyPr/>
                    <a:lstStyle/>
                    <a:p>
                      <a:pPr marR="220345" algn="r">
                        <a:lnSpc>
                          <a:spcPct val="115000"/>
                        </a:lnSpc>
                        <a:spcBef>
                          <a:spcPts val="225"/>
                        </a:spcBef>
                        <a:spcAft>
                          <a:spcPts val="0"/>
                        </a:spcAft>
                      </a:pPr>
                      <a:r>
                        <a:rPr lang="en-US" sz="1600">
                          <a:latin typeface="Calibri"/>
                          <a:ea typeface="Times New Roman"/>
                          <a:cs typeface="Calibri"/>
                        </a:rPr>
                        <a:t>36,000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600">
                          <a:latin typeface="Calibri"/>
                          <a:ea typeface="Times New Roman"/>
                          <a:cs typeface="Calibri"/>
                        </a:rPr>
                        <a:t>60,000</a:t>
                      </a:r>
                      <a:endParaRPr lang="en-US" sz="1600">
                        <a:latin typeface="Times New Roman"/>
                        <a:ea typeface="Times New Roman"/>
                      </a:endParaRPr>
                    </a:p>
                  </a:txBody>
                  <a:tcPr marL="0" marR="0" marT="0" marB="0">
                    <a:lnL>
                      <a:noFill/>
                    </a:lnL>
                    <a:lnR>
                      <a:noFill/>
                    </a:lnR>
                    <a:lnT>
                      <a:noFill/>
                    </a:lnT>
                    <a:lnB>
                      <a:noFill/>
                    </a:lnB>
                  </a:tcPr>
                </a:tc>
              </a:tr>
              <a:tr h="280057">
                <a:tc>
                  <a:txBody>
                    <a:bodyPr/>
                    <a:lstStyle/>
                    <a:p>
                      <a:pPr marL="127000">
                        <a:lnSpc>
                          <a:spcPct val="115000"/>
                        </a:lnSpc>
                        <a:spcBef>
                          <a:spcPts val="225"/>
                        </a:spcBef>
                        <a:spcAft>
                          <a:spcPts val="0"/>
                        </a:spcAft>
                      </a:pPr>
                      <a:r>
                        <a:rPr lang="en-US" sz="1600" dirty="0">
                          <a:latin typeface="Calibri"/>
                          <a:ea typeface="Times New Roman"/>
                          <a:cs typeface="Calibri"/>
                        </a:rPr>
                        <a:t>Sundry creditors</a:t>
                      </a:r>
                      <a:endParaRPr lang="en-US" sz="1600" dirty="0">
                        <a:latin typeface="Times New Roman"/>
                        <a:ea typeface="Times New Roman"/>
                      </a:endParaRPr>
                    </a:p>
                  </a:txBody>
                  <a:tcPr marL="0" marR="0" marT="0" marB="0">
                    <a:lnL>
                      <a:noFill/>
                    </a:lnL>
                    <a:lnR>
                      <a:noFill/>
                    </a:lnR>
                    <a:lnT>
                      <a:noFill/>
                    </a:lnT>
                    <a:lnB>
                      <a:noFill/>
                    </a:lnB>
                  </a:tcPr>
                </a:tc>
                <a:tc>
                  <a:txBody>
                    <a:bodyPr/>
                    <a:lstStyle/>
                    <a:p>
                      <a:pPr marR="220345" algn="r">
                        <a:lnSpc>
                          <a:spcPct val="115000"/>
                        </a:lnSpc>
                        <a:spcBef>
                          <a:spcPts val="225"/>
                        </a:spcBef>
                        <a:spcAft>
                          <a:spcPts val="0"/>
                        </a:spcAft>
                      </a:pPr>
                      <a:r>
                        <a:rPr lang="en-US" sz="1600">
                          <a:latin typeface="Calibri"/>
                          <a:ea typeface="Times New Roman"/>
                          <a:cs typeface="Calibri"/>
                        </a:rPr>
                        <a:t>60,000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600">
                          <a:latin typeface="Calibri"/>
                          <a:ea typeface="Times New Roman"/>
                          <a:cs typeface="Calibri"/>
                        </a:rPr>
                        <a:t>40,000</a:t>
                      </a:r>
                      <a:endParaRPr lang="en-US" sz="1600">
                        <a:latin typeface="Times New Roman"/>
                        <a:ea typeface="Times New Roman"/>
                      </a:endParaRPr>
                    </a:p>
                  </a:txBody>
                  <a:tcPr marL="0" marR="0" marT="0" marB="0">
                    <a:lnL>
                      <a:noFill/>
                    </a:lnL>
                    <a:lnR>
                      <a:noFill/>
                    </a:lnR>
                    <a:lnT>
                      <a:noFill/>
                    </a:lnT>
                    <a:lnB>
                      <a:noFill/>
                    </a:lnB>
                  </a:tcPr>
                </a:tc>
              </a:tr>
              <a:tr h="279312">
                <a:tc>
                  <a:txBody>
                    <a:bodyPr/>
                    <a:lstStyle/>
                    <a:p>
                      <a:pPr marL="127000">
                        <a:lnSpc>
                          <a:spcPct val="115000"/>
                        </a:lnSpc>
                        <a:spcBef>
                          <a:spcPts val="225"/>
                        </a:spcBef>
                        <a:spcAft>
                          <a:spcPts val="0"/>
                        </a:spcAft>
                      </a:pPr>
                      <a:r>
                        <a:rPr lang="en-US" sz="1600">
                          <a:latin typeface="Calibri"/>
                          <a:ea typeface="Times New Roman"/>
                          <a:cs typeface="Calibri"/>
                        </a:rPr>
                        <a:t>Loan</a:t>
                      </a:r>
                      <a:endParaRPr lang="en-US" sz="1600">
                        <a:latin typeface="Times New Roman"/>
                        <a:ea typeface="Times New Roman"/>
                      </a:endParaRPr>
                    </a:p>
                  </a:txBody>
                  <a:tcPr marL="0" marR="0" marT="0" marB="0">
                    <a:lnL>
                      <a:noFill/>
                    </a:lnL>
                    <a:lnR>
                      <a:noFill/>
                    </a:lnR>
                    <a:lnT>
                      <a:noFill/>
                    </a:lnT>
                    <a:lnB>
                      <a:noFill/>
                    </a:lnB>
                  </a:tcPr>
                </a:tc>
                <a:tc>
                  <a:txBody>
                    <a:bodyPr/>
                    <a:lstStyle/>
                    <a:p>
                      <a:pPr marR="220345" algn="r">
                        <a:lnSpc>
                          <a:spcPct val="115000"/>
                        </a:lnSpc>
                        <a:spcBef>
                          <a:spcPts val="225"/>
                        </a:spcBef>
                        <a:spcAft>
                          <a:spcPts val="0"/>
                        </a:spcAft>
                      </a:pPr>
                      <a:r>
                        <a:rPr lang="en-US" sz="1600">
                          <a:latin typeface="Calibri"/>
                          <a:ea typeface="Times New Roman"/>
                          <a:cs typeface="Calibri"/>
                        </a:rPr>
                        <a:t>10,000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600">
                          <a:latin typeface="Calibri"/>
                          <a:ea typeface="Times New Roman"/>
                          <a:cs typeface="Calibri"/>
                        </a:rPr>
                        <a:t>8,000</a:t>
                      </a:r>
                      <a:endParaRPr lang="en-US" sz="1600">
                        <a:latin typeface="Times New Roman"/>
                        <a:ea typeface="Times New Roman"/>
                      </a:endParaRPr>
                    </a:p>
                  </a:txBody>
                  <a:tcPr marL="0" marR="0" marT="0" marB="0">
                    <a:lnL>
                      <a:noFill/>
                    </a:lnL>
                    <a:lnR>
                      <a:noFill/>
                    </a:lnR>
                    <a:lnT>
                      <a:noFill/>
                    </a:lnT>
                    <a:lnB>
                      <a:noFill/>
                    </a:lnB>
                  </a:tcPr>
                </a:tc>
              </a:tr>
              <a:tr h="279312">
                <a:tc>
                  <a:txBody>
                    <a:bodyPr/>
                    <a:lstStyle/>
                    <a:p>
                      <a:pPr marL="127000">
                        <a:lnSpc>
                          <a:spcPct val="115000"/>
                        </a:lnSpc>
                        <a:spcBef>
                          <a:spcPts val="220"/>
                        </a:spcBef>
                        <a:spcAft>
                          <a:spcPts val="0"/>
                        </a:spcAft>
                      </a:pPr>
                      <a:r>
                        <a:rPr lang="en-US" sz="1600">
                          <a:latin typeface="Calibri"/>
                          <a:ea typeface="Times New Roman"/>
                          <a:cs typeface="Calibri"/>
                        </a:rPr>
                        <a:t>Office equipments</a:t>
                      </a:r>
                      <a:endParaRPr lang="en-US" sz="1600">
                        <a:latin typeface="Times New Roman"/>
                        <a:ea typeface="Times New Roman"/>
                      </a:endParaRPr>
                    </a:p>
                  </a:txBody>
                  <a:tcPr marL="0" marR="0" marT="0" marB="0">
                    <a:lnL>
                      <a:noFill/>
                    </a:lnL>
                    <a:lnR>
                      <a:noFill/>
                    </a:lnR>
                    <a:lnT>
                      <a:noFill/>
                    </a:lnT>
                    <a:lnB>
                      <a:noFill/>
                    </a:lnB>
                  </a:tcPr>
                </a:tc>
                <a:tc>
                  <a:txBody>
                    <a:bodyPr/>
                    <a:lstStyle/>
                    <a:p>
                      <a:pPr marR="220345" algn="r">
                        <a:lnSpc>
                          <a:spcPct val="115000"/>
                        </a:lnSpc>
                        <a:spcBef>
                          <a:spcPts val="220"/>
                        </a:spcBef>
                        <a:spcAft>
                          <a:spcPts val="0"/>
                        </a:spcAft>
                      </a:pPr>
                      <a:r>
                        <a:rPr lang="en-US" sz="1600">
                          <a:latin typeface="Calibri"/>
                          <a:ea typeface="Times New Roman"/>
                          <a:cs typeface="Calibri"/>
                        </a:rPr>
                        <a:t>25,000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0"/>
                        </a:spcBef>
                        <a:spcAft>
                          <a:spcPts val="0"/>
                        </a:spcAft>
                      </a:pPr>
                      <a:r>
                        <a:rPr lang="en-US" sz="1600">
                          <a:latin typeface="Calibri"/>
                          <a:ea typeface="Times New Roman"/>
                          <a:cs typeface="Calibri"/>
                        </a:rPr>
                        <a:t>30,000</a:t>
                      </a:r>
                      <a:endParaRPr lang="en-US" sz="1600">
                        <a:latin typeface="Times New Roman"/>
                        <a:ea typeface="Times New Roman"/>
                      </a:endParaRPr>
                    </a:p>
                  </a:txBody>
                  <a:tcPr marL="0" marR="0" marT="0" marB="0">
                    <a:lnL>
                      <a:noFill/>
                    </a:lnL>
                    <a:lnR>
                      <a:noFill/>
                    </a:lnR>
                    <a:lnT>
                      <a:noFill/>
                    </a:lnT>
                    <a:lnB>
                      <a:noFill/>
                    </a:lnB>
                  </a:tcPr>
                </a:tc>
              </a:tr>
              <a:tr h="280057">
                <a:tc>
                  <a:txBody>
                    <a:bodyPr/>
                    <a:lstStyle/>
                    <a:p>
                      <a:pPr marL="127000">
                        <a:lnSpc>
                          <a:spcPct val="115000"/>
                        </a:lnSpc>
                        <a:spcBef>
                          <a:spcPts val="225"/>
                        </a:spcBef>
                        <a:spcAft>
                          <a:spcPts val="0"/>
                        </a:spcAft>
                      </a:pPr>
                      <a:r>
                        <a:rPr lang="en-US" sz="1600">
                          <a:latin typeface="Calibri"/>
                          <a:ea typeface="Times New Roman"/>
                          <a:cs typeface="Calibri"/>
                        </a:rPr>
                        <a:t>Land and Building</a:t>
                      </a:r>
                      <a:endParaRPr lang="en-US" sz="1600">
                        <a:latin typeface="Times New Roman"/>
                        <a:ea typeface="Times New Roman"/>
                      </a:endParaRPr>
                    </a:p>
                  </a:txBody>
                  <a:tcPr marL="0" marR="0" marT="0" marB="0">
                    <a:lnL>
                      <a:noFill/>
                    </a:lnL>
                    <a:lnR>
                      <a:noFill/>
                    </a:lnR>
                    <a:lnT>
                      <a:noFill/>
                    </a:lnT>
                    <a:lnB>
                      <a:noFill/>
                    </a:lnB>
                  </a:tcPr>
                </a:tc>
                <a:tc>
                  <a:txBody>
                    <a:bodyPr/>
                    <a:lstStyle/>
                    <a:p>
                      <a:pPr marR="220345" algn="r">
                        <a:lnSpc>
                          <a:spcPct val="115000"/>
                        </a:lnSpc>
                        <a:spcBef>
                          <a:spcPts val="225"/>
                        </a:spcBef>
                        <a:spcAft>
                          <a:spcPts val="0"/>
                        </a:spcAft>
                      </a:pPr>
                      <a:r>
                        <a:rPr lang="en-US" sz="1600">
                          <a:latin typeface="Calibri"/>
                          <a:ea typeface="Times New Roman"/>
                          <a:cs typeface="Calibri"/>
                        </a:rPr>
                        <a:t>30,000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600">
                          <a:latin typeface="Calibri"/>
                          <a:ea typeface="Times New Roman"/>
                          <a:cs typeface="Calibri"/>
                        </a:rPr>
                        <a:t>20,000</a:t>
                      </a:r>
                      <a:endParaRPr lang="en-US" sz="1600">
                        <a:latin typeface="Times New Roman"/>
                        <a:ea typeface="Times New Roman"/>
                      </a:endParaRPr>
                    </a:p>
                  </a:txBody>
                  <a:tcPr marL="0" marR="0" marT="0" marB="0">
                    <a:lnL>
                      <a:noFill/>
                    </a:lnL>
                    <a:lnR>
                      <a:noFill/>
                    </a:lnR>
                    <a:lnT>
                      <a:noFill/>
                    </a:lnT>
                    <a:lnB>
                      <a:noFill/>
                    </a:lnB>
                  </a:tcPr>
                </a:tc>
              </a:tr>
              <a:tr h="239091">
                <a:tc>
                  <a:txBody>
                    <a:bodyPr/>
                    <a:lstStyle/>
                    <a:p>
                      <a:pPr marL="127000">
                        <a:lnSpc>
                          <a:spcPts val="1280"/>
                        </a:lnSpc>
                        <a:spcBef>
                          <a:spcPts val="225"/>
                        </a:spcBef>
                        <a:spcAft>
                          <a:spcPts val="0"/>
                        </a:spcAft>
                      </a:pPr>
                      <a:r>
                        <a:rPr lang="en-US" sz="1600">
                          <a:latin typeface="Calibri"/>
                          <a:ea typeface="Times New Roman"/>
                          <a:cs typeface="Calibri"/>
                        </a:rPr>
                        <a:t>Furniture</a:t>
                      </a:r>
                      <a:endParaRPr lang="en-US" sz="1600">
                        <a:latin typeface="Times New Roman"/>
                        <a:ea typeface="Times New Roman"/>
                      </a:endParaRPr>
                    </a:p>
                  </a:txBody>
                  <a:tcPr marL="0" marR="0" marT="0" marB="0">
                    <a:lnL>
                      <a:noFill/>
                    </a:lnL>
                    <a:lnR>
                      <a:noFill/>
                    </a:lnR>
                    <a:lnT>
                      <a:noFill/>
                    </a:lnT>
                    <a:lnB>
                      <a:noFill/>
                    </a:lnB>
                  </a:tcPr>
                </a:tc>
                <a:tc>
                  <a:txBody>
                    <a:bodyPr/>
                    <a:lstStyle/>
                    <a:p>
                      <a:pPr marR="220345" algn="r">
                        <a:lnSpc>
                          <a:spcPts val="1280"/>
                        </a:lnSpc>
                        <a:spcBef>
                          <a:spcPts val="225"/>
                        </a:spcBef>
                        <a:spcAft>
                          <a:spcPts val="0"/>
                        </a:spcAft>
                      </a:pPr>
                      <a:r>
                        <a:rPr lang="en-US" sz="1600">
                          <a:latin typeface="Calibri"/>
                          <a:ea typeface="Times New Roman"/>
                          <a:cs typeface="Calibri"/>
                        </a:rPr>
                        <a:t>10,000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ts val="1280"/>
                        </a:lnSpc>
                        <a:spcBef>
                          <a:spcPts val="225"/>
                        </a:spcBef>
                        <a:spcAft>
                          <a:spcPts val="0"/>
                        </a:spcAft>
                      </a:pPr>
                      <a:r>
                        <a:rPr lang="en-US" sz="1600" dirty="0">
                          <a:latin typeface="Calibri"/>
                          <a:ea typeface="Times New Roman"/>
                          <a:cs typeface="Calibri"/>
                        </a:rPr>
                        <a:t>10,000</a:t>
                      </a:r>
                      <a:endParaRPr lang="en-US" sz="1600" dirty="0">
                        <a:latin typeface="Times New Roman"/>
                        <a:ea typeface="Times New Roman"/>
                      </a:endParaRPr>
                    </a:p>
                  </a:txBody>
                  <a:tcPr marL="0" marR="0" marT="0" marB="0">
                    <a:lnL>
                      <a:noFill/>
                    </a:lnL>
                    <a:lnR>
                      <a:noFill/>
                    </a:lnR>
                    <a:lnT>
                      <a:noFill/>
                    </a:lnT>
                    <a:lnB>
                      <a:noFill/>
                    </a:lnB>
                  </a:tcPr>
                </a:tc>
              </a:tr>
            </a:tbl>
          </a:graphicData>
        </a:graphic>
      </p:graphicFrame>
      <p:sp>
        <p:nvSpPr>
          <p:cNvPr id="34818" name="Rectangle 2"/>
          <p:cNvSpPr>
            <a:spLocks noChangeArrowheads="1"/>
          </p:cNvSpPr>
          <p:nvPr/>
        </p:nvSpPr>
        <p:spPr bwMode="auto">
          <a:xfrm>
            <a:off x="1194318" y="0"/>
            <a:ext cx="794968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Gopal</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does not keep proper books of account. Following information is given below:</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During the year he introduced Rs 20,000 and withdrew Rs 12,000 from the business. Prepare the statement of profit or loss on the basis of given information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55;p13"/>
          <p:cNvPicPr preferRelativeResize="0"/>
          <p:nvPr/>
        </p:nvPicPr>
        <p:blipFill rotWithShape="1">
          <a:blip r:embed="rId2">
            <a:alphaModFix/>
          </a:blip>
          <a:srcRect/>
          <a:stretch/>
        </p:blipFill>
        <p:spPr>
          <a:xfrm>
            <a:off x="7391718" y="4282752"/>
            <a:ext cx="1170475" cy="860748"/>
          </a:xfrm>
          <a:prstGeom prst="rect">
            <a:avLst/>
          </a:prstGeom>
          <a:noFill/>
          <a:ln>
            <a:noFill/>
          </a:ln>
        </p:spPr>
      </p:pic>
      <p:sp>
        <p:nvSpPr>
          <p:cNvPr id="64534" name="Rectangle 22"/>
          <p:cNvSpPr>
            <a:spLocks noChangeArrowheads="1"/>
          </p:cNvSpPr>
          <p:nvPr/>
        </p:nvSpPr>
        <p:spPr bwMode="auto">
          <a:xfrm>
            <a:off x="1614196" y="625151"/>
            <a:ext cx="7529804" cy="538609"/>
          </a:xfrm>
          <a:prstGeom prst="rect">
            <a:avLst/>
          </a:prstGeom>
          <a:noFill/>
          <a:ln w="9525">
            <a:noFill/>
            <a:miter lim="800000"/>
            <a:headEnd/>
            <a:tailEnd/>
          </a:ln>
          <a:effectLst/>
        </p:spPr>
        <p:txBody>
          <a:bodyPr vert="horz" wrap="square" lIns="6348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Under this system of maintaining accounts:</a:t>
            </a:r>
            <a:endParaRPr kumimoji="0" lang="en-US" sz="1600"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4550" name="Rectangle 3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4551" name="Rectangle 39"/>
          <p:cNvSpPr>
            <a:spLocks noChangeArrowheads="1"/>
          </p:cNvSpPr>
          <p:nvPr/>
        </p:nvSpPr>
        <p:spPr bwMode="auto">
          <a:xfrm>
            <a:off x="1651517" y="1306286"/>
            <a:ext cx="7221895"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Arial" pitchFamily="34" charset="0"/>
                <a:cs typeface="Calibri" pitchFamily="34" charset="0"/>
              </a:rPr>
              <a:t>Both the aspects of only certain transactions are recorded e.g. cash received from debtors or cash paid to creditors.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4552" name="Rectangle 40"/>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4553" name="Rectangle 41"/>
          <p:cNvSpPr>
            <a:spLocks noChangeArrowheads="1"/>
          </p:cNvSpPr>
          <p:nvPr/>
        </p:nvSpPr>
        <p:spPr bwMode="auto">
          <a:xfrm>
            <a:off x="1418254" y="2332653"/>
            <a:ext cx="772574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One aspect of some transactions are recorded e.g. cash paid for purchase of goods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 Some events are not recorded at all e.g. depreciation charged on fixed assets</a:t>
            </a:r>
            <a:r>
              <a:rPr kumimoji="0" lang="en-US" sz="1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4" name="Table 3"/>
          <p:cNvGraphicFramePr>
            <a:graphicFrameLocks noGrp="1"/>
          </p:cNvGraphicFramePr>
          <p:nvPr/>
        </p:nvGraphicFramePr>
        <p:xfrm>
          <a:off x="1464906" y="998377"/>
          <a:ext cx="5866804" cy="2630502"/>
        </p:xfrm>
        <a:graphic>
          <a:graphicData uri="http://schemas.openxmlformats.org/drawingml/2006/table">
            <a:tbl>
              <a:tblPr/>
              <a:tblGrid>
                <a:gridCol w="2314458"/>
                <a:gridCol w="2060671"/>
                <a:gridCol w="1491675"/>
              </a:tblGrid>
              <a:tr h="264116">
                <a:tc>
                  <a:txBody>
                    <a:bodyPr/>
                    <a:lstStyle/>
                    <a:p>
                      <a:pPr>
                        <a:lnSpc>
                          <a:spcPct val="115000"/>
                        </a:lnSpc>
                        <a:spcAft>
                          <a:spcPts val="0"/>
                        </a:spcAft>
                      </a:pPr>
                      <a:endParaRPr lang="en-US" sz="1600" dirty="0">
                        <a:latin typeface="Calibri"/>
                        <a:ea typeface="Times New Roman"/>
                        <a:cs typeface="Calibri"/>
                      </a:endParaRPr>
                    </a:p>
                  </a:txBody>
                  <a:tcPr marL="0" marR="0" marT="0" marB="0">
                    <a:lnL>
                      <a:noFill/>
                    </a:lnL>
                    <a:lnR>
                      <a:noFill/>
                    </a:lnR>
                    <a:lnT>
                      <a:noFill/>
                    </a:lnT>
                    <a:lnB>
                      <a:noFill/>
                    </a:lnB>
                  </a:tcPr>
                </a:tc>
                <a:tc>
                  <a:txBody>
                    <a:bodyPr/>
                    <a:lstStyle/>
                    <a:p>
                      <a:pPr marR="419735" algn="r">
                        <a:lnSpc>
                          <a:spcPts val="1330"/>
                        </a:lnSpc>
                        <a:spcAft>
                          <a:spcPts val="0"/>
                        </a:spcAft>
                      </a:pPr>
                      <a:r>
                        <a:rPr lang="en-US" sz="1600" b="1">
                          <a:latin typeface="Calibri"/>
                          <a:ea typeface="Times New Roman"/>
                          <a:cs typeface="Calibri"/>
                        </a:rPr>
                        <a:t>Jan. 01, 2005</a:t>
                      </a:r>
                      <a:endParaRPr lang="en-US" sz="1600">
                        <a:latin typeface="Times New Roman"/>
                        <a:ea typeface="Times New Roman"/>
                      </a:endParaRPr>
                    </a:p>
                  </a:txBody>
                  <a:tcPr marL="0" marR="0" marT="0" marB="0">
                    <a:lnL>
                      <a:noFill/>
                    </a:lnL>
                    <a:lnR>
                      <a:noFill/>
                    </a:lnR>
                    <a:lnT>
                      <a:noFill/>
                    </a:lnT>
                    <a:lnB>
                      <a:noFill/>
                    </a:lnB>
                  </a:tcPr>
                </a:tc>
                <a:tc>
                  <a:txBody>
                    <a:bodyPr/>
                    <a:lstStyle/>
                    <a:p>
                      <a:pPr marR="127000" algn="r">
                        <a:lnSpc>
                          <a:spcPts val="1330"/>
                        </a:lnSpc>
                        <a:spcAft>
                          <a:spcPts val="0"/>
                        </a:spcAft>
                      </a:pPr>
                      <a:r>
                        <a:rPr lang="en-US" sz="1600" b="1">
                          <a:latin typeface="Calibri"/>
                          <a:ea typeface="Times New Roman"/>
                          <a:cs typeface="Calibri"/>
                        </a:rPr>
                        <a:t>Dec. 31, 2005</a:t>
                      </a:r>
                      <a:endParaRPr lang="en-US" sz="1600">
                        <a:latin typeface="Times New Roman"/>
                        <a:ea typeface="Times New Roman"/>
                      </a:endParaRPr>
                    </a:p>
                  </a:txBody>
                  <a:tcPr marL="0" marR="0" marT="0" marB="0">
                    <a:lnL>
                      <a:noFill/>
                    </a:lnL>
                    <a:lnR>
                      <a:noFill/>
                    </a:lnR>
                    <a:lnT>
                      <a:noFill/>
                    </a:lnT>
                    <a:lnB>
                      <a:noFill/>
                    </a:lnB>
                  </a:tcPr>
                </a:tc>
              </a:tr>
              <a:tr h="299044">
                <a:tc>
                  <a:txBody>
                    <a:bodyPr/>
                    <a:lstStyle/>
                    <a:p>
                      <a:pPr>
                        <a:lnSpc>
                          <a:spcPct val="115000"/>
                        </a:lnSpc>
                        <a:spcAft>
                          <a:spcPts val="0"/>
                        </a:spcAft>
                      </a:pPr>
                      <a:endParaRPr lang="en-US" sz="1600">
                        <a:latin typeface="Calibri"/>
                        <a:ea typeface="Times New Roman"/>
                        <a:cs typeface="Calibri"/>
                      </a:endParaRPr>
                    </a:p>
                  </a:txBody>
                  <a:tcPr marL="0" marR="0" marT="0" marB="0">
                    <a:lnL>
                      <a:noFill/>
                    </a:lnL>
                    <a:lnR>
                      <a:noFill/>
                    </a:lnR>
                    <a:lnT>
                      <a:noFill/>
                    </a:lnT>
                    <a:lnB>
                      <a:noFill/>
                    </a:lnB>
                  </a:tcPr>
                </a:tc>
                <a:tc>
                  <a:txBody>
                    <a:bodyPr/>
                    <a:lstStyle/>
                    <a:p>
                      <a:pPr marL="1174115">
                        <a:lnSpc>
                          <a:spcPct val="115000"/>
                        </a:lnSpc>
                        <a:spcBef>
                          <a:spcPts val="225"/>
                        </a:spcBef>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c>
                  <a:txBody>
                    <a:bodyPr/>
                    <a:lstStyle/>
                    <a:p>
                      <a:pPr marR="294005" algn="r">
                        <a:lnSpc>
                          <a:spcPct val="115000"/>
                        </a:lnSpc>
                        <a:spcBef>
                          <a:spcPts val="225"/>
                        </a:spcBef>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r>
              <a:tr h="299044">
                <a:tc>
                  <a:txBody>
                    <a:bodyPr/>
                    <a:lstStyle/>
                    <a:p>
                      <a:pPr marL="127000">
                        <a:lnSpc>
                          <a:spcPct val="115000"/>
                        </a:lnSpc>
                        <a:spcBef>
                          <a:spcPts val="220"/>
                        </a:spcBef>
                        <a:spcAft>
                          <a:spcPts val="0"/>
                        </a:spcAft>
                      </a:pPr>
                      <a:r>
                        <a:rPr lang="en-US" sz="1600">
                          <a:latin typeface="Calibri"/>
                          <a:ea typeface="Times New Roman"/>
                          <a:cs typeface="Calibri"/>
                        </a:rPr>
                        <a:t>Cash</a:t>
                      </a:r>
                      <a:endParaRPr lang="en-US" sz="1600">
                        <a:latin typeface="Times New Roman"/>
                        <a:ea typeface="Times New Roman"/>
                      </a:endParaRPr>
                    </a:p>
                  </a:txBody>
                  <a:tcPr marL="0" marR="0" marT="0" marB="0">
                    <a:lnL>
                      <a:noFill/>
                    </a:lnL>
                    <a:lnR>
                      <a:noFill/>
                    </a:lnR>
                    <a:lnT>
                      <a:noFill/>
                    </a:lnT>
                    <a:lnB>
                      <a:noFill/>
                    </a:lnB>
                  </a:tcPr>
                </a:tc>
                <a:tc>
                  <a:txBody>
                    <a:bodyPr/>
                    <a:lstStyle/>
                    <a:p>
                      <a:pPr marR="419735" algn="r">
                        <a:lnSpc>
                          <a:spcPct val="115000"/>
                        </a:lnSpc>
                        <a:spcBef>
                          <a:spcPts val="220"/>
                        </a:spcBef>
                        <a:spcAft>
                          <a:spcPts val="0"/>
                        </a:spcAft>
                      </a:pPr>
                      <a:r>
                        <a:rPr lang="en-US" sz="1600">
                          <a:latin typeface="Calibri"/>
                          <a:ea typeface="Times New Roman"/>
                          <a:cs typeface="Calibri"/>
                        </a:rPr>
                        <a:t>1,200</a:t>
                      </a:r>
                      <a:endParaRPr lang="en-US" sz="1600">
                        <a:latin typeface="Times New Roman"/>
                        <a:ea typeface="Times New Roman"/>
                      </a:endParaRPr>
                    </a:p>
                  </a:txBody>
                  <a:tcPr marL="0" marR="0" marT="0" marB="0">
                    <a:lnL>
                      <a:noFill/>
                    </a:lnL>
                    <a:lnR>
                      <a:noFill/>
                    </a:lnR>
                    <a:lnT>
                      <a:noFill/>
                    </a:lnT>
                    <a:lnB>
                      <a:noFill/>
                    </a:lnB>
                  </a:tcPr>
                </a:tc>
                <a:tc>
                  <a:txBody>
                    <a:bodyPr/>
                    <a:lstStyle/>
                    <a:p>
                      <a:pPr marR="127635" algn="r">
                        <a:lnSpc>
                          <a:spcPct val="115000"/>
                        </a:lnSpc>
                        <a:spcBef>
                          <a:spcPts val="220"/>
                        </a:spcBef>
                        <a:spcAft>
                          <a:spcPts val="0"/>
                        </a:spcAft>
                      </a:pPr>
                      <a:r>
                        <a:rPr lang="en-US" sz="1600">
                          <a:latin typeface="Calibri"/>
                          <a:ea typeface="Times New Roman"/>
                          <a:cs typeface="Calibri"/>
                        </a:rPr>
                        <a:t>1,600</a:t>
                      </a:r>
                      <a:endParaRPr lang="en-US" sz="1600">
                        <a:latin typeface="Times New Roman"/>
                        <a:ea typeface="Times New Roman"/>
                      </a:endParaRPr>
                    </a:p>
                  </a:txBody>
                  <a:tcPr marL="0" marR="0" marT="0" marB="0">
                    <a:lnL>
                      <a:noFill/>
                    </a:lnL>
                    <a:lnR>
                      <a:noFill/>
                    </a:lnR>
                    <a:lnT>
                      <a:noFill/>
                    </a:lnT>
                    <a:lnB>
                      <a:noFill/>
                    </a:lnB>
                  </a:tcPr>
                </a:tc>
              </a:tr>
              <a:tr h="299841">
                <a:tc>
                  <a:txBody>
                    <a:bodyPr/>
                    <a:lstStyle/>
                    <a:p>
                      <a:pPr marL="127000">
                        <a:lnSpc>
                          <a:spcPct val="115000"/>
                        </a:lnSpc>
                        <a:spcBef>
                          <a:spcPts val="225"/>
                        </a:spcBef>
                        <a:spcAft>
                          <a:spcPts val="0"/>
                        </a:spcAft>
                      </a:pPr>
                      <a:r>
                        <a:rPr lang="en-US" sz="1600">
                          <a:latin typeface="Calibri"/>
                          <a:ea typeface="Times New Roman"/>
                          <a:cs typeface="Calibri"/>
                        </a:rPr>
                        <a:t>Bills receivable</a:t>
                      </a:r>
                      <a:endParaRPr lang="en-US" sz="1600">
                        <a:latin typeface="Times New Roman"/>
                        <a:ea typeface="Times New Roman"/>
                      </a:endParaRPr>
                    </a:p>
                  </a:txBody>
                  <a:tcPr marL="0" marR="0" marT="0" marB="0">
                    <a:lnL>
                      <a:noFill/>
                    </a:lnL>
                    <a:lnR>
                      <a:noFill/>
                    </a:lnR>
                    <a:lnT>
                      <a:noFill/>
                    </a:lnT>
                    <a:lnB>
                      <a:noFill/>
                    </a:lnB>
                  </a:tcPr>
                </a:tc>
                <a:tc>
                  <a:txBody>
                    <a:bodyPr/>
                    <a:lstStyle/>
                    <a:p>
                      <a:pPr marR="419735" algn="r">
                        <a:lnSpc>
                          <a:spcPct val="115000"/>
                        </a:lnSpc>
                        <a:spcBef>
                          <a:spcPts val="225"/>
                        </a:spcBef>
                        <a:spcAft>
                          <a:spcPts val="0"/>
                        </a:spcAft>
                      </a:pPr>
                      <a:r>
                        <a:rPr lang="en-US" sz="1600">
                          <a:latin typeface="Calibri"/>
                          <a:ea typeface="Times New Roman"/>
                          <a:cs typeface="Calibri"/>
                        </a:rPr>
                        <a:t>-</a:t>
                      </a:r>
                      <a:endParaRPr lang="en-US" sz="1600">
                        <a:latin typeface="Times New Roman"/>
                        <a:ea typeface="Times New Roman"/>
                      </a:endParaRPr>
                    </a:p>
                  </a:txBody>
                  <a:tcPr marL="0" marR="0" marT="0" marB="0">
                    <a:lnL>
                      <a:noFill/>
                    </a:lnL>
                    <a:lnR>
                      <a:noFill/>
                    </a:lnR>
                    <a:lnT>
                      <a:noFill/>
                    </a:lnT>
                    <a:lnB>
                      <a:noFill/>
                    </a:lnB>
                  </a:tcPr>
                </a:tc>
                <a:tc>
                  <a:txBody>
                    <a:bodyPr/>
                    <a:lstStyle/>
                    <a:p>
                      <a:pPr marR="127635" algn="r">
                        <a:lnSpc>
                          <a:spcPct val="115000"/>
                        </a:lnSpc>
                        <a:spcBef>
                          <a:spcPts val="225"/>
                        </a:spcBef>
                        <a:spcAft>
                          <a:spcPts val="0"/>
                        </a:spcAft>
                      </a:pPr>
                      <a:r>
                        <a:rPr lang="en-US" sz="1600">
                          <a:latin typeface="Calibri"/>
                          <a:ea typeface="Times New Roman"/>
                          <a:cs typeface="Calibri"/>
                        </a:rPr>
                        <a:t>2,400</a:t>
                      </a:r>
                      <a:endParaRPr lang="en-US" sz="1600">
                        <a:latin typeface="Times New Roman"/>
                        <a:ea typeface="Times New Roman"/>
                      </a:endParaRPr>
                    </a:p>
                  </a:txBody>
                  <a:tcPr marL="0" marR="0" marT="0" marB="0">
                    <a:lnL>
                      <a:noFill/>
                    </a:lnL>
                    <a:lnR>
                      <a:noFill/>
                    </a:lnR>
                    <a:lnT>
                      <a:noFill/>
                    </a:lnT>
                    <a:lnB>
                      <a:noFill/>
                    </a:lnB>
                  </a:tcPr>
                </a:tc>
              </a:tr>
              <a:tr h="299044">
                <a:tc>
                  <a:txBody>
                    <a:bodyPr/>
                    <a:lstStyle/>
                    <a:p>
                      <a:pPr marL="127000">
                        <a:lnSpc>
                          <a:spcPct val="115000"/>
                        </a:lnSpc>
                        <a:spcBef>
                          <a:spcPts val="225"/>
                        </a:spcBef>
                        <a:spcAft>
                          <a:spcPts val="0"/>
                        </a:spcAft>
                      </a:pPr>
                      <a:r>
                        <a:rPr lang="en-US" sz="1600" dirty="0">
                          <a:latin typeface="Calibri"/>
                          <a:ea typeface="Times New Roman"/>
                          <a:cs typeface="Calibri"/>
                        </a:rPr>
                        <a:t>Debtors</a:t>
                      </a:r>
                      <a:endParaRPr lang="en-US" sz="1600" dirty="0">
                        <a:latin typeface="Times New Roman"/>
                        <a:ea typeface="Times New Roman"/>
                      </a:endParaRPr>
                    </a:p>
                  </a:txBody>
                  <a:tcPr marL="0" marR="0" marT="0" marB="0">
                    <a:lnL>
                      <a:noFill/>
                    </a:lnL>
                    <a:lnR>
                      <a:noFill/>
                    </a:lnR>
                    <a:lnT>
                      <a:noFill/>
                    </a:lnT>
                    <a:lnB>
                      <a:noFill/>
                    </a:lnB>
                  </a:tcPr>
                </a:tc>
                <a:tc>
                  <a:txBody>
                    <a:bodyPr/>
                    <a:lstStyle/>
                    <a:p>
                      <a:pPr marR="419735" algn="r">
                        <a:lnSpc>
                          <a:spcPct val="115000"/>
                        </a:lnSpc>
                        <a:spcBef>
                          <a:spcPts val="225"/>
                        </a:spcBef>
                        <a:spcAft>
                          <a:spcPts val="0"/>
                        </a:spcAft>
                      </a:pPr>
                      <a:r>
                        <a:rPr lang="en-US" sz="1600">
                          <a:latin typeface="Calibri"/>
                          <a:ea typeface="Times New Roman"/>
                          <a:cs typeface="Calibri"/>
                        </a:rPr>
                        <a:t>16,800</a:t>
                      </a:r>
                      <a:endParaRPr lang="en-US" sz="1600">
                        <a:latin typeface="Times New Roman"/>
                        <a:ea typeface="Times New Roman"/>
                      </a:endParaRPr>
                    </a:p>
                  </a:txBody>
                  <a:tcPr marL="0" marR="0" marT="0" marB="0">
                    <a:lnL>
                      <a:noFill/>
                    </a:lnL>
                    <a:lnR>
                      <a:noFill/>
                    </a:lnR>
                    <a:lnT>
                      <a:noFill/>
                    </a:lnT>
                    <a:lnB>
                      <a:noFill/>
                    </a:lnB>
                  </a:tcPr>
                </a:tc>
                <a:tc>
                  <a:txBody>
                    <a:bodyPr/>
                    <a:lstStyle/>
                    <a:p>
                      <a:pPr marR="127635" algn="r">
                        <a:lnSpc>
                          <a:spcPct val="115000"/>
                        </a:lnSpc>
                        <a:spcBef>
                          <a:spcPts val="225"/>
                        </a:spcBef>
                        <a:spcAft>
                          <a:spcPts val="0"/>
                        </a:spcAft>
                      </a:pPr>
                      <a:r>
                        <a:rPr lang="en-US" sz="1600">
                          <a:latin typeface="Calibri"/>
                          <a:ea typeface="Times New Roman"/>
                          <a:cs typeface="Calibri"/>
                        </a:rPr>
                        <a:t>27,200</a:t>
                      </a:r>
                      <a:endParaRPr lang="en-US" sz="1600">
                        <a:latin typeface="Times New Roman"/>
                        <a:ea typeface="Times New Roman"/>
                      </a:endParaRPr>
                    </a:p>
                  </a:txBody>
                  <a:tcPr marL="0" marR="0" marT="0" marB="0">
                    <a:lnL>
                      <a:noFill/>
                    </a:lnL>
                    <a:lnR>
                      <a:noFill/>
                    </a:lnR>
                    <a:lnT>
                      <a:noFill/>
                    </a:lnT>
                    <a:lnB>
                      <a:noFill/>
                    </a:lnB>
                  </a:tcPr>
                </a:tc>
              </a:tr>
              <a:tr h="299044">
                <a:tc>
                  <a:txBody>
                    <a:bodyPr/>
                    <a:lstStyle/>
                    <a:p>
                      <a:pPr marL="127000">
                        <a:lnSpc>
                          <a:spcPct val="115000"/>
                        </a:lnSpc>
                        <a:spcBef>
                          <a:spcPts val="220"/>
                        </a:spcBef>
                        <a:spcAft>
                          <a:spcPts val="0"/>
                        </a:spcAft>
                      </a:pPr>
                      <a:r>
                        <a:rPr lang="en-US" sz="1600">
                          <a:latin typeface="Calibri"/>
                          <a:ea typeface="Times New Roman"/>
                          <a:cs typeface="Calibri"/>
                        </a:rPr>
                        <a:t>Stock</a:t>
                      </a:r>
                      <a:endParaRPr lang="en-US" sz="1600">
                        <a:latin typeface="Times New Roman"/>
                        <a:ea typeface="Times New Roman"/>
                      </a:endParaRPr>
                    </a:p>
                  </a:txBody>
                  <a:tcPr marL="0" marR="0" marT="0" marB="0">
                    <a:lnL>
                      <a:noFill/>
                    </a:lnL>
                    <a:lnR>
                      <a:noFill/>
                    </a:lnR>
                    <a:lnT>
                      <a:noFill/>
                    </a:lnT>
                    <a:lnB>
                      <a:noFill/>
                    </a:lnB>
                  </a:tcPr>
                </a:tc>
                <a:tc>
                  <a:txBody>
                    <a:bodyPr/>
                    <a:lstStyle/>
                    <a:p>
                      <a:pPr marR="419735" algn="r">
                        <a:lnSpc>
                          <a:spcPct val="115000"/>
                        </a:lnSpc>
                        <a:spcBef>
                          <a:spcPts val="220"/>
                        </a:spcBef>
                        <a:spcAft>
                          <a:spcPts val="0"/>
                        </a:spcAft>
                      </a:pPr>
                      <a:r>
                        <a:rPr lang="en-US" sz="1600">
                          <a:latin typeface="Calibri"/>
                          <a:ea typeface="Times New Roman"/>
                          <a:cs typeface="Calibri"/>
                        </a:rPr>
                        <a:t>22,400</a:t>
                      </a:r>
                      <a:endParaRPr lang="en-US" sz="1600">
                        <a:latin typeface="Times New Roman"/>
                        <a:ea typeface="Times New Roman"/>
                      </a:endParaRPr>
                    </a:p>
                  </a:txBody>
                  <a:tcPr marL="0" marR="0" marT="0" marB="0">
                    <a:lnL>
                      <a:noFill/>
                    </a:lnL>
                    <a:lnR>
                      <a:noFill/>
                    </a:lnR>
                    <a:lnT>
                      <a:noFill/>
                    </a:lnT>
                    <a:lnB>
                      <a:noFill/>
                    </a:lnB>
                  </a:tcPr>
                </a:tc>
                <a:tc>
                  <a:txBody>
                    <a:bodyPr/>
                    <a:lstStyle/>
                    <a:p>
                      <a:pPr marR="127635" algn="r">
                        <a:lnSpc>
                          <a:spcPct val="115000"/>
                        </a:lnSpc>
                        <a:spcBef>
                          <a:spcPts val="220"/>
                        </a:spcBef>
                        <a:spcAft>
                          <a:spcPts val="0"/>
                        </a:spcAft>
                      </a:pPr>
                      <a:r>
                        <a:rPr lang="en-US" sz="1600">
                          <a:latin typeface="Calibri"/>
                          <a:ea typeface="Times New Roman"/>
                          <a:cs typeface="Calibri"/>
                        </a:rPr>
                        <a:t>24,400</a:t>
                      </a:r>
                      <a:endParaRPr lang="en-US" sz="1600">
                        <a:latin typeface="Times New Roman"/>
                        <a:ea typeface="Times New Roman"/>
                      </a:endParaRPr>
                    </a:p>
                  </a:txBody>
                  <a:tcPr marL="0" marR="0" marT="0" marB="0">
                    <a:lnL>
                      <a:noFill/>
                    </a:lnL>
                    <a:lnR>
                      <a:noFill/>
                    </a:lnR>
                    <a:lnT>
                      <a:noFill/>
                    </a:lnT>
                    <a:lnB>
                      <a:noFill/>
                    </a:lnB>
                  </a:tcPr>
                </a:tc>
              </a:tr>
              <a:tr h="299841">
                <a:tc>
                  <a:txBody>
                    <a:bodyPr/>
                    <a:lstStyle/>
                    <a:p>
                      <a:pPr marL="127000">
                        <a:lnSpc>
                          <a:spcPct val="115000"/>
                        </a:lnSpc>
                        <a:spcBef>
                          <a:spcPts val="225"/>
                        </a:spcBef>
                        <a:spcAft>
                          <a:spcPts val="0"/>
                        </a:spcAft>
                      </a:pPr>
                      <a:r>
                        <a:rPr lang="en-US" sz="1600">
                          <a:latin typeface="Calibri"/>
                          <a:ea typeface="Times New Roman"/>
                          <a:cs typeface="Calibri"/>
                        </a:rPr>
                        <a:t>Investment</a:t>
                      </a:r>
                      <a:endParaRPr lang="en-US" sz="1600">
                        <a:latin typeface="Times New Roman"/>
                        <a:ea typeface="Times New Roman"/>
                      </a:endParaRPr>
                    </a:p>
                  </a:txBody>
                  <a:tcPr marL="0" marR="0" marT="0" marB="0">
                    <a:lnL>
                      <a:noFill/>
                    </a:lnL>
                    <a:lnR>
                      <a:noFill/>
                    </a:lnR>
                    <a:lnT>
                      <a:noFill/>
                    </a:lnT>
                    <a:lnB>
                      <a:noFill/>
                    </a:lnB>
                  </a:tcPr>
                </a:tc>
                <a:tc>
                  <a:txBody>
                    <a:bodyPr/>
                    <a:lstStyle/>
                    <a:p>
                      <a:pPr marR="419735" algn="r">
                        <a:lnSpc>
                          <a:spcPct val="115000"/>
                        </a:lnSpc>
                        <a:spcBef>
                          <a:spcPts val="225"/>
                        </a:spcBef>
                        <a:spcAft>
                          <a:spcPts val="0"/>
                        </a:spcAft>
                      </a:pPr>
                      <a:r>
                        <a:rPr lang="en-US" sz="1600">
                          <a:latin typeface="Calibri"/>
                          <a:ea typeface="Times New Roman"/>
                          <a:cs typeface="Calibri"/>
                        </a:rPr>
                        <a:t>-</a:t>
                      </a:r>
                      <a:endParaRPr lang="en-US" sz="1600">
                        <a:latin typeface="Times New Roman"/>
                        <a:ea typeface="Times New Roman"/>
                      </a:endParaRPr>
                    </a:p>
                  </a:txBody>
                  <a:tcPr marL="0" marR="0" marT="0" marB="0">
                    <a:lnL>
                      <a:noFill/>
                    </a:lnL>
                    <a:lnR>
                      <a:noFill/>
                    </a:lnR>
                    <a:lnT>
                      <a:noFill/>
                    </a:lnT>
                    <a:lnB>
                      <a:noFill/>
                    </a:lnB>
                  </a:tcPr>
                </a:tc>
                <a:tc>
                  <a:txBody>
                    <a:bodyPr/>
                    <a:lstStyle/>
                    <a:p>
                      <a:pPr marR="127635" algn="r">
                        <a:lnSpc>
                          <a:spcPct val="115000"/>
                        </a:lnSpc>
                        <a:spcBef>
                          <a:spcPts val="225"/>
                        </a:spcBef>
                        <a:spcAft>
                          <a:spcPts val="0"/>
                        </a:spcAft>
                      </a:pPr>
                      <a:r>
                        <a:rPr lang="en-US" sz="1600">
                          <a:latin typeface="Calibri"/>
                          <a:ea typeface="Times New Roman"/>
                          <a:cs typeface="Calibri"/>
                        </a:rPr>
                        <a:t>8,000</a:t>
                      </a:r>
                      <a:endParaRPr lang="en-US" sz="1600">
                        <a:latin typeface="Times New Roman"/>
                        <a:ea typeface="Times New Roman"/>
                      </a:endParaRPr>
                    </a:p>
                  </a:txBody>
                  <a:tcPr marL="0" marR="0" marT="0" marB="0">
                    <a:lnL>
                      <a:noFill/>
                    </a:lnL>
                    <a:lnR>
                      <a:noFill/>
                    </a:lnR>
                    <a:lnT>
                      <a:noFill/>
                    </a:lnT>
                    <a:lnB>
                      <a:noFill/>
                    </a:lnB>
                  </a:tcPr>
                </a:tc>
              </a:tr>
              <a:tr h="299044">
                <a:tc>
                  <a:txBody>
                    <a:bodyPr/>
                    <a:lstStyle/>
                    <a:p>
                      <a:pPr marL="127000">
                        <a:lnSpc>
                          <a:spcPct val="115000"/>
                        </a:lnSpc>
                        <a:spcBef>
                          <a:spcPts val="225"/>
                        </a:spcBef>
                        <a:spcAft>
                          <a:spcPts val="0"/>
                        </a:spcAft>
                      </a:pPr>
                      <a:r>
                        <a:rPr lang="en-US" sz="1600">
                          <a:latin typeface="Calibri"/>
                          <a:ea typeface="Times New Roman"/>
                          <a:cs typeface="Calibri"/>
                        </a:rPr>
                        <a:t>Furniture</a:t>
                      </a:r>
                      <a:endParaRPr lang="en-US" sz="1600">
                        <a:latin typeface="Times New Roman"/>
                        <a:ea typeface="Times New Roman"/>
                      </a:endParaRPr>
                    </a:p>
                  </a:txBody>
                  <a:tcPr marL="0" marR="0" marT="0" marB="0">
                    <a:lnL>
                      <a:noFill/>
                    </a:lnL>
                    <a:lnR>
                      <a:noFill/>
                    </a:lnR>
                    <a:lnT>
                      <a:noFill/>
                    </a:lnT>
                    <a:lnB>
                      <a:noFill/>
                    </a:lnB>
                  </a:tcPr>
                </a:tc>
                <a:tc>
                  <a:txBody>
                    <a:bodyPr/>
                    <a:lstStyle/>
                    <a:p>
                      <a:pPr marR="419735" algn="r">
                        <a:lnSpc>
                          <a:spcPct val="115000"/>
                        </a:lnSpc>
                        <a:spcBef>
                          <a:spcPts val="225"/>
                        </a:spcBef>
                        <a:spcAft>
                          <a:spcPts val="0"/>
                        </a:spcAft>
                      </a:pPr>
                      <a:r>
                        <a:rPr lang="en-US" sz="1600">
                          <a:latin typeface="Calibri"/>
                          <a:ea typeface="Times New Roman"/>
                          <a:cs typeface="Calibri"/>
                        </a:rPr>
                        <a:t>7,500</a:t>
                      </a:r>
                      <a:endParaRPr lang="en-US" sz="1600">
                        <a:latin typeface="Times New Roman"/>
                        <a:ea typeface="Times New Roman"/>
                      </a:endParaRPr>
                    </a:p>
                  </a:txBody>
                  <a:tcPr marL="0" marR="0" marT="0" marB="0">
                    <a:lnL>
                      <a:noFill/>
                    </a:lnL>
                    <a:lnR>
                      <a:noFill/>
                    </a:lnR>
                    <a:lnT>
                      <a:noFill/>
                    </a:lnT>
                    <a:lnB>
                      <a:noFill/>
                    </a:lnB>
                  </a:tcPr>
                </a:tc>
                <a:tc>
                  <a:txBody>
                    <a:bodyPr/>
                    <a:lstStyle/>
                    <a:p>
                      <a:pPr marR="127635" algn="r">
                        <a:lnSpc>
                          <a:spcPct val="115000"/>
                        </a:lnSpc>
                        <a:spcBef>
                          <a:spcPts val="225"/>
                        </a:spcBef>
                        <a:spcAft>
                          <a:spcPts val="0"/>
                        </a:spcAft>
                      </a:pPr>
                      <a:r>
                        <a:rPr lang="en-US" sz="1600">
                          <a:latin typeface="Calibri"/>
                          <a:ea typeface="Times New Roman"/>
                          <a:cs typeface="Calibri"/>
                        </a:rPr>
                        <a:t>8,000</a:t>
                      </a:r>
                      <a:endParaRPr lang="en-US" sz="1600">
                        <a:latin typeface="Times New Roman"/>
                        <a:ea typeface="Times New Roman"/>
                      </a:endParaRPr>
                    </a:p>
                  </a:txBody>
                  <a:tcPr marL="0" marR="0" marT="0" marB="0">
                    <a:lnL>
                      <a:noFill/>
                    </a:lnL>
                    <a:lnR>
                      <a:noFill/>
                    </a:lnR>
                    <a:lnT>
                      <a:noFill/>
                    </a:lnT>
                    <a:lnB>
                      <a:noFill/>
                    </a:lnB>
                  </a:tcPr>
                </a:tc>
              </a:tr>
              <a:tr h="255184">
                <a:tc>
                  <a:txBody>
                    <a:bodyPr/>
                    <a:lstStyle/>
                    <a:p>
                      <a:pPr marL="127000">
                        <a:lnSpc>
                          <a:spcPts val="1280"/>
                        </a:lnSpc>
                        <a:spcBef>
                          <a:spcPts val="225"/>
                        </a:spcBef>
                        <a:spcAft>
                          <a:spcPts val="0"/>
                        </a:spcAft>
                      </a:pPr>
                      <a:r>
                        <a:rPr lang="en-US" sz="1600">
                          <a:latin typeface="Calibri"/>
                          <a:ea typeface="Times New Roman"/>
                          <a:cs typeface="Calibri"/>
                        </a:rPr>
                        <a:t>Creditors</a:t>
                      </a:r>
                      <a:endParaRPr lang="en-US" sz="1600">
                        <a:latin typeface="Times New Roman"/>
                        <a:ea typeface="Times New Roman"/>
                      </a:endParaRPr>
                    </a:p>
                  </a:txBody>
                  <a:tcPr marL="0" marR="0" marT="0" marB="0">
                    <a:lnL>
                      <a:noFill/>
                    </a:lnL>
                    <a:lnR>
                      <a:noFill/>
                    </a:lnR>
                    <a:lnT>
                      <a:noFill/>
                    </a:lnT>
                    <a:lnB>
                      <a:noFill/>
                    </a:lnB>
                  </a:tcPr>
                </a:tc>
                <a:tc>
                  <a:txBody>
                    <a:bodyPr/>
                    <a:lstStyle/>
                    <a:p>
                      <a:pPr marR="419735" algn="r">
                        <a:lnSpc>
                          <a:spcPts val="1280"/>
                        </a:lnSpc>
                        <a:spcBef>
                          <a:spcPts val="225"/>
                        </a:spcBef>
                        <a:spcAft>
                          <a:spcPts val="0"/>
                        </a:spcAft>
                      </a:pPr>
                      <a:r>
                        <a:rPr lang="en-US" sz="1600">
                          <a:latin typeface="Calibri"/>
                          <a:ea typeface="Times New Roman"/>
                          <a:cs typeface="Calibri"/>
                        </a:rPr>
                        <a:t>14,000</a:t>
                      </a:r>
                      <a:endParaRPr lang="en-US" sz="1600">
                        <a:latin typeface="Times New Roman"/>
                        <a:ea typeface="Times New Roman"/>
                      </a:endParaRPr>
                    </a:p>
                  </a:txBody>
                  <a:tcPr marL="0" marR="0" marT="0" marB="0">
                    <a:lnL>
                      <a:noFill/>
                    </a:lnL>
                    <a:lnR>
                      <a:noFill/>
                    </a:lnR>
                    <a:lnT>
                      <a:noFill/>
                    </a:lnT>
                    <a:lnB>
                      <a:noFill/>
                    </a:lnB>
                  </a:tcPr>
                </a:tc>
                <a:tc>
                  <a:txBody>
                    <a:bodyPr/>
                    <a:lstStyle/>
                    <a:p>
                      <a:pPr marR="127635" algn="r">
                        <a:lnSpc>
                          <a:spcPts val="1280"/>
                        </a:lnSpc>
                        <a:spcBef>
                          <a:spcPts val="225"/>
                        </a:spcBef>
                        <a:spcAft>
                          <a:spcPts val="0"/>
                        </a:spcAft>
                      </a:pPr>
                      <a:r>
                        <a:rPr lang="en-US" sz="1600" dirty="0">
                          <a:latin typeface="Calibri"/>
                          <a:ea typeface="Times New Roman"/>
                          <a:cs typeface="Calibri"/>
                        </a:rPr>
                        <a:t>15,200</a:t>
                      </a:r>
                      <a:endParaRPr lang="en-US" sz="1600" dirty="0">
                        <a:latin typeface="Times New Roman"/>
                        <a:ea typeface="Times New Roman"/>
                      </a:endParaRPr>
                    </a:p>
                  </a:txBody>
                  <a:tcPr marL="0" marR="0" marT="0" marB="0">
                    <a:lnL>
                      <a:noFill/>
                    </a:lnL>
                    <a:lnR>
                      <a:noFill/>
                    </a:lnR>
                    <a:lnT>
                      <a:noFill/>
                    </a:lnT>
                    <a:lnB>
                      <a:noFill/>
                    </a:lnB>
                  </a:tcPr>
                </a:tc>
              </a:tr>
            </a:tbl>
          </a:graphicData>
        </a:graphic>
      </p:graphicFrame>
      <p:sp>
        <p:nvSpPr>
          <p:cNvPr id="32769" name="Rectangle 1"/>
          <p:cNvSpPr>
            <a:spLocks noChangeArrowheads="1"/>
          </p:cNvSpPr>
          <p:nvPr/>
        </p:nvSpPr>
        <p:spPr bwMode="auto">
          <a:xfrm>
            <a:off x="1352938" y="0"/>
            <a:ext cx="7791061"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Mr. </a:t>
            </a: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Muneesh</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maintains his books of accounts from incomplete records. His books provide the information:</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He withdrew Rs 300 per month for personal expenses. He sold his investment of Rs 16,000 at 2% premium and introduced that amount into business.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2"/>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2" y="105701"/>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900" b="1" dirty="0" smtClean="0">
                <a:solidFill>
                  <a:srgbClr val="FF0000"/>
                </a:solidFill>
                <a:latin typeface="Calibri"/>
                <a:ea typeface="Calibri"/>
                <a:cs typeface="Calibri"/>
                <a:sym typeface="Calibri"/>
              </a:rPr>
              <a:t>INCOMPLETE RECORDS</a:t>
            </a:r>
            <a:endParaRPr lang="en-US" sz="2900" b="1" dirty="0" smtClean="0">
              <a:solidFill>
                <a:srgbClr val="FF0000"/>
              </a:solidFill>
              <a:latin typeface="Calibri"/>
              <a:ea typeface="Calibri"/>
              <a:cs typeface="Calibri"/>
              <a:sym typeface="Calibri"/>
            </a:endParaRPr>
          </a:p>
        </p:txBody>
      </p:sp>
      <p:sp>
        <p:nvSpPr>
          <p:cNvPr id="57" name="Google Shape;57;p13"/>
          <p:cNvSpPr txBox="1"/>
          <p:nvPr/>
        </p:nvSpPr>
        <p:spPr>
          <a:xfrm>
            <a:off x="2222175" y="2571738"/>
            <a:ext cx="6361988"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ACCOUNTANCY</a:t>
            </a:r>
            <a:endParaRPr b="1"/>
          </a:p>
          <a:p>
            <a:pPr marL="0" lvl="0" indent="0" algn="l" rtl="0">
              <a:spcBef>
                <a:spcPts val="0"/>
              </a:spcBef>
              <a:spcAft>
                <a:spcPts val="0"/>
              </a:spcAft>
              <a:buNone/>
            </a:pPr>
            <a:r>
              <a:rPr lang="en" b="1" dirty="0"/>
              <a:t>CHAPTER </a:t>
            </a:r>
            <a:r>
              <a:rPr lang="en" b="1" dirty="0" smtClean="0"/>
              <a:t>NUMBER:11</a:t>
            </a:r>
            <a:endParaRPr b="1"/>
          </a:p>
          <a:p>
            <a:pPr marL="0" lvl="0" indent="0" algn="l" rtl="0">
              <a:spcBef>
                <a:spcPts val="0"/>
              </a:spcBef>
              <a:spcAft>
                <a:spcPts val="0"/>
              </a:spcAft>
              <a:buNone/>
            </a:pPr>
            <a:r>
              <a:rPr lang="en" b="1" dirty="0"/>
              <a:t>CHAPTER NAME </a:t>
            </a:r>
            <a:r>
              <a:rPr lang="en" b="1" dirty="0" smtClean="0"/>
              <a:t>: </a:t>
            </a:r>
            <a:r>
              <a:rPr lang="en" b="1" dirty="0" smtClean="0"/>
              <a:t>INCOMPLETE RECORDS</a:t>
            </a:r>
            <a:endParaRPr lang="en" b="1" dirty="0" smtClean="0"/>
          </a:p>
          <a:p>
            <a:pPr marL="0" lvl="0" indent="0" algn="l" rtl="0">
              <a:spcBef>
                <a:spcPts val="0"/>
              </a:spcBef>
              <a:spcAft>
                <a:spcPts val="0"/>
              </a:spcAft>
              <a:buNone/>
            </a:pPr>
            <a:r>
              <a:rPr lang="en" b="1" dirty="0" smtClean="0"/>
              <a:t>CLASS-96</a:t>
            </a:r>
          </a:p>
          <a:p>
            <a:pPr marL="0" lvl="0" indent="0" algn="l" rtl="0">
              <a:spcBef>
                <a:spcPts val="0"/>
              </a:spcBef>
              <a:spcAft>
                <a:spcPts val="0"/>
              </a:spcAft>
              <a:buNone/>
            </a:pPr>
            <a:endParaRPr b="1"/>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5" name="Table 4"/>
          <p:cNvGraphicFramePr>
            <a:graphicFrameLocks noGrp="1"/>
          </p:cNvGraphicFramePr>
          <p:nvPr/>
        </p:nvGraphicFramePr>
        <p:xfrm>
          <a:off x="1502229" y="1387157"/>
          <a:ext cx="7053942" cy="2649728"/>
        </p:xfrm>
        <a:graphic>
          <a:graphicData uri="http://schemas.openxmlformats.org/drawingml/2006/table">
            <a:tbl>
              <a:tblPr/>
              <a:tblGrid>
                <a:gridCol w="3691763"/>
                <a:gridCol w="49161"/>
                <a:gridCol w="1788479"/>
                <a:gridCol w="49161"/>
                <a:gridCol w="1475378"/>
              </a:tblGrid>
              <a:tr h="203200">
                <a:tc gridSpan="2">
                  <a:txBody>
                    <a:bodyPr/>
                    <a:lstStyle/>
                    <a:p>
                      <a:pPr>
                        <a:lnSpc>
                          <a:spcPct val="115000"/>
                        </a:lnSpc>
                        <a:spcAft>
                          <a:spcPts val="1000"/>
                        </a:spcAft>
                      </a:pPr>
                      <a:r>
                        <a:rPr lang="en-US" sz="1600" dirty="0">
                          <a:latin typeface="Calibri"/>
                          <a:ea typeface="Times New Roman"/>
                          <a:cs typeface="Mangal"/>
                        </a:rPr>
                        <a:t> </a:t>
                      </a:r>
                    </a:p>
                  </a:txBody>
                  <a:tcPr marL="0" marR="0" marT="0" marB="0" anchor="ctr">
                    <a:lnL>
                      <a:noFill/>
                    </a:lnL>
                    <a:lnR>
                      <a:noFill/>
                    </a:lnR>
                    <a:lnT>
                      <a:noFill/>
                    </a:lnT>
                    <a:lnB>
                      <a:noFill/>
                    </a:lnB>
                  </a:tcPr>
                </a:tc>
                <a:tc hMerge="1">
                  <a:txBody>
                    <a:bodyPr/>
                    <a:lstStyle/>
                    <a:p>
                      <a:endParaRPr lang="en-US"/>
                    </a:p>
                  </a:txBody>
                  <a:tcPr/>
                </a:tc>
                <a:tc>
                  <a:txBody>
                    <a:bodyPr/>
                    <a:lstStyle/>
                    <a:p>
                      <a:pPr marL="127000">
                        <a:lnSpc>
                          <a:spcPts val="1330"/>
                        </a:lnSpc>
                        <a:spcAft>
                          <a:spcPts val="0"/>
                        </a:spcAft>
                      </a:pPr>
                      <a:r>
                        <a:rPr lang="en-US" sz="1600" b="1">
                          <a:latin typeface="Calibri"/>
                          <a:ea typeface="Times New Roman"/>
                          <a:cs typeface="Calibri"/>
                        </a:rPr>
                        <a:t>Jan. 01, 2005</a:t>
                      </a:r>
                      <a:endParaRPr lang="en-US" sz="1600">
                        <a:latin typeface="Times New Roman"/>
                        <a:ea typeface="Times New Roman"/>
                      </a:endParaRPr>
                    </a:p>
                  </a:txBody>
                  <a:tcPr marL="0" marR="0" marT="0" marB="0">
                    <a:lnL>
                      <a:noFill/>
                    </a:lnL>
                    <a:lnR>
                      <a:noFill/>
                    </a:lnR>
                    <a:lnT>
                      <a:noFill/>
                    </a:lnT>
                    <a:lnB>
                      <a:noFill/>
                    </a:lnB>
                  </a:tcPr>
                </a:tc>
                <a:tc gridSpan="2">
                  <a:txBody>
                    <a:bodyPr/>
                    <a:lstStyle/>
                    <a:p>
                      <a:pPr marL="222250">
                        <a:lnSpc>
                          <a:spcPts val="1330"/>
                        </a:lnSpc>
                        <a:spcAft>
                          <a:spcPts val="0"/>
                        </a:spcAft>
                      </a:pPr>
                      <a:r>
                        <a:rPr lang="en-US" sz="1600" b="1">
                          <a:latin typeface="Calibri"/>
                          <a:ea typeface="Times New Roman"/>
                          <a:cs typeface="Calibri"/>
                        </a:rPr>
                        <a:t>Dec. 31, 2005</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r>
              <a:tr h="203200">
                <a:tc gridSpan="2">
                  <a:txBody>
                    <a:bodyPr/>
                    <a:lstStyle/>
                    <a:p>
                      <a:pPr>
                        <a:lnSpc>
                          <a:spcPct val="115000"/>
                        </a:lnSpc>
                        <a:spcAft>
                          <a:spcPts val="1000"/>
                        </a:spcAft>
                      </a:pPr>
                      <a:r>
                        <a:rPr lang="en-US" sz="1600">
                          <a:latin typeface="Calibri"/>
                          <a:ea typeface="Times New Roman"/>
                          <a:cs typeface="Mangal"/>
                        </a:rPr>
                        <a:t> </a:t>
                      </a:r>
                    </a:p>
                  </a:txBody>
                  <a:tcPr marL="0" marR="0" marT="0" marB="0" anchor="ctr">
                    <a:lnL>
                      <a:noFill/>
                    </a:lnL>
                    <a:lnR>
                      <a:noFill/>
                    </a:lnR>
                    <a:lnT>
                      <a:noFill/>
                    </a:lnT>
                    <a:lnB>
                      <a:noFill/>
                    </a:lnB>
                  </a:tcPr>
                </a:tc>
                <a:tc hMerge="1">
                  <a:txBody>
                    <a:bodyPr/>
                    <a:lstStyle/>
                    <a:p>
                      <a:endParaRPr lang="en-US"/>
                    </a:p>
                  </a:txBody>
                  <a:tcPr/>
                </a:tc>
                <a:tc>
                  <a:txBody>
                    <a:bodyPr/>
                    <a:lstStyle/>
                    <a:p>
                      <a:pPr marL="596265" marR="405765" algn="ctr">
                        <a:lnSpc>
                          <a:spcPts val="1280"/>
                        </a:lnSpc>
                        <a:spcBef>
                          <a:spcPts val="225"/>
                        </a:spcBef>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c gridSpan="2">
                  <a:txBody>
                    <a:bodyPr/>
                    <a:lstStyle/>
                    <a:p>
                      <a:pPr marL="707390">
                        <a:lnSpc>
                          <a:spcPts val="1280"/>
                        </a:lnSpc>
                        <a:spcBef>
                          <a:spcPts val="225"/>
                        </a:spcBef>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r>
              <a:tr h="203200">
                <a:tc>
                  <a:txBody>
                    <a:bodyPr/>
                    <a:lstStyle/>
                    <a:p>
                      <a:pPr marL="127000">
                        <a:lnSpc>
                          <a:spcPts val="1330"/>
                        </a:lnSpc>
                        <a:spcAft>
                          <a:spcPts val="0"/>
                        </a:spcAft>
                      </a:pPr>
                      <a:r>
                        <a:rPr lang="en-US" sz="1600">
                          <a:latin typeface="Calibri"/>
                          <a:ea typeface="Times New Roman"/>
                          <a:cs typeface="Calibri"/>
                        </a:rPr>
                        <a:t>Sundry creditors</a:t>
                      </a:r>
                      <a:endParaRPr lang="en-US" sz="1600">
                        <a:latin typeface="Times New Roman"/>
                        <a:ea typeface="Times New Roman"/>
                      </a:endParaRPr>
                    </a:p>
                  </a:txBody>
                  <a:tcPr marL="0" marR="0" marT="0" marB="0">
                    <a:lnL>
                      <a:noFill/>
                    </a:lnL>
                    <a:lnR>
                      <a:noFill/>
                    </a:lnR>
                    <a:lnT>
                      <a:noFill/>
                    </a:lnT>
                    <a:lnB>
                      <a:noFill/>
                    </a:lnB>
                  </a:tcPr>
                </a:tc>
                <a:tc gridSpan="3">
                  <a:txBody>
                    <a:bodyPr/>
                    <a:lstStyle/>
                    <a:p>
                      <a:pPr marR="439420" algn="r">
                        <a:lnSpc>
                          <a:spcPts val="1330"/>
                        </a:lnSpc>
                        <a:spcAft>
                          <a:spcPts val="0"/>
                        </a:spcAft>
                      </a:pPr>
                      <a:r>
                        <a:rPr lang="en-US" sz="1600">
                          <a:latin typeface="Calibri"/>
                          <a:ea typeface="Times New Roman"/>
                          <a:cs typeface="Calibri"/>
                        </a:rPr>
                        <a:t>45,000</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ts val="1330"/>
                        </a:lnSpc>
                        <a:spcAft>
                          <a:spcPts val="0"/>
                        </a:spcAft>
                      </a:pPr>
                      <a:r>
                        <a:rPr lang="en-US" sz="1600">
                          <a:latin typeface="Calibri"/>
                          <a:ea typeface="Times New Roman"/>
                          <a:cs typeface="Calibri"/>
                        </a:rPr>
                        <a:t>93,000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600">
                          <a:latin typeface="Calibri"/>
                          <a:ea typeface="Times New Roman"/>
                          <a:cs typeface="Calibri"/>
                        </a:rPr>
                        <a:t>Loan from wife</a:t>
                      </a:r>
                      <a:endParaRPr lang="en-US" sz="1600">
                        <a:latin typeface="Times New Roman"/>
                        <a:ea typeface="Times New Roman"/>
                      </a:endParaRPr>
                    </a:p>
                  </a:txBody>
                  <a:tcPr marL="0" marR="0" marT="0" marB="0">
                    <a:lnL>
                      <a:noFill/>
                    </a:lnL>
                    <a:lnR>
                      <a:noFill/>
                    </a:lnR>
                    <a:lnT>
                      <a:noFill/>
                    </a:lnT>
                    <a:lnB>
                      <a:noFill/>
                    </a:lnB>
                  </a:tcPr>
                </a:tc>
                <a:tc gridSpan="3">
                  <a:txBody>
                    <a:bodyPr/>
                    <a:lstStyle/>
                    <a:p>
                      <a:pPr marR="439420" algn="r">
                        <a:lnSpc>
                          <a:spcPct val="115000"/>
                        </a:lnSpc>
                        <a:spcBef>
                          <a:spcPts val="225"/>
                        </a:spcBef>
                        <a:spcAft>
                          <a:spcPts val="0"/>
                        </a:spcAft>
                      </a:pPr>
                      <a:r>
                        <a:rPr lang="en-US" sz="1600">
                          <a:latin typeface="Calibri"/>
                          <a:ea typeface="Times New Roman"/>
                          <a:cs typeface="Calibri"/>
                        </a:rPr>
                        <a:t>66,000</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600">
                          <a:latin typeface="Calibri"/>
                          <a:ea typeface="Times New Roman"/>
                          <a:cs typeface="Calibri"/>
                        </a:rPr>
                        <a:t>57,000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600">
                          <a:latin typeface="Calibri"/>
                          <a:ea typeface="Times New Roman"/>
                          <a:cs typeface="Calibri"/>
                        </a:rPr>
                        <a:t>Sundry debtors</a:t>
                      </a:r>
                      <a:endParaRPr lang="en-US" sz="1600">
                        <a:latin typeface="Times New Roman"/>
                        <a:ea typeface="Times New Roman"/>
                      </a:endParaRPr>
                    </a:p>
                  </a:txBody>
                  <a:tcPr marL="0" marR="0" marT="0" marB="0">
                    <a:lnL>
                      <a:noFill/>
                    </a:lnL>
                    <a:lnR>
                      <a:noFill/>
                    </a:lnR>
                    <a:lnT>
                      <a:noFill/>
                    </a:lnT>
                    <a:lnB>
                      <a:noFill/>
                    </a:lnB>
                  </a:tcPr>
                </a:tc>
                <a:tc gridSpan="3">
                  <a:txBody>
                    <a:bodyPr/>
                    <a:lstStyle/>
                    <a:p>
                      <a:pPr marR="439420" algn="r">
                        <a:lnSpc>
                          <a:spcPct val="115000"/>
                        </a:lnSpc>
                        <a:spcBef>
                          <a:spcPts val="220"/>
                        </a:spcBef>
                        <a:spcAft>
                          <a:spcPts val="0"/>
                        </a:spcAft>
                      </a:pPr>
                      <a:r>
                        <a:rPr lang="en-US" sz="1600">
                          <a:latin typeface="Calibri"/>
                          <a:ea typeface="Times New Roman"/>
                          <a:cs typeface="Calibri"/>
                        </a:rPr>
                        <a:t>22,500</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0"/>
                        </a:spcBef>
                        <a:spcAft>
                          <a:spcPts val="0"/>
                        </a:spcAft>
                      </a:pPr>
                      <a:r>
                        <a:rPr lang="en-US" sz="1600" dirty="0">
                          <a:latin typeface="Calibri"/>
                          <a:ea typeface="Times New Roman"/>
                          <a:cs typeface="Calibri"/>
                        </a:rPr>
                        <a:t>-</a:t>
                      </a:r>
                      <a:endParaRPr lang="en-US" sz="1600" dirty="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600">
                          <a:latin typeface="Calibri"/>
                          <a:ea typeface="Times New Roman"/>
                          <a:cs typeface="Calibri"/>
                        </a:rPr>
                        <a:t>Land and Building</a:t>
                      </a:r>
                      <a:endParaRPr lang="en-US" sz="1600">
                        <a:latin typeface="Times New Roman"/>
                        <a:ea typeface="Times New Roman"/>
                      </a:endParaRPr>
                    </a:p>
                  </a:txBody>
                  <a:tcPr marL="0" marR="0" marT="0" marB="0">
                    <a:lnL>
                      <a:noFill/>
                    </a:lnL>
                    <a:lnR>
                      <a:noFill/>
                    </a:lnR>
                    <a:lnT>
                      <a:noFill/>
                    </a:lnT>
                    <a:lnB>
                      <a:noFill/>
                    </a:lnB>
                  </a:tcPr>
                </a:tc>
                <a:tc gridSpan="3">
                  <a:txBody>
                    <a:bodyPr/>
                    <a:lstStyle/>
                    <a:p>
                      <a:pPr marR="439420" algn="r">
                        <a:lnSpc>
                          <a:spcPct val="115000"/>
                        </a:lnSpc>
                        <a:spcBef>
                          <a:spcPts val="225"/>
                        </a:spcBef>
                        <a:spcAft>
                          <a:spcPts val="0"/>
                        </a:spcAft>
                      </a:pPr>
                      <a:r>
                        <a:rPr lang="en-US" sz="1600">
                          <a:latin typeface="Calibri"/>
                          <a:ea typeface="Times New Roman"/>
                          <a:cs typeface="Calibri"/>
                        </a:rPr>
                        <a:t>89,600</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600">
                          <a:latin typeface="Calibri"/>
                          <a:ea typeface="Times New Roman"/>
                          <a:cs typeface="Calibri"/>
                        </a:rPr>
                        <a:t>90,000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600">
                          <a:latin typeface="Calibri"/>
                          <a:ea typeface="Times New Roman"/>
                          <a:cs typeface="Calibri"/>
                        </a:rPr>
                        <a:t>Cash in hand</a:t>
                      </a:r>
                      <a:endParaRPr lang="en-US" sz="1600">
                        <a:latin typeface="Times New Roman"/>
                        <a:ea typeface="Times New Roman"/>
                      </a:endParaRPr>
                    </a:p>
                  </a:txBody>
                  <a:tcPr marL="0" marR="0" marT="0" marB="0">
                    <a:lnL>
                      <a:noFill/>
                    </a:lnL>
                    <a:lnR>
                      <a:noFill/>
                    </a:lnR>
                    <a:lnT>
                      <a:noFill/>
                    </a:lnT>
                    <a:lnB>
                      <a:noFill/>
                    </a:lnB>
                  </a:tcPr>
                </a:tc>
                <a:tc gridSpan="3">
                  <a:txBody>
                    <a:bodyPr/>
                    <a:lstStyle/>
                    <a:p>
                      <a:pPr marR="439420" algn="r">
                        <a:lnSpc>
                          <a:spcPct val="115000"/>
                        </a:lnSpc>
                        <a:spcBef>
                          <a:spcPts val="225"/>
                        </a:spcBef>
                        <a:spcAft>
                          <a:spcPts val="0"/>
                        </a:spcAft>
                      </a:pPr>
                      <a:r>
                        <a:rPr lang="en-US" sz="1600">
                          <a:latin typeface="Calibri"/>
                          <a:ea typeface="Times New Roman"/>
                          <a:cs typeface="Calibri"/>
                        </a:rPr>
                        <a:t>7,500</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600">
                          <a:latin typeface="Calibri"/>
                          <a:ea typeface="Times New Roman"/>
                          <a:cs typeface="Calibri"/>
                        </a:rPr>
                        <a:t>8,700</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600">
                          <a:latin typeface="Calibri"/>
                          <a:ea typeface="Times New Roman"/>
                          <a:cs typeface="Calibri"/>
                        </a:rPr>
                        <a:t>Bank overdraft</a:t>
                      </a:r>
                      <a:endParaRPr lang="en-US" sz="1600">
                        <a:latin typeface="Times New Roman"/>
                        <a:ea typeface="Times New Roman"/>
                      </a:endParaRPr>
                    </a:p>
                  </a:txBody>
                  <a:tcPr marL="0" marR="0" marT="0" marB="0">
                    <a:lnL>
                      <a:noFill/>
                    </a:lnL>
                    <a:lnR>
                      <a:noFill/>
                    </a:lnR>
                    <a:lnT>
                      <a:noFill/>
                    </a:lnT>
                    <a:lnB>
                      <a:noFill/>
                    </a:lnB>
                  </a:tcPr>
                </a:tc>
                <a:tc gridSpan="3">
                  <a:txBody>
                    <a:bodyPr/>
                    <a:lstStyle/>
                    <a:p>
                      <a:pPr marR="439420" algn="r">
                        <a:lnSpc>
                          <a:spcPct val="115000"/>
                        </a:lnSpc>
                        <a:spcBef>
                          <a:spcPts val="220"/>
                        </a:spcBef>
                        <a:spcAft>
                          <a:spcPts val="0"/>
                        </a:spcAft>
                      </a:pPr>
                      <a:r>
                        <a:rPr lang="en-US" sz="1600">
                          <a:latin typeface="Calibri"/>
                          <a:ea typeface="Times New Roman"/>
                          <a:cs typeface="Calibri"/>
                        </a:rPr>
                        <a:t>25,000</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0"/>
                        </a:spcBef>
                        <a:spcAft>
                          <a:spcPts val="0"/>
                        </a:spcAft>
                      </a:pPr>
                      <a:r>
                        <a:rPr lang="en-US" sz="1600">
                          <a:latin typeface="Calibri"/>
                          <a:ea typeface="Times New Roman"/>
                          <a:cs typeface="Calibri"/>
                        </a:rPr>
                        <a:t>-</a:t>
                      </a:r>
                      <a:endParaRPr lang="en-US" sz="16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600">
                          <a:latin typeface="Calibri"/>
                          <a:ea typeface="Times New Roman"/>
                          <a:cs typeface="Calibri"/>
                        </a:rPr>
                        <a:t>Furniture</a:t>
                      </a:r>
                      <a:endParaRPr lang="en-US" sz="1600">
                        <a:latin typeface="Times New Roman"/>
                        <a:ea typeface="Times New Roman"/>
                      </a:endParaRPr>
                    </a:p>
                  </a:txBody>
                  <a:tcPr marL="0" marR="0" marT="0" marB="0">
                    <a:lnL>
                      <a:noFill/>
                    </a:lnL>
                    <a:lnR>
                      <a:noFill/>
                    </a:lnR>
                    <a:lnT>
                      <a:noFill/>
                    </a:lnT>
                    <a:lnB>
                      <a:noFill/>
                    </a:lnB>
                  </a:tcPr>
                </a:tc>
                <a:tc gridSpan="3">
                  <a:txBody>
                    <a:bodyPr/>
                    <a:lstStyle/>
                    <a:p>
                      <a:pPr marR="439420" algn="r">
                        <a:lnSpc>
                          <a:spcPct val="115000"/>
                        </a:lnSpc>
                        <a:spcBef>
                          <a:spcPts val="225"/>
                        </a:spcBef>
                        <a:spcAft>
                          <a:spcPts val="0"/>
                        </a:spcAft>
                      </a:pPr>
                      <a:r>
                        <a:rPr lang="en-US" sz="1600">
                          <a:latin typeface="Calibri"/>
                          <a:ea typeface="Times New Roman"/>
                          <a:cs typeface="Calibri"/>
                        </a:rPr>
                        <a:t>1,300</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600">
                          <a:latin typeface="Calibri"/>
                          <a:ea typeface="Times New Roman"/>
                          <a:cs typeface="Calibri"/>
                        </a:rPr>
                        <a:t>1,300</a:t>
                      </a:r>
                      <a:endParaRPr lang="en-US" sz="1600">
                        <a:latin typeface="Times New Roman"/>
                        <a:ea typeface="Times New Roman"/>
                      </a:endParaRPr>
                    </a:p>
                  </a:txBody>
                  <a:tcPr marL="0" marR="0" marT="0" marB="0">
                    <a:lnL>
                      <a:noFill/>
                    </a:lnL>
                    <a:lnR>
                      <a:noFill/>
                    </a:lnR>
                    <a:lnT>
                      <a:noFill/>
                    </a:lnT>
                    <a:lnB>
                      <a:noFill/>
                    </a:lnB>
                  </a:tcPr>
                </a:tc>
              </a:tr>
              <a:tr h="203200">
                <a:tc>
                  <a:txBody>
                    <a:bodyPr/>
                    <a:lstStyle/>
                    <a:p>
                      <a:pPr marL="127000">
                        <a:lnSpc>
                          <a:spcPts val="1280"/>
                        </a:lnSpc>
                        <a:spcBef>
                          <a:spcPts val="225"/>
                        </a:spcBef>
                        <a:spcAft>
                          <a:spcPts val="0"/>
                        </a:spcAft>
                      </a:pPr>
                      <a:r>
                        <a:rPr lang="en-US" sz="1600">
                          <a:latin typeface="Calibri"/>
                          <a:ea typeface="Times New Roman"/>
                          <a:cs typeface="Calibri"/>
                        </a:rPr>
                        <a:t>Stock</a:t>
                      </a:r>
                      <a:endParaRPr lang="en-US" sz="1600">
                        <a:latin typeface="Times New Roman"/>
                        <a:ea typeface="Times New Roman"/>
                      </a:endParaRPr>
                    </a:p>
                  </a:txBody>
                  <a:tcPr marL="0" marR="0" marT="0" marB="0">
                    <a:lnL>
                      <a:noFill/>
                    </a:lnL>
                    <a:lnR>
                      <a:noFill/>
                    </a:lnR>
                    <a:lnT>
                      <a:noFill/>
                    </a:lnT>
                    <a:lnB>
                      <a:noFill/>
                    </a:lnB>
                  </a:tcPr>
                </a:tc>
                <a:tc gridSpan="3">
                  <a:txBody>
                    <a:bodyPr/>
                    <a:lstStyle/>
                    <a:p>
                      <a:pPr marR="439420" algn="r">
                        <a:lnSpc>
                          <a:spcPts val="1280"/>
                        </a:lnSpc>
                        <a:spcBef>
                          <a:spcPts val="225"/>
                        </a:spcBef>
                        <a:spcAft>
                          <a:spcPts val="0"/>
                        </a:spcAft>
                      </a:pPr>
                      <a:r>
                        <a:rPr lang="en-US" sz="1600">
                          <a:latin typeface="Calibri"/>
                          <a:ea typeface="Times New Roman"/>
                          <a:cs typeface="Calibri"/>
                        </a:rPr>
                        <a:t>34,000</a:t>
                      </a:r>
                      <a:endParaRPr lang="en-US" sz="16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ts val="1280"/>
                        </a:lnSpc>
                        <a:spcBef>
                          <a:spcPts val="225"/>
                        </a:spcBef>
                        <a:spcAft>
                          <a:spcPts val="0"/>
                        </a:spcAft>
                      </a:pPr>
                      <a:r>
                        <a:rPr lang="en-US" sz="1600" dirty="0">
                          <a:latin typeface="Calibri"/>
                          <a:ea typeface="Times New Roman"/>
                          <a:cs typeface="Calibri"/>
                        </a:rPr>
                        <a:t>25,000</a:t>
                      </a:r>
                      <a:endParaRPr lang="en-US" sz="1600" dirty="0">
                        <a:latin typeface="Times New Roman"/>
                        <a:ea typeface="Times New Roman"/>
                      </a:endParaRPr>
                    </a:p>
                  </a:txBody>
                  <a:tcPr marL="0" marR="0" marT="0" marB="0">
                    <a:lnL>
                      <a:noFill/>
                    </a:lnL>
                    <a:lnR>
                      <a:noFill/>
                    </a:lnR>
                    <a:lnT>
                      <a:noFill/>
                    </a:lnT>
                    <a:lnB>
                      <a:noFill/>
                    </a:lnB>
                  </a:tcPr>
                </a:tc>
              </a:tr>
            </a:tbl>
          </a:graphicData>
        </a:graphic>
      </p:graphicFrame>
      <p:sp>
        <p:nvSpPr>
          <p:cNvPr id="28673" name="Rectangle 1"/>
          <p:cNvSpPr>
            <a:spLocks noChangeArrowheads="1"/>
          </p:cNvSpPr>
          <p:nvPr/>
        </p:nvSpPr>
        <p:spPr bwMode="auto">
          <a:xfrm>
            <a:off x="1548882" y="0"/>
            <a:ext cx="7595118"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Mr. Ashok does not keep his books properly. Following information is available from his books.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During the year Mr. Ashok sold his private car for Rs 50,000 and invested this amount into the business. He withdrew from the business Rs 1,500 per month </a:t>
            </a: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upto</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July 31, 2005 and thereafter Rs 4,500 per month as drawings. You are required to prepare the statement of profit or loss and statement of affair as on December 31, 2005.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4" name="Table 3"/>
          <p:cNvGraphicFramePr>
            <a:graphicFrameLocks noGrp="1"/>
          </p:cNvGraphicFramePr>
          <p:nvPr/>
        </p:nvGraphicFramePr>
        <p:xfrm>
          <a:off x="1812925" y="1222308"/>
          <a:ext cx="6314038" cy="2152463"/>
        </p:xfrm>
        <a:graphic>
          <a:graphicData uri="http://schemas.openxmlformats.org/drawingml/2006/table">
            <a:tbl>
              <a:tblPr/>
              <a:tblGrid>
                <a:gridCol w="2548866"/>
                <a:gridCol w="2217542"/>
                <a:gridCol w="1547630"/>
              </a:tblGrid>
              <a:tr h="281866">
                <a:tc>
                  <a:txBody>
                    <a:bodyPr/>
                    <a:lstStyle/>
                    <a:p>
                      <a:pPr>
                        <a:lnSpc>
                          <a:spcPct val="115000"/>
                        </a:lnSpc>
                        <a:spcAft>
                          <a:spcPts val="0"/>
                        </a:spcAft>
                      </a:pPr>
                      <a:endParaRPr lang="en-US" sz="1600" dirty="0">
                        <a:latin typeface="Calibri"/>
                        <a:ea typeface="Times New Roman"/>
                        <a:cs typeface="Calibri"/>
                      </a:endParaRPr>
                    </a:p>
                  </a:txBody>
                  <a:tcPr marL="0" marR="0" marT="0" marB="0">
                    <a:lnL>
                      <a:noFill/>
                    </a:lnL>
                    <a:lnR>
                      <a:noFill/>
                    </a:lnR>
                    <a:lnT>
                      <a:noFill/>
                    </a:lnT>
                    <a:lnB>
                      <a:noFill/>
                    </a:lnB>
                  </a:tcPr>
                </a:tc>
                <a:tc>
                  <a:txBody>
                    <a:bodyPr/>
                    <a:lstStyle/>
                    <a:p>
                      <a:pPr marR="368935" algn="r">
                        <a:lnSpc>
                          <a:spcPts val="1330"/>
                        </a:lnSpc>
                        <a:spcAft>
                          <a:spcPts val="0"/>
                        </a:spcAft>
                      </a:pPr>
                      <a:r>
                        <a:rPr lang="en-US" sz="1600" b="1">
                          <a:latin typeface="Calibri"/>
                          <a:ea typeface="Times New Roman"/>
                          <a:cs typeface="Calibri"/>
                        </a:rPr>
                        <a:t>Jan. 01, 2005</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ts val="1330"/>
                        </a:lnSpc>
                        <a:spcAft>
                          <a:spcPts val="0"/>
                        </a:spcAft>
                      </a:pPr>
                      <a:r>
                        <a:rPr lang="en-US" sz="1600" b="1">
                          <a:latin typeface="Calibri"/>
                          <a:ea typeface="Times New Roman"/>
                          <a:cs typeface="Calibri"/>
                        </a:rPr>
                        <a:t>Dec. 31, 2005</a:t>
                      </a:r>
                      <a:endParaRPr lang="en-US" sz="1600">
                        <a:latin typeface="Times New Roman"/>
                        <a:ea typeface="Times New Roman"/>
                      </a:endParaRPr>
                    </a:p>
                  </a:txBody>
                  <a:tcPr marL="0" marR="0" marT="0" marB="0">
                    <a:lnL>
                      <a:noFill/>
                    </a:lnL>
                    <a:lnR>
                      <a:noFill/>
                    </a:lnR>
                    <a:lnT>
                      <a:noFill/>
                    </a:lnT>
                    <a:lnB>
                      <a:noFill/>
                    </a:lnB>
                  </a:tcPr>
                </a:tc>
              </a:tr>
              <a:tr h="319993">
                <a:tc>
                  <a:txBody>
                    <a:bodyPr/>
                    <a:lstStyle/>
                    <a:p>
                      <a:pPr>
                        <a:lnSpc>
                          <a:spcPct val="115000"/>
                        </a:lnSpc>
                        <a:spcAft>
                          <a:spcPts val="0"/>
                        </a:spcAft>
                      </a:pPr>
                      <a:endParaRPr lang="en-US" sz="1600">
                        <a:latin typeface="Calibri"/>
                        <a:ea typeface="Times New Roman"/>
                        <a:cs typeface="Calibri"/>
                      </a:endParaRPr>
                    </a:p>
                  </a:txBody>
                  <a:tcPr marL="0" marR="0" marT="0" marB="0">
                    <a:lnL>
                      <a:noFill/>
                    </a:lnL>
                    <a:lnR>
                      <a:noFill/>
                    </a:lnR>
                    <a:lnT>
                      <a:noFill/>
                    </a:lnT>
                    <a:lnB>
                      <a:noFill/>
                    </a:lnB>
                  </a:tcPr>
                </a:tc>
                <a:tc>
                  <a:txBody>
                    <a:bodyPr/>
                    <a:lstStyle/>
                    <a:p>
                      <a:pPr marL="1172845">
                        <a:lnSpc>
                          <a:spcPct val="115000"/>
                        </a:lnSpc>
                        <a:spcBef>
                          <a:spcPts val="225"/>
                        </a:spcBef>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c>
                  <a:txBody>
                    <a:bodyPr/>
                    <a:lstStyle/>
                    <a:p>
                      <a:pPr marR="279400" algn="r">
                        <a:lnSpc>
                          <a:spcPct val="115000"/>
                        </a:lnSpc>
                        <a:spcBef>
                          <a:spcPts val="225"/>
                        </a:spcBef>
                        <a:spcAft>
                          <a:spcPts val="0"/>
                        </a:spcAft>
                      </a:pPr>
                      <a:r>
                        <a:rPr lang="en-US" sz="1600" b="1">
                          <a:latin typeface="Calibri"/>
                          <a:ea typeface="Times New Roman"/>
                          <a:cs typeface="Calibri"/>
                        </a:rPr>
                        <a:t>Rs</a:t>
                      </a:r>
                      <a:endParaRPr lang="en-US" sz="1600">
                        <a:latin typeface="Times New Roman"/>
                        <a:ea typeface="Times New Roman"/>
                      </a:endParaRPr>
                    </a:p>
                  </a:txBody>
                  <a:tcPr marL="0" marR="0" marT="0" marB="0">
                    <a:lnL>
                      <a:noFill/>
                    </a:lnL>
                    <a:lnR>
                      <a:noFill/>
                    </a:lnR>
                    <a:lnT>
                      <a:noFill/>
                    </a:lnT>
                    <a:lnB>
                      <a:noFill/>
                    </a:lnB>
                  </a:tcPr>
                </a:tc>
              </a:tr>
              <a:tr h="319993">
                <a:tc>
                  <a:txBody>
                    <a:bodyPr/>
                    <a:lstStyle/>
                    <a:p>
                      <a:pPr marL="127000">
                        <a:lnSpc>
                          <a:spcPct val="115000"/>
                        </a:lnSpc>
                        <a:spcBef>
                          <a:spcPts val="225"/>
                        </a:spcBef>
                        <a:spcAft>
                          <a:spcPts val="0"/>
                        </a:spcAft>
                      </a:pPr>
                      <a:r>
                        <a:rPr lang="en-US" sz="1600">
                          <a:latin typeface="Calibri"/>
                          <a:ea typeface="Times New Roman"/>
                          <a:cs typeface="Calibri"/>
                        </a:rPr>
                        <a:t>Cash in hand</a:t>
                      </a:r>
                      <a:endParaRPr lang="en-US" sz="1600">
                        <a:latin typeface="Times New Roman"/>
                        <a:ea typeface="Times New Roman"/>
                      </a:endParaRPr>
                    </a:p>
                  </a:txBody>
                  <a:tcPr marL="0" marR="0" marT="0" marB="0">
                    <a:lnL>
                      <a:noFill/>
                    </a:lnL>
                    <a:lnR>
                      <a:noFill/>
                    </a:lnR>
                    <a:lnT>
                      <a:noFill/>
                    </a:lnT>
                    <a:lnB>
                      <a:noFill/>
                    </a:lnB>
                  </a:tcPr>
                </a:tc>
                <a:tc>
                  <a:txBody>
                    <a:bodyPr/>
                    <a:lstStyle/>
                    <a:p>
                      <a:pPr marR="368935" algn="r">
                        <a:lnSpc>
                          <a:spcPct val="115000"/>
                        </a:lnSpc>
                        <a:spcBef>
                          <a:spcPts val="225"/>
                        </a:spcBef>
                        <a:spcAft>
                          <a:spcPts val="0"/>
                        </a:spcAft>
                      </a:pPr>
                      <a:r>
                        <a:rPr lang="en-US" sz="1600">
                          <a:latin typeface="Calibri"/>
                          <a:ea typeface="Times New Roman"/>
                          <a:cs typeface="Calibri"/>
                        </a:rPr>
                        <a:t>10,000</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600">
                          <a:latin typeface="Calibri"/>
                          <a:ea typeface="Times New Roman"/>
                          <a:cs typeface="Calibri"/>
                        </a:rPr>
                        <a:t>36,000</a:t>
                      </a:r>
                      <a:endParaRPr lang="en-US" sz="1600">
                        <a:latin typeface="Times New Roman"/>
                        <a:ea typeface="Times New Roman"/>
                      </a:endParaRPr>
                    </a:p>
                  </a:txBody>
                  <a:tcPr marL="0" marR="0" marT="0" marB="0">
                    <a:lnL>
                      <a:noFill/>
                    </a:lnL>
                    <a:lnR>
                      <a:noFill/>
                    </a:lnR>
                    <a:lnT>
                      <a:noFill/>
                    </a:lnT>
                    <a:lnB>
                      <a:noFill/>
                    </a:lnB>
                  </a:tcPr>
                </a:tc>
              </a:tr>
              <a:tr h="319993">
                <a:tc>
                  <a:txBody>
                    <a:bodyPr/>
                    <a:lstStyle/>
                    <a:p>
                      <a:pPr marL="127000">
                        <a:lnSpc>
                          <a:spcPct val="115000"/>
                        </a:lnSpc>
                        <a:spcBef>
                          <a:spcPts val="225"/>
                        </a:spcBef>
                        <a:spcAft>
                          <a:spcPts val="0"/>
                        </a:spcAft>
                      </a:pPr>
                      <a:r>
                        <a:rPr lang="en-US" sz="1600">
                          <a:latin typeface="Calibri"/>
                          <a:ea typeface="Times New Roman"/>
                          <a:cs typeface="Calibri"/>
                        </a:rPr>
                        <a:t>Debtors</a:t>
                      </a:r>
                      <a:endParaRPr lang="en-US" sz="1600">
                        <a:latin typeface="Times New Roman"/>
                        <a:ea typeface="Times New Roman"/>
                      </a:endParaRPr>
                    </a:p>
                  </a:txBody>
                  <a:tcPr marL="0" marR="0" marT="0" marB="0">
                    <a:lnL>
                      <a:noFill/>
                    </a:lnL>
                    <a:lnR>
                      <a:noFill/>
                    </a:lnR>
                    <a:lnT>
                      <a:noFill/>
                    </a:lnT>
                    <a:lnB>
                      <a:noFill/>
                    </a:lnB>
                  </a:tcPr>
                </a:tc>
                <a:tc>
                  <a:txBody>
                    <a:bodyPr/>
                    <a:lstStyle/>
                    <a:p>
                      <a:pPr marR="368935" algn="r">
                        <a:lnSpc>
                          <a:spcPct val="115000"/>
                        </a:lnSpc>
                        <a:spcBef>
                          <a:spcPts val="225"/>
                        </a:spcBef>
                        <a:spcAft>
                          <a:spcPts val="0"/>
                        </a:spcAft>
                      </a:pPr>
                      <a:r>
                        <a:rPr lang="en-US" sz="1600">
                          <a:latin typeface="Calibri"/>
                          <a:ea typeface="Times New Roman"/>
                          <a:cs typeface="Calibri"/>
                        </a:rPr>
                        <a:t>20,000</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600">
                          <a:latin typeface="Calibri"/>
                          <a:ea typeface="Times New Roman"/>
                          <a:cs typeface="Calibri"/>
                        </a:rPr>
                        <a:t>80,000</a:t>
                      </a:r>
                      <a:endParaRPr lang="en-US" sz="1600">
                        <a:latin typeface="Times New Roman"/>
                        <a:ea typeface="Times New Roman"/>
                      </a:endParaRPr>
                    </a:p>
                  </a:txBody>
                  <a:tcPr marL="0" marR="0" marT="0" marB="0">
                    <a:lnL>
                      <a:noFill/>
                    </a:lnL>
                    <a:lnR>
                      <a:noFill/>
                    </a:lnR>
                    <a:lnT>
                      <a:noFill/>
                    </a:lnT>
                    <a:lnB>
                      <a:noFill/>
                    </a:lnB>
                  </a:tcPr>
                </a:tc>
              </a:tr>
              <a:tr h="319142">
                <a:tc>
                  <a:txBody>
                    <a:bodyPr/>
                    <a:lstStyle/>
                    <a:p>
                      <a:pPr marL="127000">
                        <a:lnSpc>
                          <a:spcPct val="115000"/>
                        </a:lnSpc>
                        <a:spcBef>
                          <a:spcPts val="225"/>
                        </a:spcBef>
                        <a:spcAft>
                          <a:spcPts val="0"/>
                        </a:spcAft>
                      </a:pPr>
                      <a:r>
                        <a:rPr lang="en-US" sz="1600" dirty="0">
                          <a:latin typeface="Calibri"/>
                          <a:ea typeface="Times New Roman"/>
                          <a:cs typeface="Calibri"/>
                        </a:rPr>
                        <a:t>Creditors</a:t>
                      </a:r>
                      <a:endParaRPr lang="en-US" sz="1600" dirty="0">
                        <a:latin typeface="Times New Roman"/>
                        <a:ea typeface="Times New Roman"/>
                      </a:endParaRPr>
                    </a:p>
                  </a:txBody>
                  <a:tcPr marL="0" marR="0" marT="0" marB="0">
                    <a:lnL>
                      <a:noFill/>
                    </a:lnL>
                    <a:lnR>
                      <a:noFill/>
                    </a:lnR>
                    <a:lnT>
                      <a:noFill/>
                    </a:lnT>
                    <a:lnB>
                      <a:noFill/>
                    </a:lnB>
                  </a:tcPr>
                </a:tc>
                <a:tc>
                  <a:txBody>
                    <a:bodyPr/>
                    <a:lstStyle/>
                    <a:p>
                      <a:pPr marR="368935" algn="r">
                        <a:lnSpc>
                          <a:spcPct val="115000"/>
                        </a:lnSpc>
                        <a:spcBef>
                          <a:spcPts val="225"/>
                        </a:spcBef>
                        <a:spcAft>
                          <a:spcPts val="0"/>
                        </a:spcAft>
                      </a:pPr>
                      <a:r>
                        <a:rPr lang="en-US" sz="1600">
                          <a:latin typeface="Calibri"/>
                          <a:ea typeface="Times New Roman"/>
                          <a:cs typeface="Calibri"/>
                        </a:rPr>
                        <a:t>10,000</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5"/>
                        </a:spcBef>
                        <a:spcAft>
                          <a:spcPts val="0"/>
                        </a:spcAft>
                      </a:pPr>
                      <a:r>
                        <a:rPr lang="en-US" sz="1600">
                          <a:latin typeface="Calibri"/>
                          <a:ea typeface="Times New Roman"/>
                          <a:cs typeface="Calibri"/>
                        </a:rPr>
                        <a:t>46,000</a:t>
                      </a:r>
                      <a:endParaRPr lang="en-US" sz="1600">
                        <a:latin typeface="Times New Roman"/>
                        <a:ea typeface="Times New Roman"/>
                      </a:endParaRPr>
                    </a:p>
                  </a:txBody>
                  <a:tcPr marL="0" marR="0" marT="0" marB="0">
                    <a:lnL>
                      <a:noFill/>
                    </a:lnL>
                    <a:lnR>
                      <a:noFill/>
                    </a:lnR>
                    <a:lnT>
                      <a:noFill/>
                    </a:lnT>
                    <a:lnB>
                      <a:noFill/>
                    </a:lnB>
                  </a:tcPr>
                </a:tc>
              </a:tr>
              <a:tr h="319142">
                <a:tc>
                  <a:txBody>
                    <a:bodyPr/>
                    <a:lstStyle/>
                    <a:p>
                      <a:pPr marL="127000">
                        <a:lnSpc>
                          <a:spcPct val="115000"/>
                        </a:lnSpc>
                        <a:spcBef>
                          <a:spcPts val="220"/>
                        </a:spcBef>
                        <a:spcAft>
                          <a:spcPts val="0"/>
                        </a:spcAft>
                      </a:pPr>
                      <a:r>
                        <a:rPr lang="en-US" sz="1600">
                          <a:latin typeface="Calibri"/>
                          <a:ea typeface="Times New Roman"/>
                          <a:cs typeface="Calibri"/>
                        </a:rPr>
                        <a:t>Bills receivable</a:t>
                      </a:r>
                      <a:endParaRPr lang="en-US" sz="1600">
                        <a:latin typeface="Times New Roman"/>
                        <a:ea typeface="Times New Roman"/>
                      </a:endParaRPr>
                    </a:p>
                  </a:txBody>
                  <a:tcPr marL="0" marR="0" marT="0" marB="0">
                    <a:lnL>
                      <a:noFill/>
                    </a:lnL>
                    <a:lnR>
                      <a:noFill/>
                    </a:lnR>
                    <a:lnT>
                      <a:noFill/>
                    </a:lnT>
                    <a:lnB>
                      <a:noFill/>
                    </a:lnB>
                  </a:tcPr>
                </a:tc>
                <a:tc>
                  <a:txBody>
                    <a:bodyPr/>
                    <a:lstStyle/>
                    <a:p>
                      <a:pPr marR="368935" algn="r">
                        <a:lnSpc>
                          <a:spcPct val="115000"/>
                        </a:lnSpc>
                        <a:spcBef>
                          <a:spcPts val="220"/>
                        </a:spcBef>
                        <a:spcAft>
                          <a:spcPts val="0"/>
                        </a:spcAft>
                      </a:pPr>
                      <a:r>
                        <a:rPr lang="en-US" sz="1600">
                          <a:latin typeface="Calibri"/>
                          <a:ea typeface="Times New Roman"/>
                          <a:cs typeface="Calibri"/>
                        </a:rPr>
                        <a:t>20,000</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ct val="115000"/>
                        </a:lnSpc>
                        <a:spcBef>
                          <a:spcPts val="220"/>
                        </a:spcBef>
                        <a:spcAft>
                          <a:spcPts val="0"/>
                        </a:spcAft>
                      </a:pPr>
                      <a:r>
                        <a:rPr lang="en-US" sz="1600">
                          <a:latin typeface="Calibri"/>
                          <a:ea typeface="Times New Roman"/>
                          <a:cs typeface="Calibri"/>
                        </a:rPr>
                        <a:t>24,000</a:t>
                      </a:r>
                      <a:endParaRPr lang="en-US" sz="1600">
                        <a:latin typeface="Times New Roman"/>
                        <a:ea typeface="Times New Roman"/>
                      </a:endParaRPr>
                    </a:p>
                  </a:txBody>
                  <a:tcPr marL="0" marR="0" marT="0" marB="0">
                    <a:lnL>
                      <a:noFill/>
                    </a:lnL>
                    <a:lnR>
                      <a:noFill/>
                    </a:lnR>
                    <a:lnT>
                      <a:noFill/>
                    </a:lnT>
                    <a:lnB>
                      <a:noFill/>
                    </a:lnB>
                  </a:tcPr>
                </a:tc>
              </a:tr>
              <a:tr h="272334">
                <a:tc>
                  <a:txBody>
                    <a:bodyPr/>
                    <a:lstStyle/>
                    <a:p>
                      <a:pPr marL="127000">
                        <a:lnSpc>
                          <a:spcPts val="1280"/>
                        </a:lnSpc>
                        <a:spcBef>
                          <a:spcPts val="225"/>
                        </a:spcBef>
                        <a:spcAft>
                          <a:spcPts val="0"/>
                        </a:spcAft>
                      </a:pPr>
                      <a:r>
                        <a:rPr lang="en-US" sz="1600">
                          <a:latin typeface="Calibri"/>
                          <a:ea typeface="Times New Roman"/>
                          <a:cs typeface="Calibri"/>
                        </a:rPr>
                        <a:t>Bills payable</a:t>
                      </a:r>
                      <a:endParaRPr lang="en-US" sz="1600">
                        <a:latin typeface="Times New Roman"/>
                        <a:ea typeface="Times New Roman"/>
                      </a:endParaRPr>
                    </a:p>
                  </a:txBody>
                  <a:tcPr marL="0" marR="0" marT="0" marB="0">
                    <a:lnL>
                      <a:noFill/>
                    </a:lnL>
                    <a:lnR>
                      <a:noFill/>
                    </a:lnR>
                    <a:lnT>
                      <a:noFill/>
                    </a:lnT>
                    <a:lnB>
                      <a:noFill/>
                    </a:lnB>
                  </a:tcPr>
                </a:tc>
                <a:tc>
                  <a:txBody>
                    <a:bodyPr/>
                    <a:lstStyle/>
                    <a:p>
                      <a:pPr marR="368935" algn="r">
                        <a:lnSpc>
                          <a:spcPts val="1280"/>
                        </a:lnSpc>
                        <a:spcBef>
                          <a:spcPts val="225"/>
                        </a:spcBef>
                        <a:spcAft>
                          <a:spcPts val="0"/>
                        </a:spcAft>
                      </a:pPr>
                      <a:r>
                        <a:rPr lang="en-US" sz="1600">
                          <a:latin typeface="Calibri"/>
                          <a:ea typeface="Times New Roman"/>
                          <a:cs typeface="Calibri"/>
                        </a:rPr>
                        <a:t>4,000</a:t>
                      </a:r>
                      <a:endParaRPr lang="en-US" sz="1600">
                        <a:latin typeface="Times New Roman"/>
                        <a:ea typeface="Times New Roman"/>
                      </a:endParaRPr>
                    </a:p>
                  </a:txBody>
                  <a:tcPr marL="0" marR="0" marT="0" marB="0">
                    <a:lnL>
                      <a:noFill/>
                    </a:lnL>
                    <a:lnR>
                      <a:noFill/>
                    </a:lnR>
                    <a:lnT>
                      <a:noFill/>
                    </a:lnT>
                    <a:lnB>
                      <a:noFill/>
                    </a:lnB>
                  </a:tcPr>
                </a:tc>
                <a:tc>
                  <a:txBody>
                    <a:bodyPr/>
                    <a:lstStyle/>
                    <a:p>
                      <a:pPr marR="125095" algn="r">
                        <a:lnSpc>
                          <a:spcPts val="1280"/>
                        </a:lnSpc>
                        <a:spcBef>
                          <a:spcPts val="225"/>
                        </a:spcBef>
                        <a:spcAft>
                          <a:spcPts val="0"/>
                        </a:spcAft>
                      </a:pPr>
                      <a:r>
                        <a:rPr lang="en-US" sz="1600" dirty="0">
                          <a:latin typeface="Calibri"/>
                          <a:ea typeface="Times New Roman"/>
                          <a:cs typeface="Calibri"/>
                        </a:rPr>
                        <a:t>42,000</a:t>
                      </a:r>
                      <a:endParaRPr lang="en-US" sz="1600" dirty="0">
                        <a:latin typeface="Times New Roman"/>
                        <a:ea typeface="Times New Roman"/>
                      </a:endParaRPr>
                    </a:p>
                  </a:txBody>
                  <a:tcPr marL="0" marR="0" marT="0" marB="0">
                    <a:lnL>
                      <a:noFill/>
                    </a:lnL>
                    <a:lnR>
                      <a:noFill/>
                    </a:lnR>
                    <a:lnT>
                      <a:noFill/>
                    </a:lnT>
                    <a:lnB>
                      <a:noFill/>
                    </a:lnB>
                  </a:tcPr>
                </a:tc>
              </a:tr>
            </a:tbl>
          </a:graphicData>
        </a:graphic>
      </p:graphicFrame>
      <p:sp>
        <p:nvSpPr>
          <p:cNvPr id="26625" name="Rectangle 1"/>
          <p:cNvSpPr>
            <a:spLocks noChangeArrowheads="1"/>
          </p:cNvSpPr>
          <p:nvPr/>
        </p:nvSpPr>
        <p:spPr bwMode="auto">
          <a:xfrm>
            <a:off x="1604864" y="354562"/>
            <a:ext cx="7539135"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Krishna </a:t>
            </a: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Kulkarni</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has not kept proper books of accounts prepare the statement of profit or loss for the year ending December 31, 2005 from the following information:</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5" name="Table 4"/>
          <p:cNvGraphicFramePr>
            <a:graphicFrameLocks noGrp="1"/>
          </p:cNvGraphicFramePr>
          <p:nvPr/>
        </p:nvGraphicFramePr>
        <p:xfrm>
          <a:off x="1362270" y="345232"/>
          <a:ext cx="7613779" cy="1586206"/>
        </p:xfrm>
        <a:graphic>
          <a:graphicData uri="http://schemas.openxmlformats.org/drawingml/2006/table">
            <a:tbl>
              <a:tblPr/>
              <a:tblGrid>
                <a:gridCol w="2906745"/>
                <a:gridCol w="3141527"/>
                <a:gridCol w="1565507"/>
              </a:tblGrid>
              <a:tr h="287421">
                <a:tc>
                  <a:txBody>
                    <a:bodyPr/>
                    <a:lstStyle/>
                    <a:p>
                      <a:pPr marL="127000">
                        <a:lnSpc>
                          <a:spcPts val="1330"/>
                        </a:lnSpc>
                        <a:spcAft>
                          <a:spcPts val="0"/>
                        </a:spcAft>
                      </a:pPr>
                      <a:r>
                        <a:rPr lang="en-US" sz="1600" dirty="0">
                          <a:latin typeface="Calibri"/>
                          <a:ea typeface="Times New Roman"/>
                          <a:cs typeface="Calibri"/>
                        </a:rPr>
                        <a:t>Car</a:t>
                      </a:r>
                      <a:endParaRPr lang="en-US" sz="1600" dirty="0">
                        <a:latin typeface="Times New Roman"/>
                        <a:ea typeface="Times New Roman"/>
                      </a:endParaRPr>
                    </a:p>
                  </a:txBody>
                  <a:tcPr marL="0" marR="0" marT="0" marB="0">
                    <a:lnL>
                      <a:noFill/>
                    </a:lnL>
                    <a:lnR>
                      <a:noFill/>
                    </a:lnR>
                    <a:lnT>
                      <a:noFill/>
                    </a:lnT>
                    <a:lnB>
                      <a:noFill/>
                    </a:lnB>
                  </a:tcPr>
                </a:tc>
                <a:tc>
                  <a:txBody>
                    <a:bodyPr/>
                    <a:lstStyle/>
                    <a:p>
                      <a:pPr marR="587375" algn="r">
                        <a:lnSpc>
                          <a:spcPts val="1330"/>
                        </a:lnSpc>
                        <a:spcAft>
                          <a:spcPts val="0"/>
                        </a:spcAft>
                      </a:pPr>
                      <a:r>
                        <a:rPr lang="en-US" sz="1600">
                          <a:latin typeface="Calibri"/>
                          <a:ea typeface="Times New Roman"/>
                          <a:cs typeface="Calibri"/>
                        </a:rPr>
                        <a:t>-</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ts val="1330"/>
                        </a:lnSpc>
                        <a:spcAft>
                          <a:spcPts val="0"/>
                        </a:spcAft>
                      </a:pPr>
                      <a:r>
                        <a:rPr lang="en-US" sz="1600">
                          <a:latin typeface="Calibri"/>
                          <a:ea typeface="Times New Roman"/>
                          <a:cs typeface="Calibri"/>
                        </a:rPr>
                        <a:t>80,000</a:t>
                      </a:r>
                      <a:endParaRPr lang="en-US" sz="1600">
                        <a:latin typeface="Times New Roman"/>
                        <a:ea typeface="Times New Roman"/>
                      </a:endParaRPr>
                    </a:p>
                  </a:txBody>
                  <a:tcPr marL="0" marR="0" marT="0" marB="0">
                    <a:lnL>
                      <a:noFill/>
                    </a:lnL>
                    <a:lnR>
                      <a:noFill/>
                    </a:lnR>
                    <a:lnT>
                      <a:noFill/>
                    </a:lnT>
                    <a:lnB>
                      <a:noFill/>
                    </a:lnB>
                  </a:tcPr>
                </a:tc>
              </a:tr>
              <a:tr h="336822">
                <a:tc>
                  <a:txBody>
                    <a:bodyPr/>
                    <a:lstStyle/>
                    <a:p>
                      <a:pPr marL="127000">
                        <a:lnSpc>
                          <a:spcPct val="115000"/>
                        </a:lnSpc>
                        <a:spcBef>
                          <a:spcPts val="225"/>
                        </a:spcBef>
                        <a:spcAft>
                          <a:spcPts val="0"/>
                        </a:spcAft>
                      </a:pPr>
                      <a:r>
                        <a:rPr lang="en-US" sz="1600">
                          <a:latin typeface="Calibri"/>
                          <a:ea typeface="Times New Roman"/>
                          <a:cs typeface="Calibri"/>
                        </a:rPr>
                        <a:t>Stock</a:t>
                      </a:r>
                      <a:endParaRPr lang="en-US" sz="1600">
                        <a:latin typeface="Times New Roman"/>
                        <a:ea typeface="Times New Roman"/>
                      </a:endParaRPr>
                    </a:p>
                  </a:txBody>
                  <a:tcPr marL="0" marR="0" marT="0" marB="0">
                    <a:lnL>
                      <a:noFill/>
                    </a:lnL>
                    <a:lnR>
                      <a:noFill/>
                    </a:lnR>
                    <a:lnT>
                      <a:noFill/>
                    </a:lnT>
                    <a:lnB>
                      <a:noFill/>
                    </a:lnB>
                  </a:tcPr>
                </a:tc>
                <a:tc>
                  <a:txBody>
                    <a:bodyPr/>
                    <a:lstStyle/>
                    <a:p>
                      <a:pPr marR="587375" algn="r">
                        <a:lnSpc>
                          <a:spcPct val="115000"/>
                        </a:lnSpc>
                        <a:spcBef>
                          <a:spcPts val="225"/>
                        </a:spcBef>
                        <a:spcAft>
                          <a:spcPts val="0"/>
                        </a:spcAft>
                      </a:pPr>
                      <a:r>
                        <a:rPr lang="en-US" sz="1600">
                          <a:latin typeface="Calibri"/>
                          <a:ea typeface="Times New Roman"/>
                          <a:cs typeface="Calibri"/>
                        </a:rPr>
                        <a:t>40,000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600">
                          <a:latin typeface="Calibri"/>
                          <a:ea typeface="Times New Roman"/>
                          <a:cs typeface="Calibri"/>
                        </a:rPr>
                        <a:t>30,000</a:t>
                      </a:r>
                      <a:endParaRPr lang="en-US" sz="1600">
                        <a:latin typeface="Times New Roman"/>
                        <a:ea typeface="Times New Roman"/>
                      </a:endParaRPr>
                    </a:p>
                  </a:txBody>
                  <a:tcPr marL="0" marR="0" marT="0" marB="0">
                    <a:lnL>
                      <a:noFill/>
                    </a:lnL>
                    <a:lnR>
                      <a:noFill/>
                    </a:lnR>
                    <a:lnT>
                      <a:noFill/>
                    </a:lnT>
                    <a:lnB>
                      <a:noFill/>
                    </a:lnB>
                  </a:tcPr>
                </a:tc>
              </a:tr>
              <a:tr h="336822">
                <a:tc>
                  <a:txBody>
                    <a:bodyPr/>
                    <a:lstStyle/>
                    <a:p>
                      <a:pPr marL="127000">
                        <a:lnSpc>
                          <a:spcPct val="115000"/>
                        </a:lnSpc>
                        <a:spcBef>
                          <a:spcPts val="220"/>
                        </a:spcBef>
                        <a:spcAft>
                          <a:spcPts val="0"/>
                        </a:spcAft>
                      </a:pPr>
                      <a:r>
                        <a:rPr lang="en-US" sz="1600" dirty="0">
                          <a:latin typeface="Calibri"/>
                          <a:ea typeface="Times New Roman"/>
                          <a:cs typeface="Calibri"/>
                        </a:rPr>
                        <a:t>Furniture</a:t>
                      </a:r>
                      <a:endParaRPr lang="en-US" sz="1600" dirty="0">
                        <a:latin typeface="Times New Roman"/>
                        <a:ea typeface="Times New Roman"/>
                      </a:endParaRPr>
                    </a:p>
                  </a:txBody>
                  <a:tcPr marL="0" marR="0" marT="0" marB="0">
                    <a:lnL>
                      <a:noFill/>
                    </a:lnL>
                    <a:lnR>
                      <a:noFill/>
                    </a:lnR>
                    <a:lnT>
                      <a:noFill/>
                    </a:lnT>
                    <a:lnB>
                      <a:noFill/>
                    </a:lnB>
                  </a:tcPr>
                </a:tc>
                <a:tc>
                  <a:txBody>
                    <a:bodyPr/>
                    <a:lstStyle/>
                    <a:p>
                      <a:pPr marR="587375" algn="r">
                        <a:lnSpc>
                          <a:spcPct val="115000"/>
                        </a:lnSpc>
                        <a:spcBef>
                          <a:spcPts val="220"/>
                        </a:spcBef>
                        <a:spcAft>
                          <a:spcPts val="0"/>
                        </a:spcAft>
                      </a:pPr>
                      <a:r>
                        <a:rPr lang="en-US" sz="1600">
                          <a:latin typeface="Calibri"/>
                          <a:ea typeface="Times New Roman"/>
                          <a:cs typeface="Calibri"/>
                        </a:rPr>
                        <a:t>8,000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0"/>
                        </a:spcBef>
                        <a:spcAft>
                          <a:spcPts val="0"/>
                        </a:spcAft>
                      </a:pPr>
                      <a:r>
                        <a:rPr lang="en-US" sz="1600">
                          <a:latin typeface="Calibri"/>
                          <a:ea typeface="Times New Roman"/>
                          <a:cs typeface="Calibri"/>
                        </a:rPr>
                        <a:t>48,000</a:t>
                      </a:r>
                      <a:endParaRPr lang="en-US" sz="1600">
                        <a:latin typeface="Times New Roman"/>
                        <a:ea typeface="Times New Roman"/>
                      </a:endParaRPr>
                    </a:p>
                  </a:txBody>
                  <a:tcPr marL="0" marR="0" marT="0" marB="0">
                    <a:lnL>
                      <a:noFill/>
                    </a:lnL>
                    <a:lnR>
                      <a:noFill/>
                    </a:lnR>
                    <a:lnT>
                      <a:noFill/>
                    </a:lnT>
                    <a:lnB>
                      <a:noFill/>
                    </a:lnB>
                  </a:tcPr>
                </a:tc>
              </a:tr>
              <a:tr h="337720">
                <a:tc>
                  <a:txBody>
                    <a:bodyPr/>
                    <a:lstStyle/>
                    <a:p>
                      <a:pPr marL="127000">
                        <a:lnSpc>
                          <a:spcPct val="115000"/>
                        </a:lnSpc>
                        <a:spcBef>
                          <a:spcPts val="225"/>
                        </a:spcBef>
                        <a:spcAft>
                          <a:spcPts val="0"/>
                        </a:spcAft>
                      </a:pPr>
                      <a:r>
                        <a:rPr lang="en-US" sz="1600">
                          <a:latin typeface="Calibri"/>
                          <a:ea typeface="Times New Roman"/>
                          <a:cs typeface="Calibri"/>
                        </a:rPr>
                        <a:t>Investment</a:t>
                      </a:r>
                      <a:endParaRPr lang="en-US" sz="1600">
                        <a:latin typeface="Times New Roman"/>
                        <a:ea typeface="Times New Roman"/>
                      </a:endParaRPr>
                    </a:p>
                  </a:txBody>
                  <a:tcPr marL="0" marR="0" marT="0" marB="0">
                    <a:lnL>
                      <a:noFill/>
                    </a:lnL>
                    <a:lnR>
                      <a:noFill/>
                    </a:lnR>
                    <a:lnT>
                      <a:noFill/>
                    </a:lnT>
                    <a:lnB>
                      <a:noFill/>
                    </a:lnB>
                  </a:tcPr>
                </a:tc>
                <a:tc>
                  <a:txBody>
                    <a:bodyPr/>
                    <a:lstStyle/>
                    <a:p>
                      <a:pPr marR="587375" algn="r">
                        <a:lnSpc>
                          <a:spcPct val="115000"/>
                        </a:lnSpc>
                        <a:spcBef>
                          <a:spcPts val="225"/>
                        </a:spcBef>
                        <a:spcAft>
                          <a:spcPts val="0"/>
                        </a:spcAft>
                      </a:pPr>
                      <a:r>
                        <a:rPr lang="en-US" sz="1600">
                          <a:latin typeface="Calibri"/>
                          <a:ea typeface="Times New Roman"/>
                          <a:cs typeface="Calibri"/>
                        </a:rPr>
                        <a:t>40,000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ct val="115000"/>
                        </a:lnSpc>
                        <a:spcBef>
                          <a:spcPts val="225"/>
                        </a:spcBef>
                        <a:spcAft>
                          <a:spcPts val="0"/>
                        </a:spcAft>
                      </a:pPr>
                      <a:r>
                        <a:rPr lang="en-US" sz="1600">
                          <a:latin typeface="Calibri"/>
                          <a:ea typeface="Times New Roman"/>
                          <a:cs typeface="Calibri"/>
                        </a:rPr>
                        <a:t>50,000</a:t>
                      </a:r>
                      <a:endParaRPr lang="en-US" sz="1600">
                        <a:latin typeface="Times New Roman"/>
                        <a:ea typeface="Times New Roman"/>
                      </a:endParaRPr>
                    </a:p>
                  </a:txBody>
                  <a:tcPr marL="0" marR="0" marT="0" marB="0">
                    <a:lnL>
                      <a:noFill/>
                    </a:lnL>
                    <a:lnR>
                      <a:noFill/>
                    </a:lnR>
                    <a:lnT>
                      <a:noFill/>
                    </a:lnT>
                    <a:lnB>
                      <a:noFill/>
                    </a:lnB>
                  </a:tcPr>
                </a:tc>
              </a:tr>
              <a:tr h="287421">
                <a:tc>
                  <a:txBody>
                    <a:bodyPr/>
                    <a:lstStyle/>
                    <a:p>
                      <a:pPr marL="127000">
                        <a:lnSpc>
                          <a:spcPts val="1280"/>
                        </a:lnSpc>
                        <a:spcBef>
                          <a:spcPts val="225"/>
                        </a:spcBef>
                        <a:spcAft>
                          <a:spcPts val="0"/>
                        </a:spcAft>
                      </a:pPr>
                      <a:r>
                        <a:rPr lang="en-US" sz="1600">
                          <a:latin typeface="Calibri"/>
                          <a:ea typeface="Times New Roman"/>
                          <a:cs typeface="Calibri"/>
                        </a:rPr>
                        <a:t>Bank balance</a:t>
                      </a:r>
                      <a:endParaRPr lang="en-US" sz="1600">
                        <a:latin typeface="Times New Roman"/>
                        <a:ea typeface="Times New Roman"/>
                      </a:endParaRPr>
                    </a:p>
                  </a:txBody>
                  <a:tcPr marL="0" marR="0" marT="0" marB="0">
                    <a:lnL>
                      <a:noFill/>
                    </a:lnL>
                    <a:lnR>
                      <a:noFill/>
                    </a:lnR>
                    <a:lnT>
                      <a:noFill/>
                    </a:lnT>
                    <a:lnB>
                      <a:noFill/>
                    </a:lnB>
                  </a:tcPr>
                </a:tc>
                <a:tc>
                  <a:txBody>
                    <a:bodyPr/>
                    <a:lstStyle/>
                    <a:p>
                      <a:pPr marR="587375" algn="r">
                        <a:lnSpc>
                          <a:spcPts val="1280"/>
                        </a:lnSpc>
                        <a:spcBef>
                          <a:spcPts val="225"/>
                        </a:spcBef>
                        <a:spcAft>
                          <a:spcPts val="0"/>
                        </a:spcAft>
                      </a:pPr>
                      <a:r>
                        <a:rPr lang="en-US" sz="1600">
                          <a:latin typeface="Calibri"/>
                          <a:ea typeface="Times New Roman"/>
                          <a:cs typeface="Calibri"/>
                        </a:rPr>
                        <a:t>1,00,000</a:t>
                      </a:r>
                      <a:endParaRPr lang="en-US" sz="1600">
                        <a:latin typeface="Times New Roman"/>
                        <a:ea typeface="Times New Roman"/>
                      </a:endParaRPr>
                    </a:p>
                  </a:txBody>
                  <a:tcPr marL="0" marR="0" marT="0" marB="0">
                    <a:lnL>
                      <a:noFill/>
                    </a:lnL>
                    <a:lnR>
                      <a:noFill/>
                    </a:lnR>
                    <a:lnT>
                      <a:noFill/>
                    </a:lnT>
                    <a:lnB>
                      <a:noFill/>
                    </a:lnB>
                  </a:tcPr>
                </a:tc>
                <a:tc>
                  <a:txBody>
                    <a:bodyPr/>
                    <a:lstStyle/>
                    <a:p>
                      <a:pPr marR="125730" algn="r">
                        <a:lnSpc>
                          <a:spcPts val="1280"/>
                        </a:lnSpc>
                        <a:spcBef>
                          <a:spcPts val="225"/>
                        </a:spcBef>
                        <a:spcAft>
                          <a:spcPts val="0"/>
                        </a:spcAft>
                      </a:pPr>
                      <a:r>
                        <a:rPr lang="en-US" sz="1600" dirty="0">
                          <a:latin typeface="Calibri"/>
                          <a:ea typeface="Times New Roman"/>
                          <a:cs typeface="Calibri"/>
                        </a:rPr>
                        <a:t>90,000</a:t>
                      </a:r>
                      <a:endParaRPr lang="en-US" sz="1600" dirty="0">
                        <a:latin typeface="Times New Roman"/>
                        <a:ea typeface="Times New Roman"/>
                      </a:endParaRPr>
                    </a:p>
                  </a:txBody>
                  <a:tcPr marL="0" marR="0" marT="0" marB="0">
                    <a:lnL>
                      <a:noFill/>
                    </a:lnL>
                    <a:lnR>
                      <a:noFill/>
                    </a:lnR>
                    <a:lnT>
                      <a:noFill/>
                    </a:lnT>
                    <a:lnB>
                      <a:noFill/>
                    </a:lnB>
                  </a:tcPr>
                </a:tc>
              </a:tr>
            </a:tbl>
          </a:graphicData>
        </a:graphic>
      </p:graphicFrame>
      <p:sp>
        <p:nvSpPr>
          <p:cNvPr id="24577" name="Rectangle 1"/>
          <p:cNvSpPr>
            <a:spLocks noChangeArrowheads="1"/>
          </p:cNvSpPr>
          <p:nvPr/>
        </p:nvSpPr>
        <p:spPr bwMode="auto">
          <a:xfrm>
            <a:off x="1576872" y="2071397"/>
            <a:ext cx="7567127"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15925" algn="l"/>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      </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The following adjustments were made: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15925" algn="l"/>
              </a:tabLst>
            </a:pPr>
            <a:r>
              <a:rPr kumimoji="0" lang="en-US" sz="1200" b="1" i="0" u="none" strike="noStrike" cap="none" normalizeH="0" baseline="0" dirty="0" smtClean="0">
                <a:ln>
                  <a:noFill/>
                </a:ln>
                <a:solidFill>
                  <a:srgbClr val="333333"/>
                </a:solidFill>
                <a:effectLst/>
                <a:latin typeface="Arial" pitchFamily="34" charset="0"/>
                <a:ea typeface="Arial" pitchFamily="34" charset="0"/>
                <a:cs typeface="Calibri" pitchFamily="34" charset="0"/>
              </a:rPr>
              <a:t>Krishna withdrew cash Rs 5,000 per month for private use.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15925" algn="l"/>
              </a:tabLst>
            </a:pPr>
            <a:r>
              <a:rPr kumimoji="0" lang="en-US" sz="1200" b="1" i="0" u="none" strike="noStrike" cap="none" normalizeH="0" baseline="0" dirty="0" smtClean="0">
                <a:ln>
                  <a:noFill/>
                </a:ln>
                <a:solidFill>
                  <a:srgbClr val="333333"/>
                </a:solidFill>
                <a:effectLst/>
                <a:latin typeface="Arial" pitchFamily="34" charset="0"/>
                <a:ea typeface="Arial" pitchFamily="34" charset="0"/>
                <a:cs typeface="Calibri" pitchFamily="34" charset="0"/>
              </a:rPr>
              <a:t>Depreciation @ 5% on car and furniture @10%.</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15925" algn="l"/>
              </a:tabLst>
            </a:pPr>
            <a:r>
              <a:rPr kumimoji="0" lang="en-US" sz="1200" b="1" i="0" u="none" strike="noStrike" cap="none" normalizeH="0" baseline="0" dirty="0" smtClean="0">
                <a:ln>
                  <a:noFill/>
                </a:ln>
                <a:solidFill>
                  <a:srgbClr val="333333"/>
                </a:solidFill>
                <a:effectLst/>
                <a:latin typeface="Arial" pitchFamily="34" charset="0"/>
                <a:ea typeface="Arial" pitchFamily="34" charset="0"/>
                <a:cs typeface="Calibri" pitchFamily="34" charset="0"/>
              </a:rPr>
              <a:t>Outstanding Rent Rs 6,000.</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15925" algn="l"/>
              </a:tabLst>
            </a:pPr>
            <a:r>
              <a:rPr kumimoji="0" lang="en-US" sz="1200" b="1" i="0" u="none" strike="noStrike" cap="none" normalizeH="0" baseline="0" dirty="0" smtClean="0">
                <a:ln>
                  <a:noFill/>
                </a:ln>
                <a:solidFill>
                  <a:srgbClr val="333333"/>
                </a:solidFill>
                <a:effectLst/>
                <a:latin typeface="Arial" pitchFamily="34" charset="0"/>
                <a:ea typeface="Arial" pitchFamily="34" charset="0"/>
                <a:cs typeface="Calibri" pitchFamily="34" charset="0"/>
              </a:rPr>
              <a:t>Fresh Capital introduced during the year Rs 30,000.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2"/>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2" y="105701"/>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900" b="1" dirty="0" smtClean="0">
                <a:solidFill>
                  <a:srgbClr val="FF0000"/>
                </a:solidFill>
                <a:latin typeface="Calibri"/>
                <a:ea typeface="Calibri"/>
                <a:cs typeface="Calibri"/>
                <a:sym typeface="Calibri"/>
              </a:rPr>
              <a:t>INCOMPLETE RECORDS</a:t>
            </a:r>
            <a:endParaRPr lang="en-US" sz="2900" b="1" dirty="0" smtClean="0">
              <a:solidFill>
                <a:srgbClr val="FF0000"/>
              </a:solidFill>
              <a:latin typeface="Calibri"/>
              <a:ea typeface="Calibri"/>
              <a:cs typeface="Calibri"/>
              <a:sym typeface="Calibri"/>
            </a:endParaRPr>
          </a:p>
        </p:txBody>
      </p:sp>
      <p:sp>
        <p:nvSpPr>
          <p:cNvPr id="57" name="Google Shape;57;p13"/>
          <p:cNvSpPr txBox="1"/>
          <p:nvPr/>
        </p:nvSpPr>
        <p:spPr>
          <a:xfrm>
            <a:off x="2222175" y="2571738"/>
            <a:ext cx="6361988"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ACCOUNTANCY</a:t>
            </a:r>
            <a:endParaRPr b="1"/>
          </a:p>
          <a:p>
            <a:pPr marL="0" lvl="0" indent="0" algn="l" rtl="0">
              <a:spcBef>
                <a:spcPts val="0"/>
              </a:spcBef>
              <a:spcAft>
                <a:spcPts val="0"/>
              </a:spcAft>
              <a:buNone/>
            </a:pPr>
            <a:r>
              <a:rPr lang="en" b="1" dirty="0"/>
              <a:t>CHAPTER </a:t>
            </a:r>
            <a:r>
              <a:rPr lang="en" b="1" dirty="0" smtClean="0"/>
              <a:t>NUMBER:11</a:t>
            </a:r>
            <a:endParaRPr b="1"/>
          </a:p>
          <a:p>
            <a:pPr marL="0" lvl="0" indent="0" algn="l" rtl="0">
              <a:spcBef>
                <a:spcPts val="0"/>
              </a:spcBef>
              <a:spcAft>
                <a:spcPts val="0"/>
              </a:spcAft>
              <a:buNone/>
            </a:pPr>
            <a:r>
              <a:rPr lang="en" b="1" dirty="0"/>
              <a:t>CHAPTER NAME </a:t>
            </a:r>
            <a:r>
              <a:rPr lang="en" b="1" dirty="0" smtClean="0"/>
              <a:t>: </a:t>
            </a:r>
            <a:r>
              <a:rPr lang="en" b="1" dirty="0" smtClean="0"/>
              <a:t>INCOMPLETE RECORDS</a:t>
            </a:r>
            <a:endParaRPr lang="en" b="1" dirty="0" smtClean="0"/>
          </a:p>
          <a:p>
            <a:pPr marL="0" lvl="0" indent="0" algn="l" rtl="0">
              <a:spcBef>
                <a:spcPts val="0"/>
              </a:spcBef>
              <a:spcAft>
                <a:spcPts val="0"/>
              </a:spcAft>
              <a:buNone/>
            </a:pPr>
            <a:r>
              <a:rPr lang="en" b="1" dirty="0" smtClean="0"/>
              <a:t>CLASS-97</a:t>
            </a:r>
          </a:p>
          <a:p>
            <a:pPr marL="0" lvl="0" indent="0" algn="l" rtl="0">
              <a:spcBef>
                <a:spcPts val="0"/>
              </a:spcBef>
              <a:spcAft>
                <a:spcPts val="0"/>
              </a:spcAft>
              <a:buNone/>
            </a:pPr>
            <a:endParaRPr b="1"/>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4" name="Table 3"/>
          <p:cNvGraphicFramePr>
            <a:graphicFrameLocks noGrp="1"/>
          </p:cNvGraphicFramePr>
          <p:nvPr/>
        </p:nvGraphicFramePr>
        <p:xfrm>
          <a:off x="1520890" y="1148715"/>
          <a:ext cx="6988628" cy="3363980"/>
        </p:xfrm>
        <a:graphic>
          <a:graphicData uri="http://schemas.openxmlformats.org/drawingml/2006/table">
            <a:tbl>
              <a:tblPr/>
              <a:tblGrid>
                <a:gridCol w="3333571"/>
                <a:gridCol w="46649"/>
                <a:gridCol w="1897274"/>
                <a:gridCol w="46649"/>
                <a:gridCol w="1664485"/>
              </a:tblGrid>
              <a:tr h="203200">
                <a:tc gridSpan="2">
                  <a:txBody>
                    <a:bodyPr/>
                    <a:lstStyle/>
                    <a:p>
                      <a:pPr>
                        <a:lnSpc>
                          <a:spcPct val="115000"/>
                        </a:lnSpc>
                        <a:spcAft>
                          <a:spcPts val="1000"/>
                        </a:spcAft>
                      </a:pPr>
                      <a:r>
                        <a:rPr lang="en-US" sz="1800" dirty="0">
                          <a:latin typeface="Calibri"/>
                          <a:ea typeface="Times New Roman"/>
                          <a:cs typeface="Mangal"/>
                        </a:rPr>
                        <a:t> </a:t>
                      </a:r>
                    </a:p>
                  </a:txBody>
                  <a:tcPr marL="0" marR="0" marT="0" marB="0" anchor="ctr">
                    <a:lnL>
                      <a:noFill/>
                    </a:lnL>
                    <a:lnR>
                      <a:noFill/>
                    </a:lnR>
                    <a:lnT>
                      <a:noFill/>
                    </a:lnT>
                    <a:lnB>
                      <a:noFill/>
                    </a:lnB>
                  </a:tcPr>
                </a:tc>
                <a:tc hMerge="1">
                  <a:txBody>
                    <a:bodyPr/>
                    <a:lstStyle/>
                    <a:p>
                      <a:endParaRPr lang="en-US"/>
                    </a:p>
                  </a:txBody>
                  <a:tcPr/>
                </a:tc>
                <a:tc>
                  <a:txBody>
                    <a:bodyPr/>
                    <a:lstStyle/>
                    <a:p>
                      <a:pPr marL="127000">
                        <a:lnSpc>
                          <a:spcPts val="1330"/>
                        </a:lnSpc>
                        <a:spcAft>
                          <a:spcPts val="0"/>
                        </a:spcAft>
                      </a:pPr>
                      <a:r>
                        <a:rPr lang="en-US" sz="1800" b="1">
                          <a:latin typeface="Calibri"/>
                          <a:ea typeface="Times New Roman"/>
                          <a:cs typeface="Calibri"/>
                        </a:rPr>
                        <a:t>Dec. 31, 2004</a:t>
                      </a:r>
                      <a:endParaRPr lang="en-US" sz="1800">
                        <a:latin typeface="Times New Roman"/>
                        <a:ea typeface="Times New Roman"/>
                      </a:endParaRPr>
                    </a:p>
                  </a:txBody>
                  <a:tcPr marL="0" marR="0" marT="0" marB="0">
                    <a:lnL>
                      <a:noFill/>
                    </a:lnL>
                    <a:lnR>
                      <a:noFill/>
                    </a:lnR>
                    <a:lnT>
                      <a:noFill/>
                    </a:lnT>
                    <a:lnB>
                      <a:noFill/>
                    </a:lnB>
                  </a:tcPr>
                </a:tc>
                <a:tc gridSpan="2">
                  <a:txBody>
                    <a:bodyPr/>
                    <a:lstStyle/>
                    <a:p>
                      <a:pPr marL="327025">
                        <a:lnSpc>
                          <a:spcPts val="1330"/>
                        </a:lnSpc>
                        <a:spcAft>
                          <a:spcPts val="0"/>
                        </a:spcAft>
                      </a:pPr>
                      <a:r>
                        <a:rPr lang="en-US" sz="1800" b="1">
                          <a:latin typeface="Calibri"/>
                          <a:ea typeface="Times New Roman"/>
                          <a:cs typeface="Calibri"/>
                        </a:rPr>
                        <a:t>Dec. 31, 2005</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r>
              <a:tr h="203200">
                <a:tc gridSpan="2">
                  <a:txBody>
                    <a:bodyPr/>
                    <a:lstStyle/>
                    <a:p>
                      <a:pPr>
                        <a:lnSpc>
                          <a:spcPct val="115000"/>
                        </a:lnSpc>
                        <a:spcAft>
                          <a:spcPts val="1000"/>
                        </a:spcAft>
                      </a:pPr>
                      <a:r>
                        <a:rPr lang="en-US" sz="1800">
                          <a:latin typeface="Calibri"/>
                          <a:ea typeface="Times New Roman"/>
                          <a:cs typeface="Mangal"/>
                        </a:rPr>
                        <a:t> </a:t>
                      </a:r>
                    </a:p>
                  </a:txBody>
                  <a:tcPr marL="0" marR="0" marT="0" marB="0" anchor="ctr">
                    <a:lnL>
                      <a:noFill/>
                    </a:lnL>
                    <a:lnR>
                      <a:noFill/>
                    </a:lnR>
                    <a:lnT>
                      <a:noFill/>
                    </a:lnT>
                    <a:lnB>
                      <a:noFill/>
                    </a:lnB>
                  </a:tcPr>
                </a:tc>
                <a:tc hMerge="1">
                  <a:txBody>
                    <a:bodyPr/>
                    <a:lstStyle/>
                    <a:p>
                      <a:endParaRPr lang="en-US"/>
                    </a:p>
                  </a:txBody>
                  <a:tcPr/>
                </a:tc>
                <a:tc>
                  <a:txBody>
                    <a:bodyPr/>
                    <a:lstStyle/>
                    <a:p>
                      <a:pPr marL="588010" marR="526415" algn="ctr">
                        <a:lnSpc>
                          <a:spcPts val="1280"/>
                        </a:lnSpc>
                        <a:spcBef>
                          <a:spcPts val="225"/>
                        </a:spcBef>
                        <a:spcAft>
                          <a:spcPts val="0"/>
                        </a:spcAft>
                      </a:pPr>
                      <a:r>
                        <a:rPr lang="en-US" sz="1800" b="1">
                          <a:latin typeface="Calibri"/>
                          <a:ea typeface="Times New Roman"/>
                          <a:cs typeface="Calibri"/>
                        </a:rPr>
                        <a:t>Rs</a:t>
                      </a:r>
                      <a:endParaRPr lang="en-US" sz="1800">
                        <a:latin typeface="Times New Roman"/>
                        <a:ea typeface="Times New Roman"/>
                      </a:endParaRPr>
                    </a:p>
                  </a:txBody>
                  <a:tcPr marL="0" marR="0" marT="0" marB="0">
                    <a:lnL>
                      <a:noFill/>
                    </a:lnL>
                    <a:lnR>
                      <a:noFill/>
                    </a:lnR>
                    <a:lnT>
                      <a:noFill/>
                    </a:lnT>
                    <a:lnB>
                      <a:noFill/>
                    </a:lnB>
                  </a:tcPr>
                </a:tc>
                <a:tc gridSpan="2">
                  <a:txBody>
                    <a:bodyPr/>
                    <a:lstStyle/>
                    <a:p>
                      <a:pPr marL="728980">
                        <a:lnSpc>
                          <a:spcPts val="1280"/>
                        </a:lnSpc>
                        <a:spcBef>
                          <a:spcPts val="225"/>
                        </a:spcBef>
                        <a:spcAft>
                          <a:spcPts val="0"/>
                        </a:spcAft>
                      </a:pPr>
                      <a:r>
                        <a:rPr lang="en-US" sz="1800" b="1">
                          <a:latin typeface="Calibri"/>
                          <a:ea typeface="Times New Roman"/>
                          <a:cs typeface="Calibri"/>
                        </a:rPr>
                        <a:t>Rs</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r>
              <a:tr h="203200">
                <a:tc>
                  <a:txBody>
                    <a:bodyPr/>
                    <a:lstStyle/>
                    <a:p>
                      <a:pPr marL="127000">
                        <a:lnSpc>
                          <a:spcPts val="1330"/>
                        </a:lnSpc>
                        <a:spcAft>
                          <a:spcPts val="0"/>
                        </a:spcAft>
                      </a:pPr>
                      <a:r>
                        <a:rPr lang="en-US" sz="1800">
                          <a:latin typeface="Calibri"/>
                          <a:ea typeface="Times New Roman"/>
                          <a:cs typeface="Calibri"/>
                        </a:rPr>
                        <a:t>Cash in hand</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ts val="1330"/>
                        </a:lnSpc>
                        <a:spcAft>
                          <a:spcPts val="0"/>
                        </a:spcAft>
                      </a:pPr>
                      <a:r>
                        <a:rPr lang="en-US" sz="1800">
                          <a:latin typeface="Calibri"/>
                          <a:ea typeface="Times New Roman"/>
                          <a:cs typeface="Calibri"/>
                        </a:rPr>
                        <a:t>6,000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ts val="1330"/>
                        </a:lnSpc>
                        <a:spcAft>
                          <a:spcPts val="0"/>
                        </a:spcAft>
                      </a:pPr>
                      <a:r>
                        <a:rPr lang="en-US" sz="1800">
                          <a:latin typeface="Calibri"/>
                          <a:ea typeface="Times New Roman"/>
                          <a:cs typeface="Calibri"/>
                        </a:rPr>
                        <a:t>24,000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a:latin typeface="Calibri"/>
                          <a:ea typeface="Times New Roman"/>
                          <a:cs typeface="Calibri"/>
                        </a:rPr>
                        <a:t>Bank overdraft</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ct val="115000"/>
                        </a:lnSpc>
                        <a:spcBef>
                          <a:spcPts val="225"/>
                        </a:spcBef>
                        <a:spcAft>
                          <a:spcPts val="0"/>
                        </a:spcAft>
                      </a:pPr>
                      <a:r>
                        <a:rPr lang="en-US" sz="1800">
                          <a:latin typeface="Calibri"/>
                          <a:ea typeface="Times New Roman"/>
                          <a:cs typeface="Calibri"/>
                        </a:rPr>
                        <a:t>30,000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L="156210" algn="ctr">
                        <a:lnSpc>
                          <a:spcPct val="115000"/>
                        </a:lnSpc>
                        <a:spcBef>
                          <a:spcPts val="225"/>
                        </a:spcBef>
                        <a:spcAft>
                          <a:spcPts val="0"/>
                        </a:spcAft>
                      </a:pPr>
                      <a:r>
                        <a:rPr lang="en-US" sz="1800">
                          <a:latin typeface="Calibri"/>
                          <a:ea typeface="Times New Roman"/>
                          <a:cs typeface="Calibri"/>
                        </a:rPr>
                        <a:t>-</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800">
                          <a:latin typeface="Calibri"/>
                          <a:ea typeface="Times New Roman"/>
                          <a:cs typeface="Calibri"/>
                        </a:rPr>
                        <a:t>Stock</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ct val="115000"/>
                        </a:lnSpc>
                        <a:spcBef>
                          <a:spcPts val="220"/>
                        </a:spcBef>
                        <a:spcAft>
                          <a:spcPts val="0"/>
                        </a:spcAft>
                      </a:pPr>
                      <a:r>
                        <a:rPr lang="en-US" sz="1800">
                          <a:latin typeface="Calibri"/>
                          <a:ea typeface="Times New Roman"/>
                          <a:cs typeface="Calibri"/>
                        </a:rPr>
                        <a:t>50,000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0"/>
                        </a:spcBef>
                        <a:spcAft>
                          <a:spcPts val="0"/>
                        </a:spcAft>
                      </a:pPr>
                      <a:r>
                        <a:rPr lang="en-US" sz="1800">
                          <a:latin typeface="Calibri"/>
                          <a:ea typeface="Times New Roman"/>
                          <a:cs typeface="Calibri"/>
                        </a:rPr>
                        <a:t>80,000</a:t>
                      </a:r>
                      <a:endParaRPr lang="en-US" sz="18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800" dirty="0">
                          <a:latin typeface="Calibri"/>
                          <a:ea typeface="Times New Roman"/>
                          <a:cs typeface="Calibri"/>
                        </a:rPr>
                        <a:t>Sundry creditors</a:t>
                      </a:r>
                      <a:endParaRPr lang="en-US" sz="1800" dirty="0">
                        <a:latin typeface="Times New Roman"/>
                        <a:ea typeface="Times New Roman"/>
                      </a:endParaRPr>
                    </a:p>
                  </a:txBody>
                  <a:tcPr marL="0" marR="0" marT="0" marB="0">
                    <a:lnL>
                      <a:noFill/>
                    </a:lnL>
                    <a:lnR>
                      <a:noFill/>
                    </a:lnR>
                    <a:lnT>
                      <a:noFill/>
                    </a:lnT>
                    <a:lnB>
                      <a:noFill/>
                    </a:lnB>
                  </a:tcPr>
                </a:tc>
                <a:tc gridSpan="3">
                  <a:txBody>
                    <a:bodyPr/>
                    <a:lstStyle/>
                    <a:p>
                      <a:pPr marR="487045" algn="r">
                        <a:lnSpc>
                          <a:spcPct val="115000"/>
                        </a:lnSpc>
                        <a:spcBef>
                          <a:spcPts val="225"/>
                        </a:spcBef>
                        <a:spcAft>
                          <a:spcPts val="0"/>
                        </a:spcAft>
                      </a:pPr>
                      <a:r>
                        <a:rPr lang="en-US" sz="1800">
                          <a:latin typeface="Calibri"/>
                          <a:ea typeface="Times New Roman"/>
                          <a:cs typeface="Calibri"/>
                        </a:rPr>
                        <a:t>26,000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800">
                          <a:latin typeface="Calibri"/>
                          <a:ea typeface="Times New Roman"/>
                          <a:cs typeface="Calibri"/>
                        </a:rPr>
                        <a:t>40,000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a:latin typeface="Calibri"/>
                          <a:ea typeface="Times New Roman"/>
                          <a:cs typeface="Calibri"/>
                        </a:rPr>
                        <a:t>Sundry debtors</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ct val="115000"/>
                        </a:lnSpc>
                        <a:spcBef>
                          <a:spcPts val="225"/>
                        </a:spcBef>
                        <a:spcAft>
                          <a:spcPts val="0"/>
                        </a:spcAft>
                      </a:pPr>
                      <a:r>
                        <a:rPr lang="en-US" sz="1800">
                          <a:latin typeface="Calibri"/>
                          <a:ea typeface="Times New Roman"/>
                          <a:cs typeface="Calibri"/>
                        </a:rPr>
                        <a:t>60,000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800">
                          <a:latin typeface="Calibri"/>
                          <a:ea typeface="Times New Roman"/>
                          <a:cs typeface="Calibri"/>
                        </a:rPr>
                        <a:t>1,40,000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0"/>
                        </a:spcBef>
                        <a:spcAft>
                          <a:spcPts val="0"/>
                        </a:spcAft>
                      </a:pPr>
                      <a:r>
                        <a:rPr lang="en-US" sz="1800">
                          <a:latin typeface="Calibri"/>
                          <a:ea typeface="Times New Roman"/>
                          <a:cs typeface="Calibri"/>
                        </a:rPr>
                        <a:t>Bills payable</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ct val="115000"/>
                        </a:lnSpc>
                        <a:spcBef>
                          <a:spcPts val="220"/>
                        </a:spcBef>
                        <a:spcAft>
                          <a:spcPts val="0"/>
                        </a:spcAft>
                      </a:pPr>
                      <a:r>
                        <a:rPr lang="en-US" sz="1800">
                          <a:latin typeface="Calibri"/>
                          <a:ea typeface="Times New Roman"/>
                          <a:cs typeface="Calibri"/>
                        </a:rPr>
                        <a:t>6,000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0"/>
                        </a:spcBef>
                        <a:spcAft>
                          <a:spcPts val="0"/>
                        </a:spcAft>
                      </a:pPr>
                      <a:r>
                        <a:rPr lang="en-US" sz="1800">
                          <a:latin typeface="Calibri"/>
                          <a:ea typeface="Times New Roman"/>
                          <a:cs typeface="Calibri"/>
                        </a:rPr>
                        <a:t>12,000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a:latin typeface="Calibri"/>
                          <a:ea typeface="Times New Roman"/>
                          <a:cs typeface="Calibri"/>
                        </a:rPr>
                        <a:t>Furniture</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ct val="115000"/>
                        </a:lnSpc>
                        <a:spcBef>
                          <a:spcPts val="225"/>
                        </a:spcBef>
                        <a:spcAft>
                          <a:spcPts val="0"/>
                        </a:spcAft>
                      </a:pPr>
                      <a:r>
                        <a:rPr lang="en-US" sz="1800">
                          <a:latin typeface="Calibri"/>
                          <a:ea typeface="Times New Roman"/>
                          <a:cs typeface="Calibri"/>
                        </a:rPr>
                        <a:t>40,000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800">
                          <a:latin typeface="Calibri"/>
                          <a:ea typeface="Times New Roman"/>
                          <a:cs typeface="Calibri"/>
                        </a:rPr>
                        <a:t>60,000</a:t>
                      </a:r>
                      <a:endParaRPr lang="en-US" sz="1800">
                        <a:latin typeface="Times New Roman"/>
                        <a:ea typeface="Times New Roman"/>
                      </a:endParaRPr>
                    </a:p>
                  </a:txBody>
                  <a:tcPr marL="0" marR="0" marT="0" marB="0">
                    <a:lnL>
                      <a:noFill/>
                    </a:lnL>
                    <a:lnR>
                      <a:noFill/>
                    </a:lnR>
                    <a:lnT>
                      <a:noFill/>
                    </a:lnT>
                    <a:lnB>
                      <a:noFill/>
                    </a:lnB>
                  </a:tcPr>
                </a:tc>
              </a:tr>
              <a:tr h="238125">
                <a:tc>
                  <a:txBody>
                    <a:bodyPr/>
                    <a:lstStyle/>
                    <a:p>
                      <a:pPr marL="127000">
                        <a:lnSpc>
                          <a:spcPct val="115000"/>
                        </a:lnSpc>
                        <a:spcBef>
                          <a:spcPts val="225"/>
                        </a:spcBef>
                        <a:spcAft>
                          <a:spcPts val="0"/>
                        </a:spcAft>
                      </a:pPr>
                      <a:r>
                        <a:rPr lang="en-US" sz="1800">
                          <a:latin typeface="Calibri"/>
                          <a:ea typeface="Times New Roman"/>
                          <a:cs typeface="Calibri"/>
                        </a:rPr>
                        <a:t>Bills receivable</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ct val="115000"/>
                        </a:lnSpc>
                        <a:spcBef>
                          <a:spcPts val="225"/>
                        </a:spcBef>
                        <a:spcAft>
                          <a:spcPts val="0"/>
                        </a:spcAft>
                      </a:pPr>
                      <a:r>
                        <a:rPr lang="en-US" sz="1800">
                          <a:latin typeface="Calibri"/>
                          <a:ea typeface="Times New Roman"/>
                          <a:cs typeface="Calibri"/>
                        </a:rPr>
                        <a:t>8,000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800">
                          <a:latin typeface="Calibri"/>
                          <a:ea typeface="Times New Roman"/>
                          <a:cs typeface="Calibri"/>
                        </a:rPr>
                        <a:t>28,000</a:t>
                      </a:r>
                      <a:endParaRPr lang="en-US" sz="1800">
                        <a:latin typeface="Times New Roman"/>
                        <a:ea typeface="Times New Roman"/>
                      </a:endParaRPr>
                    </a:p>
                  </a:txBody>
                  <a:tcPr marL="0" marR="0" marT="0" marB="0">
                    <a:lnL>
                      <a:noFill/>
                    </a:lnL>
                    <a:lnR>
                      <a:noFill/>
                    </a:lnR>
                    <a:lnT>
                      <a:noFill/>
                    </a:lnT>
                    <a:lnB>
                      <a:noFill/>
                    </a:lnB>
                  </a:tcPr>
                </a:tc>
              </a:tr>
              <a:tr h="238760">
                <a:tc>
                  <a:txBody>
                    <a:bodyPr/>
                    <a:lstStyle/>
                    <a:p>
                      <a:pPr marL="127000">
                        <a:lnSpc>
                          <a:spcPct val="115000"/>
                        </a:lnSpc>
                        <a:spcBef>
                          <a:spcPts val="225"/>
                        </a:spcBef>
                        <a:spcAft>
                          <a:spcPts val="0"/>
                        </a:spcAft>
                      </a:pPr>
                      <a:r>
                        <a:rPr lang="en-US" sz="1800">
                          <a:latin typeface="Calibri"/>
                          <a:ea typeface="Times New Roman"/>
                          <a:cs typeface="Calibri"/>
                        </a:rPr>
                        <a:t>Machinery</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ct val="115000"/>
                        </a:lnSpc>
                        <a:spcBef>
                          <a:spcPts val="225"/>
                        </a:spcBef>
                        <a:spcAft>
                          <a:spcPts val="0"/>
                        </a:spcAft>
                      </a:pPr>
                      <a:r>
                        <a:rPr lang="en-US" sz="1800">
                          <a:latin typeface="Calibri"/>
                          <a:ea typeface="Times New Roman"/>
                          <a:cs typeface="Calibri"/>
                        </a:rPr>
                        <a:t>50,000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ct val="115000"/>
                        </a:lnSpc>
                        <a:spcBef>
                          <a:spcPts val="225"/>
                        </a:spcBef>
                        <a:spcAft>
                          <a:spcPts val="0"/>
                        </a:spcAft>
                      </a:pPr>
                      <a:r>
                        <a:rPr lang="en-US" sz="1800">
                          <a:latin typeface="Calibri"/>
                          <a:ea typeface="Times New Roman"/>
                          <a:cs typeface="Calibri"/>
                        </a:rPr>
                        <a:t>1,00,000</a:t>
                      </a:r>
                      <a:endParaRPr lang="en-US" sz="1800">
                        <a:latin typeface="Times New Roman"/>
                        <a:ea typeface="Times New Roman"/>
                      </a:endParaRPr>
                    </a:p>
                  </a:txBody>
                  <a:tcPr marL="0" marR="0" marT="0" marB="0">
                    <a:lnL>
                      <a:noFill/>
                    </a:lnL>
                    <a:lnR>
                      <a:noFill/>
                    </a:lnR>
                    <a:lnT>
                      <a:noFill/>
                    </a:lnT>
                    <a:lnB>
                      <a:noFill/>
                    </a:lnB>
                  </a:tcPr>
                </a:tc>
              </a:tr>
              <a:tr h="203200">
                <a:tc>
                  <a:txBody>
                    <a:bodyPr/>
                    <a:lstStyle/>
                    <a:p>
                      <a:pPr marL="127000">
                        <a:lnSpc>
                          <a:spcPts val="1280"/>
                        </a:lnSpc>
                        <a:spcBef>
                          <a:spcPts val="225"/>
                        </a:spcBef>
                        <a:spcAft>
                          <a:spcPts val="0"/>
                        </a:spcAft>
                      </a:pPr>
                      <a:r>
                        <a:rPr lang="en-US" sz="1800">
                          <a:latin typeface="Calibri"/>
                          <a:ea typeface="Times New Roman"/>
                          <a:cs typeface="Calibri"/>
                        </a:rPr>
                        <a:t>Investment</a:t>
                      </a:r>
                      <a:endParaRPr lang="en-US" sz="1800">
                        <a:latin typeface="Times New Roman"/>
                        <a:ea typeface="Times New Roman"/>
                      </a:endParaRPr>
                    </a:p>
                  </a:txBody>
                  <a:tcPr marL="0" marR="0" marT="0" marB="0">
                    <a:lnL>
                      <a:noFill/>
                    </a:lnL>
                    <a:lnR>
                      <a:noFill/>
                    </a:lnR>
                    <a:lnT>
                      <a:noFill/>
                    </a:lnT>
                    <a:lnB>
                      <a:noFill/>
                    </a:lnB>
                  </a:tcPr>
                </a:tc>
                <a:tc gridSpan="3">
                  <a:txBody>
                    <a:bodyPr/>
                    <a:lstStyle/>
                    <a:p>
                      <a:pPr marR="487045" algn="r">
                        <a:lnSpc>
                          <a:spcPts val="1280"/>
                        </a:lnSpc>
                        <a:spcBef>
                          <a:spcPts val="225"/>
                        </a:spcBef>
                        <a:spcAft>
                          <a:spcPts val="0"/>
                        </a:spcAft>
                      </a:pPr>
                      <a:r>
                        <a:rPr lang="en-US" sz="1800">
                          <a:latin typeface="Calibri"/>
                          <a:ea typeface="Times New Roman"/>
                          <a:cs typeface="Calibri"/>
                        </a:rPr>
                        <a:t>30,000</a:t>
                      </a:r>
                      <a:endParaRPr lang="en-US" sz="1800">
                        <a:latin typeface="Times New Roman"/>
                        <a:ea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marR="125730" algn="r">
                        <a:lnSpc>
                          <a:spcPts val="1280"/>
                        </a:lnSpc>
                        <a:spcBef>
                          <a:spcPts val="225"/>
                        </a:spcBef>
                        <a:spcAft>
                          <a:spcPts val="0"/>
                        </a:spcAft>
                      </a:pPr>
                      <a:r>
                        <a:rPr lang="en-US" sz="1800" dirty="0">
                          <a:latin typeface="Calibri"/>
                          <a:ea typeface="Times New Roman"/>
                          <a:cs typeface="Calibri"/>
                        </a:rPr>
                        <a:t>80,000</a:t>
                      </a:r>
                      <a:endParaRPr lang="en-US" sz="1800" dirty="0">
                        <a:latin typeface="Times New Roman"/>
                        <a:ea typeface="Times New Roman"/>
                      </a:endParaRPr>
                    </a:p>
                  </a:txBody>
                  <a:tcPr marL="0" marR="0" marT="0" marB="0">
                    <a:lnL>
                      <a:noFill/>
                    </a:lnL>
                    <a:lnR>
                      <a:noFill/>
                    </a:lnR>
                    <a:lnT>
                      <a:noFill/>
                    </a:lnT>
                    <a:lnB>
                      <a:noFill/>
                    </a:lnB>
                  </a:tcPr>
                </a:tc>
              </a:tr>
            </a:tbl>
          </a:graphicData>
        </a:graphic>
      </p:graphicFrame>
      <p:sp>
        <p:nvSpPr>
          <p:cNvPr id="22529" name="Rectangle 1"/>
          <p:cNvSpPr>
            <a:spLocks noChangeArrowheads="1"/>
          </p:cNvSpPr>
          <p:nvPr/>
        </p:nvSpPr>
        <p:spPr bwMode="auto">
          <a:xfrm>
            <a:off x="1380930" y="354562"/>
            <a:ext cx="7763069"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M/s </a:t>
            </a:r>
            <a:r>
              <a:rPr kumimoji="0" lang="en-US" sz="1200" b="1" i="0" u="none" strike="noStrike" cap="none" normalizeH="0" baseline="0" dirty="0" err="1" smtClean="0">
                <a:ln>
                  <a:noFill/>
                </a:ln>
                <a:solidFill>
                  <a:srgbClr val="333333"/>
                </a:solidFill>
                <a:effectLst/>
                <a:latin typeface="Arial" pitchFamily="34" charset="0"/>
                <a:ea typeface="Times New Roman" pitchFamily="18" charset="0"/>
                <a:cs typeface="Calibri" pitchFamily="34" charset="0"/>
              </a:rPr>
              <a:t>Saniya</a:t>
            </a:r>
            <a:r>
              <a:rPr kumimoji="0" lang="en-US" sz="12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 Sports Equipment does not keep proper records. From the following information find out profit or loss and also prepare balance sheet for the year ended December 31, 2005</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55;p13"/>
          <p:cNvPicPr preferRelativeResize="0"/>
          <p:nvPr/>
        </p:nvPicPr>
        <p:blipFill rotWithShape="1">
          <a:blip r:embed="rId2">
            <a:alphaModFix/>
          </a:blip>
          <a:srcRect/>
          <a:stretch/>
        </p:blipFill>
        <p:spPr>
          <a:xfrm>
            <a:off x="7828384" y="4646645"/>
            <a:ext cx="1315616" cy="496855"/>
          </a:xfrm>
          <a:prstGeom prst="rect">
            <a:avLst/>
          </a:prstGeom>
          <a:noFill/>
          <a:ln>
            <a:noFill/>
          </a:ln>
        </p:spPr>
      </p:pic>
      <p:sp>
        <p:nvSpPr>
          <p:cNvPr id="18433" name="Rectangle 1"/>
          <p:cNvSpPr>
            <a:spLocks noChangeArrowheads="1"/>
          </p:cNvSpPr>
          <p:nvPr/>
        </p:nvSpPr>
        <p:spPr bwMode="auto">
          <a:xfrm>
            <a:off x="1352938" y="475861"/>
            <a:ext cx="7791061"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33"/>
                </a:solidFill>
                <a:effectLst/>
                <a:latin typeface="Arial" pitchFamily="34" charset="0"/>
                <a:ea typeface="Times New Roman" pitchFamily="18" charset="0"/>
                <a:cs typeface="Calibri" pitchFamily="34" charset="0"/>
              </a:rPr>
              <a:t>Drawing Rs 10,000 p.m. for personal use, fresh capital introduce during the year Rs 2,00,000. A bad debts of Rs 2,000 and a provision of 5% is to be made on debtors outstanding salary Rs 2,400, prepaid insurance Rs 700, depreciation charged on furniture and machine @ 10% p.a.</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76;p16"/>
          <p:cNvPicPr preferRelativeResize="0"/>
          <p:nvPr/>
        </p:nvPicPr>
        <p:blipFill rotWithShape="1">
          <a:blip r:embed="rId2">
            <a:alphaModFix/>
          </a:blip>
          <a:srcRect/>
          <a:stretch/>
        </p:blipFill>
        <p:spPr>
          <a:xfrm>
            <a:off x="8136294" y="4460032"/>
            <a:ext cx="1007706" cy="683467"/>
          </a:xfrm>
          <a:prstGeom prst="rect">
            <a:avLst/>
          </a:prstGeom>
          <a:noFill/>
          <a:ln>
            <a:noFill/>
          </a:ln>
        </p:spPr>
      </p:pic>
      <p:sp>
        <p:nvSpPr>
          <p:cNvPr id="63518" name="Rectangle 30"/>
          <p:cNvSpPr>
            <a:spLocks noChangeArrowheads="1"/>
          </p:cNvSpPr>
          <p:nvPr/>
        </p:nvSpPr>
        <p:spPr bwMode="auto">
          <a:xfrm>
            <a:off x="1324946" y="0"/>
            <a:ext cx="7819053" cy="615505"/>
          </a:xfrm>
          <a:prstGeom prst="rect">
            <a:avLst/>
          </a:prstGeom>
          <a:noFill/>
          <a:ln w="9525">
            <a:noFill/>
            <a:miter lim="800000"/>
            <a:headEnd/>
            <a:tailEnd/>
          </a:ln>
          <a:effectLst/>
        </p:spPr>
        <p:txBody>
          <a:bodyPr vert="horz" wrap="square" lIns="63480" tIns="15235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Points to Remember</a:t>
            </a:r>
            <a:endParaRPr kumimoji="0" lang="en-US" sz="1200"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3519" name="Rectangle 31"/>
          <p:cNvSpPr>
            <a:spLocks noChangeArrowheads="1"/>
          </p:cNvSpPr>
          <p:nvPr/>
        </p:nvSpPr>
        <p:spPr bwMode="auto">
          <a:xfrm>
            <a:off x="1502228" y="905068"/>
            <a:ext cx="8213271"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Arial" pitchFamily="34" charset="0"/>
                <a:cs typeface="Calibri" pitchFamily="34" charset="0"/>
              </a:rPr>
              <a:t>Accounting Principles and Accounting Standards are not followed properly under this system.</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3520" name="Rectangle 32"/>
          <p:cNvSpPr>
            <a:spLocks noChangeArrowheads="1"/>
          </p:cNvSpPr>
          <p:nvPr/>
        </p:nvSpPr>
        <p:spPr bwMode="auto">
          <a:xfrm>
            <a:off x="1455576" y="1324947"/>
            <a:ext cx="8259924"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Arial" pitchFamily="34" charset="0"/>
                <a:cs typeface="Calibri" pitchFamily="34" charset="0"/>
              </a:rPr>
              <a:t>Original vouchers provide the basis for preparing the accounts.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3521" name="Rectangle 33"/>
          <p:cNvSpPr>
            <a:spLocks noChangeArrowheads="1"/>
          </p:cNvSpPr>
          <p:nvPr/>
        </p:nvSpPr>
        <p:spPr bwMode="auto">
          <a:xfrm>
            <a:off x="1436914" y="1903445"/>
            <a:ext cx="827858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Arial" pitchFamily="34" charset="0"/>
                <a:cs typeface="Calibri" pitchFamily="34" charset="0"/>
              </a:rPr>
              <a:t>This method is highly flexible because it can be adjusted according to the needs of the </a:t>
            </a:r>
            <a:r>
              <a:rPr kumimoji="0" lang="en-US" sz="1200" b="0" i="0" u="none" strike="noStrike" cap="none" normalizeH="0" baseline="0" dirty="0" err="1" smtClean="0">
                <a:ln>
                  <a:noFill/>
                </a:ln>
                <a:solidFill>
                  <a:schemeClr val="tx1"/>
                </a:solidFill>
                <a:effectLst/>
                <a:latin typeface="Arial" pitchFamily="34" charset="0"/>
                <a:ea typeface="Arial" pitchFamily="34" charset="0"/>
                <a:cs typeface="Calibri" pitchFamily="34" charset="0"/>
              </a:rPr>
              <a:t>organisation</a:t>
            </a:r>
            <a:r>
              <a:rPr kumimoji="0" lang="en-US" sz="1200" b="0" i="0" u="none" strike="noStrike" cap="none" normalizeH="0" baseline="0" dirty="0" smtClean="0">
                <a:ln>
                  <a:noFill/>
                </a:ln>
                <a:solidFill>
                  <a:schemeClr val="tx1"/>
                </a:solidFill>
                <a:effectLst/>
                <a:latin typeface="Arial" pitchFamily="34" charset="0"/>
                <a:ea typeface="Arial" pitchFamily="34" charset="0"/>
                <a:cs typeface="Calibri"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3522" name="Rectangle 34"/>
          <p:cNvSpPr>
            <a:spLocks noChangeArrowheads="1"/>
          </p:cNvSpPr>
          <p:nvPr/>
        </p:nvSpPr>
        <p:spPr bwMode="auto">
          <a:xfrm>
            <a:off x="1418252" y="2500604"/>
            <a:ext cx="8297247"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Arial" pitchFamily="34" charset="0"/>
                <a:cs typeface="Calibri" pitchFamily="34" charset="0"/>
              </a:rPr>
              <a:t>Profit or loss is ascertained by either 'Statement of Affairs method' or ‘Conversion into Double Entry System Method.’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2"/>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2" y="105701"/>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900" b="1" dirty="0" smtClean="0">
                <a:solidFill>
                  <a:srgbClr val="FF0000"/>
                </a:solidFill>
                <a:latin typeface="Calibri"/>
                <a:ea typeface="Calibri"/>
                <a:cs typeface="Calibri"/>
                <a:sym typeface="Calibri"/>
              </a:rPr>
              <a:t>INCOMPLETE RECORDS</a:t>
            </a:r>
            <a:endParaRPr lang="en-US" sz="2900" b="1" dirty="0" smtClean="0">
              <a:solidFill>
                <a:srgbClr val="FF0000"/>
              </a:solidFill>
              <a:latin typeface="Calibri"/>
              <a:ea typeface="Calibri"/>
              <a:cs typeface="Calibri"/>
              <a:sym typeface="Calibri"/>
            </a:endParaRPr>
          </a:p>
        </p:txBody>
      </p:sp>
      <p:sp>
        <p:nvSpPr>
          <p:cNvPr id="57" name="Google Shape;57;p13"/>
          <p:cNvSpPr txBox="1"/>
          <p:nvPr/>
        </p:nvSpPr>
        <p:spPr>
          <a:xfrm>
            <a:off x="2222175" y="2571738"/>
            <a:ext cx="6361988"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ACCOUNTANCY</a:t>
            </a:r>
            <a:endParaRPr b="1"/>
          </a:p>
          <a:p>
            <a:pPr marL="0" lvl="0" indent="0" algn="l" rtl="0">
              <a:spcBef>
                <a:spcPts val="0"/>
              </a:spcBef>
              <a:spcAft>
                <a:spcPts val="0"/>
              </a:spcAft>
              <a:buNone/>
            </a:pPr>
            <a:r>
              <a:rPr lang="en" b="1" dirty="0"/>
              <a:t>CHAPTER </a:t>
            </a:r>
            <a:r>
              <a:rPr lang="en" b="1" dirty="0" smtClean="0"/>
              <a:t>NUMBER:11</a:t>
            </a:r>
            <a:endParaRPr b="1"/>
          </a:p>
          <a:p>
            <a:pPr marL="0" lvl="0" indent="0" algn="l" rtl="0">
              <a:spcBef>
                <a:spcPts val="0"/>
              </a:spcBef>
              <a:spcAft>
                <a:spcPts val="0"/>
              </a:spcAft>
              <a:buNone/>
            </a:pPr>
            <a:r>
              <a:rPr lang="en" b="1" dirty="0"/>
              <a:t>CHAPTER NAME </a:t>
            </a:r>
            <a:r>
              <a:rPr lang="en" b="1" dirty="0" smtClean="0"/>
              <a:t>: </a:t>
            </a:r>
            <a:r>
              <a:rPr lang="en" b="1" dirty="0" smtClean="0"/>
              <a:t>INCOMPLETE RECORDS</a:t>
            </a:r>
            <a:endParaRPr lang="en" b="1" dirty="0" smtClean="0"/>
          </a:p>
          <a:p>
            <a:pPr marL="0" lvl="0" indent="0" algn="l" rtl="0">
              <a:spcBef>
                <a:spcPts val="0"/>
              </a:spcBef>
              <a:spcAft>
                <a:spcPts val="0"/>
              </a:spcAft>
              <a:buNone/>
            </a:pPr>
            <a:r>
              <a:rPr lang="en" b="1" dirty="0" smtClean="0"/>
              <a:t>CLASS-91</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0417" name="Rectangle 1"/>
          <p:cNvSpPr>
            <a:spLocks noChangeArrowheads="1"/>
          </p:cNvSpPr>
          <p:nvPr/>
        </p:nvSpPr>
        <p:spPr bwMode="auto">
          <a:xfrm>
            <a:off x="1212980" y="167951"/>
            <a:ext cx="7931020" cy="4033427"/>
          </a:xfrm>
          <a:prstGeom prst="rect">
            <a:avLst/>
          </a:prstGeom>
          <a:noFill/>
          <a:ln w="9525">
            <a:noFill/>
            <a:miter lim="800000"/>
            <a:headEnd/>
            <a:tailEnd/>
          </a:ln>
          <a:effectLst/>
        </p:spPr>
        <p:txBody>
          <a:bodyPr vert="horz" wrap="square" lIns="63480" tIns="153939"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7500" algn="l"/>
              </a:tabLst>
            </a:pPr>
            <a:r>
              <a:rPr kumimoji="0" lang="en-US"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Uses of Incomplete Records</a:t>
            </a:r>
          </a:p>
          <a:p>
            <a:pPr marL="0" marR="0" lvl="0" indent="0" algn="l" defTabSz="914400" rtl="0" eaLnBrk="1" fontAlgn="base" latinLnBrk="0" hangingPunct="1">
              <a:lnSpc>
                <a:spcPct val="100000"/>
              </a:lnSpc>
              <a:spcBef>
                <a:spcPct val="0"/>
              </a:spcBef>
              <a:spcAft>
                <a:spcPct val="0"/>
              </a:spcAft>
              <a:buClrTx/>
              <a:buSzTx/>
              <a:buFontTx/>
              <a:buNone/>
              <a:tabLst>
                <a:tab pos="317500" algn="l"/>
              </a:tabLst>
            </a:pPr>
            <a:endParaRPr kumimoji="0" lang="en-US"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7500" algn="l"/>
              </a:tabLst>
            </a:pP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Books according to this system can be maintained only by the small entities in the form of Sole Proprietorship or Partnership firms that are not bound to keep records of business transactions as per double entry system. Companies cannot maintain books under this system because of legal provisions.</a:t>
            </a:r>
          </a:p>
          <a:p>
            <a:pPr marL="0" marR="0" lvl="0" indent="0" algn="l" defTabSz="914400" rtl="0" eaLnBrk="0" fontAlgn="base" latinLnBrk="0" hangingPunct="0">
              <a:lnSpc>
                <a:spcPct val="100000"/>
              </a:lnSpc>
              <a:spcBef>
                <a:spcPct val="0"/>
              </a:spcBef>
              <a:spcAft>
                <a:spcPct val="0"/>
              </a:spcAft>
              <a:buClrTx/>
              <a:buSzTx/>
              <a:buFontTx/>
              <a:buNone/>
              <a:tabLst>
                <a:tab pos="317500" algn="l"/>
              </a:tabLst>
            </a:pPr>
            <a:endParaRPr kumimoji="0" lang="en-US"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7500" algn="l"/>
              </a:tabLst>
            </a:pPr>
            <a:r>
              <a:rPr kumimoji="0" lang="en-US"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Uses or Reasons for Keeping Incomplete Records</a:t>
            </a:r>
          </a:p>
          <a:p>
            <a:pPr marL="0" marR="0" lvl="0" indent="0" algn="l" defTabSz="914400" rtl="0" eaLnBrk="0" fontAlgn="base" latinLnBrk="0" hangingPunct="0">
              <a:lnSpc>
                <a:spcPct val="100000"/>
              </a:lnSpc>
              <a:spcBef>
                <a:spcPct val="0"/>
              </a:spcBef>
              <a:spcAft>
                <a:spcPct val="0"/>
              </a:spcAft>
              <a:buClrTx/>
              <a:buSzTx/>
              <a:buFontTx/>
              <a:buNone/>
              <a:tabLst>
                <a:tab pos="317500" algn="l"/>
              </a:tabLst>
            </a:pPr>
            <a:endParaRPr kumimoji="0" lang="en-US"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Simple Method:</a:t>
            </a:r>
            <a:r>
              <a:rPr kumimoji="0" lang="en-US" b="1" i="0" u="none" strike="noStrike" cap="none" normalizeH="0" baseline="0" dirty="0" smtClean="0">
                <a:ln>
                  <a:noFill/>
                </a:ln>
                <a:solidFill>
                  <a:schemeClr val="tx1"/>
                </a:solidFill>
                <a:effectLst/>
                <a:latin typeface="Arial" pitchFamily="34" charset="0"/>
                <a:ea typeface="Arial" pitchFamily="34" charset="0"/>
                <a:cs typeface="Calibri" pitchFamily="34" charset="0"/>
              </a:rPr>
              <a:t>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It is an easy and simple method as under this method one does not require any special knowledge of the accounting principles for recording of transactions.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Less Expensive</a:t>
            </a:r>
            <a:r>
              <a:rPr kumimoji="0" lang="en-US" b="0" i="0" u="none" strike="noStrike" cap="none" normalizeH="0" baseline="0" dirty="0" smtClean="0">
                <a:ln>
                  <a:noFill/>
                </a:ln>
                <a:solidFill>
                  <a:srgbClr val="FF0000"/>
                </a:solidFill>
                <a:effectLst/>
                <a:latin typeface="Arial" pitchFamily="34" charset="0"/>
                <a:ea typeface="Arial" pitchFamily="34" charset="0"/>
                <a:cs typeface="Calibri" pitchFamily="34" charset="0"/>
              </a:rPr>
              <a:t>:</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 As under this method only few accounts are prepared, therefore business firm does not require more staff for recording the transactions.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Flexible Method:</a:t>
            </a:r>
            <a:r>
              <a:rPr kumimoji="0" lang="en-US" b="1" i="0" u="none" strike="noStrike" cap="none" normalizeH="0" baseline="0" dirty="0" smtClean="0">
                <a:ln>
                  <a:noFill/>
                </a:ln>
                <a:solidFill>
                  <a:schemeClr val="tx1"/>
                </a:solidFill>
                <a:effectLst/>
                <a:latin typeface="Arial" pitchFamily="34" charset="0"/>
                <a:ea typeface="Arial" pitchFamily="34" charset="0"/>
                <a:cs typeface="Calibri" pitchFamily="34" charset="0"/>
              </a:rPr>
              <a:t>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This method is highly flexible because it can be adjusted according to the needs of the </a:t>
            </a:r>
            <a:r>
              <a:rPr kumimoji="0" lang="en-US" b="0" i="0" u="none" strike="noStrike" cap="none" normalizeH="0" baseline="0" dirty="0" err="1" smtClean="0">
                <a:ln>
                  <a:noFill/>
                </a:ln>
                <a:solidFill>
                  <a:schemeClr val="tx1"/>
                </a:solidFill>
                <a:effectLst/>
                <a:latin typeface="Arial" pitchFamily="34" charset="0"/>
                <a:ea typeface="Arial" pitchFamily="34" charset="0"/>
                <a:cs typeface="Calibri" pitchFamily="34" charset="0"/>
              </a:rPr>
              <a:t>organisation</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Suitable for Small Concerns:</a:t>
            </a:r>
            <a:r>
              <a:rPr kumimoji="0" lang="en-US" b="1" i="0" u="none" strike="noStrike" cap="none" normalizeH="0" baseline="0" dirty="0" smtClean="0">
                <a:ln>
                  <a:noFill/>
                </a:ln>
                <a:solidFill>
                  <a:schemeClr val="tx1"/>
                </a:solidFill>
                <a:effectLst/>
                <a:latin typeface="Arial" pitchFamily="34" charset="0"/>
                <a:ea typeface="Arial" pitchFamily="34" charset="0"/>
                <a:cs typeface="Calibri" pitchFamily="34" charset="0"/>
              </a:rPr>
              <a:t>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This method is most suitable for small business concerns which have mostly cash transactions and very few Assets &amp; Liabilities.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Easy to calculate profit or loss:</a:t>
            </a:r>
            <a:r>
              <a:rPr kumimoji="0" lang="en-US" b="1" i="0" u="none" strike="noStrike" cap="none" normalizeH="0" baseline="0" dirty="0" smtClean="0">
                <a:ln>
                  <a:noFill/>
                </a:ln>
                <a:solidFill>
                  <a:schemeClr val="tx1"/>
                </a:solidFill>
                <a:effectLst/>
                <a:latin typeface="Arial" pitchFamily="34" charset="0"/>
                <a:ea typeface="Arial" pitchFamily="34" charset="0"/>
                <a:cs typeface="Calibri" pitchFamily="34" charset="0"/>
              </a:rPr>
              <a:t>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It is easier to calculate profit or loss under this method.</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76;p16"/>
          <p:cNvPicPr preferRelativeResize="0"/>
          <p:nvPr/>
        </p:nvPicPr>
        <p:blipFill rotWithShape="1">
          <a:blip r:embed="rId2">
            <a:alphaModFix/>
          </a:blip>
          <a:srcRect/>
          <a:stretch/>
        </p:blipFill>
        <p:spPr>
          <a:xfrm>
            <a:off x="7781730" y="4665306"/>
            <a:ext cx="1354469" cy="460319"/>
          </a:xfrm>
          <a:prstGeom prst="rect">
            <a:avLst/>
          </a:prstGeom>
          <a:noFill/>
          <a:ln>
            <a:noFill/>
          </a:ln>
        </p:spPr>
      </p:pic>
      <p:sp>
        <p:nvSpPr>
          <p:cNvPr id="58369" name="Rectangle 1"/>
          <p:cNvSpPr>
            <a:spLocks noChangeArrowheads="1"/>
          </p:cNvSpPr>
          <p:nvPr/>
        </p:nvSpPr>
        <p:spPr bwMode="auto">
          <a:xfrm>
            <a:off x="1175656" y="923730"/>
            <a:ext cx="7968343" cy="3708708"/>
          </a:xfrm>
          <a:prstGeom prst="rect">
            <a:avLst/>
          </a:prstGeom>
          <a:noFill/>
          <a:ln w="9525">
            <a:noFill/>
            <a:miter lim="800000"/>
            <a:headEnd/>
            <a:tailEnd/>
          </a:ln>
          <a:effectLst/>
        </p:spPr>
        <p:txBody>
          <a:bodyPr vert="horz" wrap="square" lIns="6348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7500" algn="l"/>
              </a:tabLst>
            </a:pPr>
            <a:r>
              <a:rPr kumimoji="0" lang="en-US" b="1" i="0" u="none" strike="noStrike" cap="none" normalizeH="0" baseline="0" dirty="0" smtClean="0">
                <a:ln>
                  <a:noFill/>
                </a:ln>
                <a:solidFill>
                  <a:srgbClr val="FF0000"/>
                </a:solidFill>
                <a:effectLst/>
                <a:latin typeface="Arial" pitchFamily="34" charset="0"/>
                <a:ea typeface="Trebuchet MS" pitchFamily="34" charset="0"/>
                <a:cs typeface="Calibri" pitchFamily="34" charset="0"/>
              </a:rPr>
              <a:t>Limitations of Incomplete Records</a:t>
            </a:r>
            <a:endParaRPr kumimoji="0" lang="en-US" b="1" i="0" u="none" strike="noStrike" cap="none" normalizeH="0" baseline="0" dirty="0" smtClean="0">
              <a:ln>
                <a:noFill/>
              </a:ln>
              <a:solidFill>
                <a:schemeClr val="tx1"/>
              </a:solidFill>
              <a:effectLst/>
              <a:latin typeface="Arial" pitchFamily="34" charset="0"/>
              <a:ea typeface="Trebuchet MS" pitchFamily="34" charset="0"/>
              <a:cs typeface="Trebuchet MS"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Incomplete method:</a:t>
            </a:r>
            <a:r>
              <a:rPr kumimoji="0" lang="en-US" b="1" i="0" u="none" strike="noStrike" cap="none" normalizeH="0" baseline="0" dirty="0" smtClean="0">
                <a:ln>
                  <a:noFill/>
                </a:ln>
                <a:solidFill>
                  <a:schemeClr val="tx1"/>
                </a:solidFill>
                <a:effectLst/>
                <a:latin typeface="Arial" pitchFamily="34" charset="0"/>
                <a:ea typeface="Arial" pitchFamily="34" charset="0"/>
                <a:cs typeface="Calibri" pitchFamily="34" charset="0"/>
              </a:rPr>
              <a:t>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This method is an incomplete method of maintaining the accounting records as both the aspects, debit and credit, of every transaction is not recorded.</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Arithmetical Accuracy cannot be checked: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Under this system, no real and nominal accounts are maintained. So a trial balance cannot be prepared to check the arithmetical accuracy of the books of accounts.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True Profit or Loss cannot be ascertained: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As under this system all the accounts are not prepared like Nominal Account which is the base for calculating actual profit is not prepared. So the profit ascertained under this method is not reliable.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True financial position of the business cannot be Judged: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Since real accounts are not maintained, it is not possible to prepare a balance sheet showing the true financial position of the business.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No recognition in the assessment of Income Tax &amp; Sales Tax:</a:t>
            </a:r>
            <a:r>
              <a:rPr kumimoji="0" lang="en-US" b="1" i="0" u="none" strike="noStrike" cap="none" normalizeH="0" baseline="0" dirty="0" smtClean="0">
                <a:ln>
                  <a:noFill/>
                </a:ln>
                <a:solidFill>
                  <a:schemeClr val="tx1"/>
                </a:solidFill>
                <a:effectLst/>
                <a:latin typeface="Arial" pitchFamily="34" charset="0"/>
                <a:ea typeface="Arial" pitchFamily="34" charset="0"/>
                <a:cs typeface="Calibri" pitchFamily="34" charset="0"/>
              </a:rPr>
              <a:t>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The system fails to reveal the true profit and sales of a business. As such, the accounts maintained under this system are not accepted by Tax authorities.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17500" algn="l"/>
              </a:tabLst>
            </a:pPr>
            <a:r>
              <a:rPr kumimoji="0" lang="en-US" b="1" i="0" u="none" strike="noStrike" cap="none" normalizeH="0" baseline="0" dirty="0" smtClean="0">
                <a:ln>
                  <a:noFill/>
                </a:ln>
                <a:solidFill>
                  <a:srgbClr val="FF0000"/>
                </a:solidFill>
                <a:effectLst/>
                <a:latin typeface="Arial" pitchFamily="34" charset="0"/>
                <a:ea typeface="Arial" pitchFamily="34" charset="0"/>
                <a:cs typeface="Calibri" pitchFamily="34" charset="0"/>
              </a:rPr>
              <a:t>Preparation of Trial Balance not Possible:</a:t>
            </a:r>
            <a:r>
              <a:rPr kumimoji="0" lang="en-US" b="1" i="0" u="none" strike="noStrike" cap="none" normalizeH="0" baseline="0" dirty="0" smtClean="0">
                <a:ln>
                  <a:noFill/>
                </a:ln>
                <a:solidFill>
                  <a:schemeClr val="tx1"/>
                </a:solidFill>
                <a:effectLst/>
                <a:latin typeface="Arial" pitchFamily="34" charset="0"/>
                <a:ea typeface="Arial" pitchFamily="34" charset="0"/>
                <a:cs typeface="Calibri" pitchFamily="34" charset="0"/>
              </a:rPr>
              <a:t> </a:t>
            </a:r>
            <a:r>
              <a:rPr kumimoji="0" lang="en-US" b="0" i="0" u="none" strike="noStrike" cap="none" normalizeH="0" baseline="0" dirty="0" smtClean="0">
                <a:ln>
                  <a:noFill/>
                </a:ln>
                <a:solidFill>
                  <a:schemeClr val="tx1"/>
                </a:solidFill>
                <a:effectLst/>
                <a:latin typeface="Arial" pitchFamily="34" charset="0"/>
                <a:ea typeface="Arial" pitchFamily="34" charset="0"/>
                <a:cs typeface="Calibri" pitchFamily="34" charset="0"/>
              </a:rPr>
              <a:t>This method does not record both the aspect of a transaction. So trial balance is not possible as all debit and credit items was not there.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graphicFrame>
        <p:nvGraphicFramePr>
          <p:cNvPr id="4" name="Table 3"/>
          <p:cNvGraphicFramePr>
            <a:graphicFrameLocks noGrp="1"/>
          </p:cNvGraphicFramePr>
          <p:nvPr/>
        </p:nvGraphicFramePr>
        <p:xfrm>
          <a:off x="1278294" y="298581"/>
          <a:ext cx="7343191" cy="3967036"/>
        </p:xfrm>
        <a:graphic>
          <a:graphicData uri="http://schemas.openxmlformats.org/drawingml/2006/table">
            <a:tbl>
              <a:tblPr/>
              <a:tblGrid>
                <a:gridCol w="1062830"/>
                <a:gridCol w="2553553"/>
                <a:gridCol w="3726808"/>
              </a:tblGrid>
              <a:tr h="333309">
                <a:tc>
                  <a:txBody>
                    <a:bodyPr/>
                    <a:lstStyle/>
                    <a:p>
                      <a:pPr marL="75565" marR="34925" indent="87630">
                        <a:lnSpc>
                          <a:spcPts val="2100"/>
                        </a:lnSpc>
                        <a:spcBef>
                          <a:spcPts val="120"/>
                        </a:spcBef>
                        <a:spcAft>
                          <a:spcPts val="0"/>
                        </a:spcAft>
                      </a:pPr>
                      <a:r>
                        <a:rPr lang="en-US" sz="1800" b="1" dirty="0">
                          <a:solidFill>
                            <a:srgbClr val="FF0000"/>
                          </a:solidFill>
                          <a:latin typeface="Calibri"/>
                          <a:ea typeface="Arial"/>
                          <a:cs typeface="Calibri"/>
                        </a:rPr>
                        <a:t>Points of Distinction</a:t>
                      </a:r>
                      <a:endParaRPr lang="en-US" sz="18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nSpc>
                          <a:spcPct val="115000"/>
                        </a:lnSpc>
                        <a:spcBef>
                          <a:spcPts val="45"/>
                        </a:spcBef>
                        <a:spcAft>
                          <a:spcPts val="0"/>
                        </a:spcAft>
                      </a:pPr>
                      <a:endParaRPr lang="en-US" sz="1800">
                        <a:latin typeface="Arial"/>
                        <a:ea typeface="Arial"/>
                      </a:endParaRPr>
                    </a:p>
                    <a:p>
                      <a:pPr marL="395605">
                        <a:lnSpc>
                          <a:spcPct val="115000"/>
                        </a:lnSpc>
                        <a:spcBef>
                          <a:spcPts val="675"/>
                        </a:spcBef>
                        <a:spcAft>
                          <a:spcPts val="0"/>
                        </a:spcAft>
                      </a:pPr>
                      <a:r>
                        <a:rPr lang="en-US" sz="1800" b="1">
                          <a:solidFill>
                            <a:srgbClr val="FF0000"/>
                          </a:solidFill>
                          <a:latin typeface="Calibri"/>
                          <a:ea typeface="Arial"/>
                          <a:cs typeface="Calibri"/>
                        </a:rPr>
                        <a:t>Double entry system</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nSpc>
                          <a:spcPct val="115000"/>
                        </a:lnSpc>
                        <a:spcBef>
                          <a:spcPts val="45"/>
                        </a:spcBef>
                        <a:spcAft>
                          <a:spcPts val="0"/>
                        </a:spcAft>
                      </a:pPr>
                      <a:endParaRPr lang="en-US" sz="1800">
                        <a:latin typeface="Arial"/>
                        <a:ea typeface="Arial"/>
                      </a:endParaRPr>
                    </a:p>
                    <a:p>
                      <a:pPr marL="673100">
                        <a:lnSpc>
                          <a:spcPct val="115000"/>
                        </a:lnSpc>
                        <a:spcBef>
                          <a:spcPts val="675"/>
                        </a:spcBef>
                        <a:spcAft>
                          <a:spcPts val="0"/>
                        </a:spcAft>
                      </a:pPr>
                      <a:r>
                        <a:rPr lang="en-US" sz="1800" b="1">
                          <a:solidFill>
                            <a:srgbClr val="FF0000"/>
                          </a:solidFill>
                          <a:latin typeface="Calibri"/>
                          <a:ea typeface="Arial"/>
                          <a:cs typeface="Calibri"/>
                        </a:rPr>
                        <a:t>Incomplete Records system</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333309">
                <a:tc>
                  <a:txBody>
                    <a:bodyPr/>
                    <a:lstStyle/>
                    <a:p>
                      <a:pPr marL="69850">
                        <a:lnSpc>
                          <a:spcPct val="115000"/>
                        </a:lnSpc>
                        <a:spcBef>
                          <a:spcPts val="45"/>
                        </a:spcBef>
                        <a:spcAft>
                          <a:spcPts val="0"/>
                        </a:spcAft>
                      </a:pPr>
                      <a:endParaRPr lang="en-US" sz="1800">
                        <a:latin typeface="Arial"/>
                        <a:ea typeface="Arial"/>
                      </a:endParaRPr>
                    </a:p>
                    <a:p>
                      <a:pPr marL="69850">
                        <a:lnSpc>
                          <a:spcPct val="115000"/>
                        </a:lnSpc>
                        <a:spcBef>
                          <a:spcPts val="675"/>
                        </a:spcBef>
                        <a:spcAft>
                          <a:spcPts val="0"/>
                        </a:spcAft>
                      </a:pPr>
                      <a:r>
                        <a:rPr lang="en-US" sz="1800">
                          <a:solidFill>
                            <a:srgbClr val="FF0000"/>
                          </a:solidFill>
                          <a:latin typeface="Calibri"/>
                          <a:ea typeface="Arial"/>
                          <a:cs typeface="Calibri"/>
                        </a:rPr>
                        <a:t>(i) Aspects</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marR="235585">
                        <a:lnSpc>
                          <a:spcPts val="2100"/>
                        </a:lnSpc>
                        <a:spcBef>
                          <a:spcPts val="120"/>
                        </a:spcBef>
                        <a:spcAft>
                          <a:spcPts val="0"/>
                        </a:spcAft>
                      </a:pPr>
                      <a:r>
                        <a:rPr lang="en-US" sz="1800">
                          <a:latin typeface="Calibri"/>
                          <a:ea typeface="Arial"/>
                          <a:cs typeface="Calibri"/>
                        </a:rPr>
                        <a:t>Both</a:t>
                      </a:r>
                      <a:r>
                        <a:rPr lang="en-US" sz="1800" spc="-230">
                          <a:latin typeface="Calibri"/>
                          <a:ea typeface="Arial"/>
                          <a:cs typeface="Calibri"/>
                        </a:rPr>
                        <a:t> </a:t>
                      </a:r>
                      <a:r>
                        <a:rPr lang="en-US" sz="1800">
                          <a:latin typeface="Calibri"/>
                          <a:ea typeface="Arial"/>
                          <a:cs typeface="Calibri"/>
                        </a:rPr>
                        <a:t>aspects</a:t>
                      </a:r>
                      <a:r>
                        <a:rPr lang="en-US" sz="1800" spc="-230">
                          <a:latin typeface="Calibri"/>
                          <a:ea typeface="Arial"/>
                          <a:cs typeface="Calibri"/>
                        </a:rPr>
                        <a:t> </a:t>
                      </a:r>
                      <a:r>
                        <a:rPr lang="en-US" sz="1800">
                          <a:latin typeface="Calibri"/>
                          <a:ea typeface="Arial"/>
                          <a:cs typeface="Calibri"/>
                        </a:rPr>
                        <a:t>of</a:t>
                      </a:r>
                      <a:r>
                        <a:rPr lang="en-US" sz="1800" spc="-230">
                          <a:latin typeface="Calibri"/>
                          <a:ea typeface="Arial"/>
                          <a:cs typeface="Calibri"/>
                        </a:rPr>
                        <a:t> </a:t>
                      </a:r>
                      <a:r>
                        <a:rPr lang="en-US" sz="1800">
                          <a:latin typeface="Calibri"/>
                          <a:ea typeface="Arial"/>
                          <a:cs typeface="Calibri"/>
                        </a:rPr>
                        <a:t>transactions are</a:t>
                      </a:r>
                      <a:r>
                        <a:rPr lang="en-US" sz="1800" spc="-65">
                          <a:latin typeface="Calibri"/>
                          <a:ea typeface="Arial"/>
                          <a:cs typeface="Calibri"/>
                        </a:rPr>
                        <a:t> </a:t>
                      </a:r>
                      <a:r>
                        <a:rPr lang="en-US" sz="1800">
                          <a:latin typeface="Calibri"/>
                          <a:ea typeface="Arial"/>
                          <a:cs typeface="Calibri"/>
                        </a:rPr>
                        <a:t>recorded.</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nSpc>
                          <a:spcPct val="115000"/>
                        </a:lnSpc>
                        <a:spcBef>
                          <a:spcPts val="45"/>
                        </a:spcBef>
                        <a:spcAft>
                          <a:spcPts val="0"/>
                        </a:spcAft>
                      </a:pPr>
                      <a:endParaRPr lang="en-US" sz="1800">
                        <a:latin typeface="Arial"/>
                        <a:ea typeface="Arial"/>
                      </a:endParaRPr>
                    </a:p>
                    <a:p>
                      <a:pPr marL="69850">
                        <a:lnSpc>
                          <a:spcPct val="115000"/>
                        </a:lnSpc>
                        <a:spcBef>
                          <a:spcPts val="675"/>
                        </a:spcBef>
                        <a:spcAft>
                          <a:spcPts val="0"/>
                        </a:spcAft>
                      </a:pPr>
                      <a:r>
                        <a:rPr lang="en-US" sz="1800">
                          <a:latin typeface="Calibri"/>
                          <a:ea typeface="Arial"/>
                          <a:cs typeface="Calibri"/>
                        </a:rPr>
                        <a:t>One aspect of transactions is recorded.</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r>
              <a:tr h="479132">
                <a:tc>
                  <a:txBody>
                    <a:bodyPr/>
                    <a:lstStyle/>
                    <a:p>
                      <a:pPr marL="69850">
                        <a:lnSpc>
                          <a:spcPct val="115000"/>
                        </a:lnSpc>
                        <a:spcBef>
                          <a:spcPts val="45"/>
                        </a:spcBef>
                        <a:spcAft>
                          <a:spcPts val="0"/>
                        </a:spcAft>
                      </a:pPr>
                      <a:endParaRPr lang="en-US" sz="1800">
                        <a:latin typeface="Arial"/>
                        <a:ea typeface="Arial"/>
                      </a:endParaRPr>
                    </a:p>
                    <a:p>
                      <a:pPr marL="69850" marR="38100">
                        <a:lnSpc>
                          <a:spcPct val="151000"/>
                        </a:lnSpc>
                        <a:spcBef>
                          <a:spcPts val="675"/>
                        </a:spcBef>
                        <a:spcAft>
                          <a:spcPts val="0"/>
                        </a:spcAft>
                      </a:pPr>
                      <a:r>
                        <a:rPr lang="en-US" sz="1800">
                          <a:solidFill>
                            <a:srgbClr val="FF0000"/>
                          </a:solidFill>
                          <a:latin typeface="Calibri"/>
                          <a:ea typeface="Arial"/>
                          <a:cs typeface="Calibri"/>
                        </a:rPr>
                        <a:t>(ii)</a:t>
                      </a:r>
                      <a:r>
                        <a:rPr lang="en-US" sz="1800" spc="-245">
                          <a:solidFill>
                            <a:srgbClr val="FF0000"/>
                          </a:solidFill>
                          <a:latin typeface="Calibri"/>
                          <a:ea typeface="Arial"/>
                          <a:cs typeface="Calibri"/>
                        </a:rPr>
                        <a:t> </a:t>
                      </a:r>
                      <a:r>
                        <a:rPr lang="en-US" sz="1800">
                          <a:solidFill>
                            <a:srgbClr val="FF0000"/>
                          </a:solidFill>
                          <a:latin typeface="Calibri"/>
                          <a:ea typeface="Arial"/>
                          <a:cs typeface="Calibri"/>
                        </a:rPr>
                        <a:t>Types</a:t>
                      </a:r>
                      <a:r>
                        <a:rPr lang="en-US" sz="1800" spc="-245">
                          <a:solidFill>
                            <a:srgbClr val="FF0000"/>
                          </a:solidFill>
                          <a:latin typeface="Calibri"/>
                          <a:ea typeface="Arial"/>
                          <a:cs typeface="Calibri"/>
                        </a:rPr>
                        <a:t> </a:t>
                      </a:r>
                      <a:r>
                        <a:rPr lang="en-US" sz="1800" spc="-35">
                          <a:solidFill>
                            <a:srgbClr val="FF0000"/>
                          </a:solidFill>
                          <a:latin typeface="Calibri"/>
                          <a:ea typeface="Arial"/>
                          <a:cs typeface="Calibri"/>
                        </a:rPr>
                        <a:t>of </a:t>
                      </a:r>
                      <a:r>
                        <a:rPr lang="en-US" sz="1800">
                          <a:solidFill>
                            <a:srgbClr val="FF0000"/>
                          </a:solidFill>
                          <a:latin typeface="Calibri"/>
                          <a:ea typeface="Arial"/>
                          <a:cs typeface="Calibri"/>
                        </a:rPr>
                        <a:t>Accounts</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marR="60960" algn="just">
                        <a:lnSpc>
                          <a:spcPts val="2100"/>
                        </a:lnSpc>
                        <a:spcBef>
                          <a:spcPts val="120"/>
                        </a:spcBef>
                        <a:spcAft>
                          <a:spcPts val="0"/>
                        </a:spcAft>
                      </a:pPr>
                      <a:r>
                        <a:rPr lang="en-US" sz="1800">
                          <a:latin typeface="Calibri"/>
                          <a:ea typeface="Arial"/>
                          <a:cs typeface="Calibri"/>
                        </a:rPr>
                        <a:t>All</a:t>
                      </a:r>
                      <a:r>
                        <a:rPr lang="en-US" sz="1800" spc="-250">
                          <a:latin typeface="Calibri"/>
                          <a:ea typeface="Arial"/>
                          <a:cs typeface="Calibri"/>
                        </a:rPr>
                        <a:t> </a:t>
                      </a:r>
                      <a:r>
                        <a:rPr lang="en-US" sz="1800">
                          <a:latin typeface="Calibri"/>
                          <a:ea typeface="Arial"/>
                          <a:cs typeface="Calibri"/>
                        </a:rPr>
                        <a:t>the</a:t>
                      </a:r>
                      <a:r>
                        <a:rPr lang="en-US" sz="1800" spc="-245">
                          <a:latin typeface="Calibri"/>
                          <a:ea typeface="Arial"/>
                          <a:cs typeface="Calibri"/>
                        </a:rPr>
                        <a:t> </a:t>
                      </a:r>
                      <a:r>
                        <a:rPr lang="en-US" sz="1800">
                          <a:latin typeface="Calibri"/>
                          <a:ea typeface="Arial"/>
                          <a:cs typeface="Calibri"/>
                        </a:rPr>
                        <a:t>three</a:t>
                      </a:r>
                      <a:r>
                        <a:rPr lang="en-US" sz="1800" spc="-245">
                          <a:latin typeface="Calibri"/>
                          <a:ea typeface="Arial"/>
                          <a:cs typeface="Calibri"/>
                        </a:rPr>
                        <a:t> </a:t>
                      </a:r>
                      <a:r>
                        <a:rPr lang="en-US" sz="1800">
                          <a:latin typeface="Calibri"/>
                          <a:ea typeface="Arial"/>
                          <a:cs typeface="Calibri"/>
                        </a:rPr>
                        <a:t>types</a:t>
                      </a:r>
                      <a:r>
                        <a:rPr lang="en-US" sz="1800" spc="-245">
                          <a:latin typeface="Calibri"/>
                          <a:ea typeface="Arial"/>
                          <a:cs typeface="Calibri"/>
                        </a:rPr>
                        <a:t> </a:t>
                      </a:r>
                      <a:r>
                        <a:rPr lang="en-US" sz="1800">
                          <a:latin typeface="Calibri"/>
                          <a:ea typeface="Arial"/>
                          <a:cs typeface="Calibri"/>
                        </a:rPr>
                        <a:t>of</a:t>
                      </a:r>
                      <a:r>
                        <a:rPr lang="en-US" sz="1800" spc="-245">
                          <a:latin typeface="Calibri"/>
                          <a:ea typeface="Arial"/>
                          <a:cs typeface="Calibri"/>
                        </a:rPr>
                        <a:t> </a:t>
                      </a:r>
                      <a:r>
                        <a:rPr lang="en-US" sz="1800">
                          <a:latin typeface="Calibri"/>
                          <a:ea typeface="Arial"/>
                          <a:cs typeface="Calibri"/>
                        </a:rPr>
                        <a:t>accounts personal</a:t>
                      </a:r>
                      <a:r>
                        <a:rPr lang="en-US" sz="1800" spc="-235">
                          <a:latin typeface="Calibri"/>
                          <a:ea typeface="Arial"/>
                          <a:cs typeface="Calibri"/>
                        </a:rPr>
                        <a:t> </a:t>
                      </a:r>
                      <a:r>
                        <a:rPr lang="en-US" sz="1800">
                          <a:latin typeface="Calibri"/>
                          <a:ea typeface="Arial"/>
                          <a:cs typeface="Calibri"/>
                        </a:rPr>
                        <a:t>real</a:t>
                      </a:r>
                      <a:r>
                        <a:rPr lang="en-US" sz="1800" spc="-235">
                          <a:latin typeface="Calibri"/>
                          <a:ea typeface="Arial"/>
                          <a:cs typeface="Calibri"/>
                        </a:rPr>
                        <a:t> </a:t>
                      </a:r>
                      <a:r>
                        <a:rPr lang="en-US" sz="1800">
                          <a:latin typeface="Calibri"/>
                          <a:ea typeface="Arial"/>
                          <a:cs typeface="Calibri"/>
                        </a:rPr>
                        <a:t>and</a:t>
                      </a:r>
                      <a:r>
                        <a:rPr lang="en-US" sz="1800" spc="-235">
                          <a:latin typeface="Calibri"/>
                          <a:ea typeface="Arial"/>
                          <a:cs typeface="Calibri"/>
                        </a:rPr>
                        <a:t> </a:t>
                      </a:r>
                      <a:r>
                        <a:rPr lang="en-US" sz="1800">
                          <a:latin typeface="Calibri"/>
                          <a:ea typeface="Arial"/>
                          <a:cs typeface="Calibri"/>
                        </a:rPr>
                        <a:t>nominal</a:t>
                      </a:r>
                      <a:r>
                        <a:rPr lang="en-US" sz="1800" spc="-230">
                          <a:latin typeface="Calibri"/>
                          <a:ea typeface="Arial"/>
                          <a:cs typeface="Calibri"/>
                        </a:rPr>
                        <a:t> </a:t>
                      </a:r>
                      <a:r>
                        <a:rPr lang="en-US" sz="1800">
                          <a:latin typeface="Calibri"/>
                          <a:ea typeface="Arial"/>
                          <a:cs typeface="Calibri"/>
                        </a:rPr>
                        <a:t>are prepared.</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marL="69850">
                        <a:lnSpc>
                          <a:spcPct val="115000"/>
                        </a:lnSpc>
                        <a:spcBef>
                          <a:spcPts val="45"/>
                        </a:spcBef>
                        <a:spcAft>
                          <a:spcPts val="0"/>
                        </a:spcAft>
                      </a:pPr>
                      <a:endParaRPr lang="en-US" sz="1800">
                        <a:latin typeface="Arial"/>
                        <a:ea typeface="Arial"/>
                      </a:endParaRPr>
                    </a:p>
                    <a:p>
                      <a:pPr marL="69850" marR="680720">
                        <a:lnSpc>
                          <a:spcPct val="151000"/>
                        </a:lnSpc>
                        <a:spcBef>
                          <a:spcPts val="675"/>
                        </a:spcBef>
                        <a:spcAft>
                          <a:spcPts val="0"/>
                        </a:spcAft>
                      </a:pPr>
                      <a:r>
                        <a:rPr lang="en-US" sz="1800">
                          <a:latin typeface="Calibri"/>
                          <a:ea typeface="Arial"/>
                          <a:cs typeface="Calibri"/>
                        </a:rPr>
                        <a:t>Only</a:t>
                      </a:r>
                      <a:r>
                        <a:rPr lang="en-US" sz="1800" spc="-185">
                          <a:latin typeface="Calibri"/>
                          <a:ea typeface="Arial"/>
                          <a:cs typeface="Calibri"/>
                        </a:rPr>
                        <a:t> </a:t>
                      </a:r>
                      <a:r>
                        <a:rPr lang="en-US" sz="1800">
                          <a:latin typeface="Calibri"/>
                          <a:ea typeface="Arial"/>
                          <a:cs typeface="Calibri"/>
                        </a:rPr>
                        <a:t>personal</a:t>
                      </a:r>
                      <a:r>
                        <a:rPr lang="en-US" sz="1800" spc="-180">
                          <a:latin typeface="Calibri"/>
                          <a:ea typeface="Arial"/>
                          <a:cs typeface="Calibri"/>
                        </a:rPr>
                        <a:t> </a:t>
                      </a:r>
                      <a:r>
                        <a:rPr lang="en-US" sz="1800">
                          <a:latin typeface="Calibri"/>
                          <a:ea typeface="Arial"/>
                          <a:cs typeface="Calibri"/>
                        </a:rPr>
                        <a:t>and</a:t>
                      </a:r>
                      <a:r>
                        <a:rPr lang="en-US" sz="1800" spc="-180">
                          <a:latin typeface="Calibri"/>
                          <a:ea typeface="Arial"/>
                          <a:cs typeface="Calibri"/>
                        </a:rPr>
                        <a:t> </a:t>
                      </a:r>
                      <a:r>
                        <a:rPr lang="en-US" sz="1800">
                          <a:latin typeface="Calibri"/>
                          <a:ea typeface="Arial"/>
                          <a:cs typeface="Calibri"/>
                        </a:rPr>
                        <a:t>cash</a:t>
                      </a:r>
                      <a:r>
                        <a:rPr lang="en-US" sz="1800" spc="-180">
                          <a:latin typeface="Calibri"/>
                          <a:ea typeface="Arial"/>
                          <a:cs typeface="Calibri"/>
                        </a:rPr>
                        <a:t> </a:t>
                      </a:r>
                      <a:r>
                        <a:rPr lang="en-US" sz="1800">
                          <a:latin typeface="Calibri"/>
                          <a:ea typeface="Arial"/>
                          <a:cs typeface="Calibri"/>
                        </a:rPr>
                        <a:t>accounts</a:t>
                      </a:r>
                      <a:r>
                        <a:rPr lang="en-US" sz="1800" spc="-180">
                          <a:latin typeface="Calibri"/>
                          <a:ea typeface="Arial"/>
                          <a:cs typeface="Calibri"/>
                        </a:rPr>
                        <a:t> </a:t>
                      </a:r>
                      <a:r>
                        <a:rPr lang="en-US" sz="1800">
                          <a:latin typeface="Calibri"/>
                          <a:ea typeface="Arial"/>
                          <a:cs typeface="Calibri"/>
                        </a:rPr>
                        <a:t>are prepared.</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333309">
                <a:tc>
                  <a:txBody>
                    <a:bodyPr/>
                    <a:lstStyle/>
                    <a:p>
                      <a:pPr marL="69850" marR="34925">
                        <a:lnSpc>
                          <a:spcPts val="2100"/>
                        </a:lnSpc>
                        <a:spcBef>
                          <a:spcPts val="120"/>
                        </a:spcBef>
                        <a:spcAft>
                          <a:spcPts val="0"/>
                        </a:spcAft>
                      </a:pPr>
                      <a:r>
                        <a:rPr lang="en-US" sz="1800">
                          <a:solidFill>
                            <a:srgbClr val="FF0000"/>
                          </a:solidFill>
                          <a:latin typeface="Calibri"/>
                          <a:ea typeface="Arial"/>
                          <a:cs typeface="Calibri"/>
                        </a:rPr>
                        <a:t>(iii) Trial Balance</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nSpc>
                          <a:spcPct val="115000"/>
                        </a:lnSpc>
                        <a:spcBef>
                          <a:spcPts val="45"/>
                        </a:spcBef>
                        <a:spcAft>
                          <a:spcPts val="0"/>
                        </a:spcAft>
                      </a:pPr>
                      <a:endParaRPr lang="en-US" sz="1800">
                        <a:latin typeface="Arial"/>
                        <a:ea typeface="Arial"/>
                      </a:endParaRPr>
                    </a:p>
                    <a:p>
                      <a:pPr marL="69850">
                        <a:lnSpc>
                          <a:spcPct val="115000"/>
                        </a:lnSpc>
                        <a:spcBef>
                          <a:spcPts val="675"/>
                        </a:spcBef>
                        <a:spcAft>
                          <a:spcPts val="0"/>
                        </a:spcAft>
                      </a:pPr>
                      <a:r>
                        <a:rPr lang="en-US" sz="1800">
                          <a:latin typeface="Calibri"/>
                          <a:ea typeface="Arial"/>
                          <a:cs typeface="Calibri"/>
                        </a:rPr>
                        <a:t>Trial balance is prepared.</a:t>
                      </a:r>
                      <a:endParaRPr lang="en-US" sz="180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c>
                  <a:txBody>
                    <a:bodyPr/>
                    <a:lstStyle/>
                    <a:p>
                      <a:pPr marL="69850">
                        <a:lnSpc>
                          <a:spcPct val="115000"/>
                        </a:lnSpc>
                        <a:spcBef>
                          <a:spcPts val="45"/>
                        </a:spcBef>
                        <a:spcAft>
                          <a:spcPts val="0"/>
                        </a:spcAft>
                      </a:pPr>
                      <a:endParaRPr lang="en-US" sz="1800" dirty="0">
                        <a:latin typeface="Arial"/>
                        <a:ea typeface="Arial"/>
                      </a:endParaRPr>
                    </a:p>
                    <a:p>
                      <a:pPr marL="69850">
                        <a:lnSpc>
                          <a:spcPct val="115000"/>
                        </a:lnSpc>
                        <a:spcBef>
                          <a:spcPts val="675"/>
                        </a:spcBef>
                        <a:spcAft>
                          <a:spcPts val="0"/>
                        </a:spcAft>
                      </a:pPr>
                      <a:r>
                        <a:rPr lang="en-US" sz="1800" dirty="0">
                          <a:latin typeface="Calibri"/>
                          <a:ea typeface="Arial"/>
                          <a:cs typeface="Calibri"/>
                        </a:rPr>
                        <a:t>Trial balance cannot be</a:t>
                      </a:r>
                      <a:r>
                        <a:rPr lang="en-US" sz="1800" spc="-270" dirty="0">
                          <a:latin typeface="Calibri"/>
                          <a:ea typeface="Arial"/>
                          <a:cs typeface="Calibri"/>
                        </a:rPr>
                        <a:t> </a:t>
                      </a:r>
                      <a:r>
                        <a:rPr lang="en-US" sz="1800" dirty="0">
                          <a:latin typeface="Calibri"/>
                          <a:ea typeface="Arial"/>
                          <a:cs typeface="Calibri"/>
                        </a:rPr>
                        <a:t>prepared.</a:t>
                      </a:r>
                      <a:endParaRPr lang="en-US" sz="1800" dirty="0">
                        <a:latin typeface="Arial"/>
                        <a:ea typeface="Arial"/>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2F2F2"/>
                    </a:solidFill>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892</TotalTime>
  <Words>2381</Words>
  <Application>Microsoft Office PowerPoint</Application>
  <PresentationFormat>On-screen Show (16:9)</PresentationFormat>
  <Paragraphs>468</Paragraphs>
  <Slides>40</Slides>
  <Notes>34</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cp:lastModifiedBy>
  <cp:revision>36</cp:revision>
  <dcterms:modified xsi:type="dcterms:W3CDTF">2020-10-23T05:41:06Z</dcterms:modified>
</cp:coreProperties>
</file>