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80" r:id="rId3"/>
    <p:sldId id="278" r:id="rId4"/>
    <p:sldId id="281" r:id="rId5"/>
    <p:sldId id="283" r:id="rId6"/>
    <p:sldId id="282" r:id="rId7"/>
    <p:sldId id="285" r:id="rId8"/>
    <p:sldId id="287" r:id="rId9"/>
    <p:sldId id="288" r:id="rId10"/>
    <p:sldId id="289" r:id="rId11"/>
    <p:sldId id="290" r:id="rId12"/>
    <p:sldId id="291" r:id="rId13"/>
    <p:sldId id="292" r:id="rId14"/>
    <p:sldId id="293" r:id="rId15"/>
    <p:sldId id="294" r:id="rId16"/>
    <p:sldId id="295" r:id="rId17"/>
    <p:sldId id="296" r:id="rId18"/>
    <p:sldId id="298" r:id="rId19"/>
    <p:sldId id="300" r:id="rId20"/>
    <p:sldId id="286" r:id="rId21"/>
    <p:sldId id="301" r:id="rId22"/>
    <p:sldId id="302" r:id="rId23"/>
    <p:sldId id="304" r:id="rId24"/>
    <p:sldId id="306" r:id="rId25"/>
    <p:sldId id="307" r:id="rId26"/>
    <p:sldId id="308" r:id="rId27"/>
    <p:sldId id="309" r:id="rId28"/>
    <p:sldId id="305" r:id="rId29"/>
    <p:sldId id="313" r:id="rId30"/>
    <p:sldId id="262" r:id="rId31"/>
    <p:sldId id="277" r:id="rId32"/>
    <p:sldId id="264"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NASH RANJAN" initials="MR" lastIdx="1" clrIdx="0">
    <p:extLst>
      <p:ext uri="{19B8F6BF-5375-455C-9EA6-DF929625EA0E}">
        <p15:presenceInfo xmlns:p15="http://schemas.microsoft.com/office/powerpoint/2012/main" userId="cf3fcf79fe9dbda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400" y="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F08BE9-0A52-4334-8F4C-D92532EB4212}" type="datetimeFigureOut">
              <a:rPr lang="en-IN" smtClean="0"/>
              <a:pPr/>
              <a:t>25-08-2022</a:t>
            </a:fld>
            <a:endParaRPr lang="en-IN"/>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A6903C-D46C-471D-ACAF-E6DC6C980AE3}" type="slidenum">
              <a:rPr lang="en-IN" smtClean="0"/>
              <a:pPr/>
              <a:t>‹#›</a:t>
            </a:fld>
            <a:endParaRPr lang="en-IN"/>
          </a:p>
        </p:txBody>
      </p:sp>
    </p:spTree>
    <p:extLst>
      <p:ext uri="{BB962C8B-B14F-4D97-AF65-F5344CB8AC3E}">
        <p14:creationId xmlns:p14="http://schemas.microsoft.com/office/powerpoint/2010/main" val="24901163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5" name="Google Shape;75;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111890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defRPr sz="3200"/>
            </a:lvl1pPr>
          </a:lstStyle>
          <a:p>
            <a:r>
              <a:rPr lang="en-US" dirty="0"/>
              <a:t>Click to edit Master title style</a:t>
            </a:r>
            <a:endParaRPr lang="en-IN"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IN" dirty="0"/>
          </a:p>
        </p:txBody>
      </p:sp>
      <p:sp>
        <p:nvSpPr>
          <p:cNvPr id="4" name="Date Placeholder 3"/>
          <p:cNvSpPr>
            <a:spLocks noGrp="1"/>
          </p:cNvSpPr>
          <p:nvPr>
            <p:ph type="dt" sz="half" idx="10"/>
          </p:nvPr>
        </p:nvSpPr>
        <p:spPr/>
        <p:txBody>
          <a:bodyPr/>
          <a:lstStyle/>
          <a:p>
            <a:fld id="{7C0A3DE4-CC1F-4135-96EF-0FF1BC37B12B}" type="datetimeFigureOut">
              <a:rPr lang="en-US" smtClean="0"/>
              <a:pPr/>
              <a:t>8/25/2022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7C0A3DE4-CC1F-4135-96EF-0FF1BC37B12B}" type="datetimeFigureOut">
              <a:rPr lang="en-US" smtClean="0"/>
              <a:pPr/>
              <a:t>8/25/2022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7C0A3DE4-CC1F-4135-96EF-0FF1BC37B12B}" type="datetimeFigureOut">
              <a:rPr lang="en-US" smtClean="0"/>
              <a:pPr/>
              <a:t>8/25/2022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Title and body" type="tx">
  <p:cSld name="Title and 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593367"/>
            <a:ext cx="85206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3"/>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6" name="Google Shape;16;p3"/>
          <p:cNvSpPr txBox="1">
            <a:spLocks noGrp="1"/>
          </p:cNvSpPr>
          <p:nvPr>
            <p:ph type="sldNum" idx="12"/>
          </p:nvPr>
        </p:nvSpPr>
        <p:spPr>
          <a:xfrm>
            <a:off x="8472458" y="6217623"/>
            <a:ext cx="5487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131300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solidFill>
                  <a:srgbClr val="FF0000"/>
                </a:solidFill>
              </a:defRPr>
            </a:lvl1pPr>
          </a:lstStyle>
          <a:p>
            <a:r>
              <a:rPr lang="en-US" dirty="0"/>
              <a:t>Click to edit Master title style</a:t>
            </a:r>
            <a:endParaRPr lang="en-IN"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p:cNvSpPr>
            <a:spLocks noGrp="1"/>
          </p:cNvSpPr>
          <p:nvPr>
            <p:ph type="dt" sz="half" idx="10"/>
          </p:nvPr>
        </p:nvSpPr>
        <p:spPr/>
        <p:txBody>
          <a:bodyPr/>
          <a:lstStyle/>
          <a:p>
            <a:fld id="{7C0A3DE4-CC1F-4135-96EF-0FF1BC37B12B}" type="datetimeFigureOut">
              <a:rPr lang="en-US" smtClean="0"/>
              <a:pPr/>
              <a:t>8/25/2022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C0A3DE4-CC1F-4135-96EF-0FF1BC37B12B}" type="datetimeFigureOut">
              <a:rPr lang="en-US" smtClean="0"/>
              <a:pPr/>
              <a:t>8/25/2022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7C0A3DE4-CC1F-4135-96EF-0FF1BC37B12B}" type="datetimeFigureOut">
              <a:rPr lang="en-US" smtClean="0"/>
              <a:pPr/>
              <a:t>8/25/2022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7C0A3DE4-CC1F-4135-96EF-0FF1BC37B12B}" type="datetimeFigureOut">
              <a:rPr lang="en-US" smtClean="0"/>
              <a:pPr/>
              <a:t>8/25/2022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7C0A3DE4-CC1F-4135-96EF-0FF1BC37B12B}" type="datetimeFigureOut">
              <a:rPr lang="en-US" smtClean="0"/>
              <a:pPr/>
              <a:t>8/25/2022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0A3DE4-CC1F-4135-96EF-0FF1BC37B12B}" type="datetimeFigureOut">
              <a:rPr lang="en-US" smtClean="0"/>
              <a:pPr/>
              <a:t>8/25/2022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0A3DE4-CC1F-4135-96EF-0FF1BC37B12B}" type="datetimeFigureOut">
              <a:rPr lang="en-US" smtClean="0"/>
              <a:pPr/>
              <a:t>8/25/2022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0A3DE4-CC1F-4135-96EF-0FF1BC37B12B}" type="datetimeFigureOut">
              <a:rPr lang="en-US" smtClean="0"/>
              <a:pPr/>
              <a:t>8/25/2022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endParaRPr lang="en-IN"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0A3DE4-CC1F-4135-96EF-0FF1BC37B12B}" type="datetimeFigureOut">
              <a:rPr lang="en-US" smtClean="0"/>
              <a:pPr/>
              <a:t>8/25/2022</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E4FD45-CF2D-4E90-9273-2D2DDE2676C3}" type="slidenum">
              <a:rPr lang="en-IN" smtClean="0"/>
              <a:pPr/>
              <a:t>‹#›</a:t>
            </a:fld>
            <a:endParaRPr lang="en-IN"/>
          </a:p>
        </p:txBody>
      </p:sp>
      <p:pic>
        <p:nvPicPr>
          <p:cNvPr id="7" name="Google Shape;55;p1"/>
          <p:cNvPicPr preferRelativeResize="0"/>
          <p:nvPr userDrawn="1"/>
        </p:nvPicPr>
        <p:blipFill rotWithShape="1">
          <a:blip r:embed="rId14" cstate="print">
            <a:alphaModFix/>
          </a:blip>
          <a:srcRect/>
          <a:stretch/>
        </p:blipFill>
        <p:spPr>
          <a:xfrm>
            <a:off x="222675" y="214225"/>
            <a:ext cx="1578401" cy="783575"/>
          </a:xfrm>
          <a:prstGeom prst="rect">
            <a:avLst/>
          </a:prstGeom>
          <a:noFill/>
          <a:ln>
            <a:noFill/>
          </a:ln>
        </p:spPr>
      </p:pic>
      <p:pic>
        <p:nvPicPr>
          <p:cNvPr id="8" name="Google Shape;54;p1"/>
          <p:cNvPicPr preferRelativeResize="0"/>
          <p:nvPr userDrawn="1"/>
        </p:nvPicPr>
        <p:blipFill rotWithShape="1">
          <a:blip r:embed="rId15">
            <a:alphaModFix/>
          </a:blip>
          <a:srcRect/>
          <a:stretch/>
        </p:blipFill>
        <p:spPr>
          <a:xfrm>
            <a:off x="0" y="5492140"/>
            <a:ext cx="9144000" cy="1365860"/>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3200" kern="1200">
          <a:solidFill>
            <a:srgbClr val="FF0000"/>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newgrounds.com/art/view/purple-goop/firecracker-gif" TargetMode="External"/><Relationship Id="rId7" Type="http://schemas.openxmlformats.org/officeDocument/2006/relationships/image" Target="../media/image3.png"/><Relationship Id="rId2" Type="http://schemas.openxmlformats.org/officeDocument/2006/relationships/image" Target="../media/image13.gif"/><Relationship Id="rId1" Type="http://schemas.openxmlformats.org/officeDocument/2006/relationships/slideLayout" Target="../slideLayouts/slideLayout2.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hyperlink" Target="https://creativecommons.org/licenses/by-nc/3.0/"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s://www.proglobalbusinesssolutions.com/adobe-photoshop-versions/#2013" TargetMode="External"/><Relationship Id="rId13" Type="http://schemas.openxmlformats.org/officeDocument/2006/relationships/hyperlink" Target="https://www.proglobalbusinesssolutions.com/adobe-photoshop-versions/#2019" TargetMode="External"/><Relationship Id="rId3" Type="http://schemas.openxmlformats.org/officeDocument/2006/relationships/hyperlink" Target="https://www.proglobalbusinesssolutions.com/adobe-photoshop-versions/#2003" TargetMode="External"/><Relationship Id="rId7" Type="http://schemas.openxmlformats.org/officeDocument/2006/relationships/hyperlink" Target="https://www.proglobalbusinesssolutions.com/adobe-photoshop-versions/#2012" TargetMode="External"/><Relationship Id="rId12" Type="http://schemas.openxmlformats.org/officeDocument/2006/relationships/hyperlink" Target="https://www.proglobalbusinesssolutions.com/adobe-photoshop-versions/#2018" TargetMode="External"/><Relationship Id="rId17" Type="http://schemas.openxmlformats.org/officeDocument/2006/relationships/image" Target="../media/image3.png"/><Relationship Id="rId2" Type="http://schemas.openxmlformats.org/officeDocument/2006/relationships/image" Target="../media/image7.jpg"/><Relationship Id="rId16" Type="http://schemas.openxmlformats.org/officeDocument/2006/relationships/hyperlink" Target="https://www.proglobalbusinesssolutions.com/adobe-photoshop-versions/#2021" TargetMode="External"/><Relationship Id="rId1" Type="http://schemas.openxmlformats.org/officeDocument/2006/relationships/slideLayout" Target="../slideLayouts/slideLayout2.xml"/><Relationship Id="rId6" Type="http://schemas.openxmlformats.org/officeDocument/2006/relationships/hyperlink" Target="https://www.proglobalbusinesssolutions.com/adobe-photoshop-versions/#2010" TargetMode="External"/><Relationship Id="rId11" Type="http://schemas.openxmlformats.org/officeDocument/2006/relationships/hyperlink" Target="https://www.proglobalbusinesssolutions.com/adobe-photoshop-versions/#2017" TargetMode="External"/><Relationship Id="rId5" Type="http://schemas.openxmlformats.org/officeDocument/2006/relationships/hyperlink" Target="https://www.proglobalbusinesssolutions.com/adobe-photoshop-versions/#2007" TargetMode="External"/><Relationship Id="rId15" Type="http://schemas.openxmlformats.org/officeDocument/2006/relationships/hyperlink" Target="https://www.proglobalbusinesssolutions.com/adobe-photoshop-versions/#2020-21" TargetMode="External"/><Relationship Id="rId10" Type="http://schemas.openxmlformats.org/officeDocument/2006/relationships/hyperlink" Target="https://www.proglobalbusinesssolutions.com/adobe-photoshop-versions/#2015" TargetMode="External"/><Relationship Id="rId4" Type="http://schemas.openxmlformats.org/officeDocument/2006/relationships/hyperlink" Target="https://www.proglobalbusinesssolutions.com/adobe-photoshop-versions/#2005" TargetMode="External"/><Relationship Id="rId9" Type="http://schemas.openxmlformats.org/officeDocument/2006/relationships/hyperlink" Target="https://www.proglobalbusinesssolutions.com/adobe-photoshop-versions/#2014" TargetMode="External"/><Relationship Id="rId14" Type="http://schemas.openxmlformats.org/officeDocument/2006/relationships/hyperlink" Target="https://www.proglobalbusinesssolutions.com/adobe-photoshop-versions/#2020"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1"/>
            <a:ext cx="7772400" cy="1219199"/>
          </a:xfrm>
        </p:spPr>
        <p:txBody>
          <a:bodyPr>
            <a:normAutofit/>
          </a:bodyPr>
          <a:lstStyle/>
          <a:p>
            <a:r>
              <a:rPr lang="en-IN" i="0" u="none" strike="noStrike" baseline="0" dirty="0"/>
              <a:t>ADOBE PHOTOSHOP CC</a:t>
            </a:r>
            <a:endParaRPr lang="en-IN" sz="4800" dirty="0"/>
          </a:p>
        </p:txBody>
      </p:sp>
      <p:sp>
        <p:nvSpPr>
          <p:cNvPr id="3" name="Subtitle 2"/>
          <p:cNvSpPr>
            <a:spLocks noGrp="1"/>
          </p:cNvSpPr>
          <p:nvPr>
            <p:ph type="subTitle" idx="1"/>
          </p:nvPr>
        </p:nvSpPr>
        <p:spPr>
          <a:xfrm>
            <a:off x="1371600" y="2438400"/>
            <a:ext cx="6400800" cy="3200400"/>
          </a:xfrm>
        </p:spPr>
        <p:txBody>
          <a:bodyPr>
            <a:normAutofit/>
          </a:bodyPr>
          <a:lstStyle/>
          <a:p>
            <a:r>
              <a:rPr lang="en-US" sz="2500" dirty="0">
                <a:solidFill>
                  <a:schemeClr val="tx1"/>
                </a:solidFill>
              </a:rPr>
              <a:t>Class VIII </a:t>
            </a:r>
            <a:br>
              <a:rPr lang="en-US" sz="2500" dirty="0">
                <a:solidFill>
                  <a:schemeClr val="tx1"/>
                </a:solidFill>
              </a:rPr>
            </a:br>
            <a:r>
              <a:rPr lang="en-US" sz="2500" dirty="0">
                <a:solidFill>
                  <a:schemeClr val="tx1"/>
                </a:solidFill>
              </a:rPr>
              <a:t> Ch-4 : </a:t>
            </a:r>
            <a:r>
              <a:rPr lang="en-IN" sz="2500" dirty="0">
                <a:solidFill>
                  <a:schemeClr val="tx1"/>
                </a:solidFill>
              </a:rPr>
              <a:t>ADOBE PHOTOSHOP CC</a:t>
            </a:r>
          </a:p>
          <a:p>
            <a:r>
              <a:rPr lang="en-IN" sz="2500" dirty="0">
                <a:solidFill>
                  <a:schemeClr val="tx1"/>
                </a:solidFill>
              </a:rPr>
              <a:t>Period-1</a:t>
            </a:r>
          </a:p>
          <a:p>
            <a:r>
              <a:rPr lang="en-IN" sz="2500" dirty="0">
                <a:solidFill>
                  <a:schemeClr val="tx1"/>
                </a:solidFill>
              </a:rPr>
              <a:t>By: </a:t>
            </a:r>
            <a:r>
              <a:rPr lang="en-IN" sz="2500">
                <a:solidFill>
                  <a:schemeClr val="tx1"/>
                </a:solidFill>
              </a:rPr>
              <a:t>ASHISH RAY</a:t>
            </a:r>
            <a:endParaRPr lang="en-IN" sz="2500" dirty="0">
              <a:solidFill>
                <a:schemeClr val="tx1"/>
              </a:solidFill>
            </a:endParaRPr>
          </a:p>
          <a:p>
            <a:r>
              <a:rPr lang="en-IN" sz="2500" dirty="0">
                <a:solidFill>
                  <a:schemeClr val="tx1"/>
                </a:solidFill>
              </a:rPr>
              <a:t>Mob No. of A. Ray:7008234587</a:t>
            </a:r>
          </a:p>
          <a:p>
            <a:endParaRPr lang="en-IN" sz="2500" dirty="0">
              <a:solidFill>
                <a:schemeClr val="tx1"/>
              </a:solidFill>
            </a:endParaRPr>
          </a:p>
        </p:txBody>
      </p:sp>
      <p:pic>
        <p:nvPicPr>
          <p:cNvPr id="4" name="Google Shape;55;p1"/>
          <p:cNvPicPr preferRelativeResize="0"/>
          <p:nvPr/>
        </p:nvPicPr>
        <p:blipFill rotWithShape="1">
          <a:blip r:embed="rId2" cstate="print">
            <a:alphaModFix/>
          </a:blip>
          <a:srcRect/>
          <a:stretch/>
        </p:blipFill>
        <p:spPr>
          <a:xfrm>
            <a:off x="7467600" y="54626"/>
            <a:ext cx="1578401" cy="783575"/>
          </a:xfrm>
          <a:prstGeom prst="rect">
            <a:avLst/>
          </a:prstGeom>
          <a:noFill/>
          <a:ln>
            <a:noFill/>
          </a:ln>
        </p:spPr>
      </p:pic>
      <p:pic>
        <p:nvPicPr>
          <p:cNvPr id="5" name="Google Shape;54;p1"/>
          <p:cNvPicPr preferRelativeResize="0"/>
          <p:nvPr/>
        </p:nvPicPr>
        <p:blipFill rotWithShape="1">
          <a:blip r:embed="rId3">
            <a:alphaModFix/>
          </a:blip>
          <a:srcRect/>
          <a:stretch/>
        </p:blipFill>
        <p:spPr>
          <a:xfrm>
            <a:off x="0" y="5492140"/>
            <a:ext cx="9144000" cy="136586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2F35A-CF17-408A-9248-D899BB76295B}"/>
              </a:ext>
            </a:extLst>
          </p:cNvPr>
          <p:cNvSpPr>
            <a:spLocks noGrp="1"/>
          </p:cNvSpPr>
          <p:nvPr>
            <p:ph type="title"/>
          </p:nvPr>
        </p:nvSpPr>
        <p:spPr>
          <a:xfrm>
            <a:off x="457200" y="274638"/>
            <a:ext cx="8229600" cy="715962"/>
          </a:xfrm>
        </p:spPr>
        <p:txBody>
          <a:bodyPr>
            <a:normAutofit/>
          </a:bodyPr>
          <a:lstStyle/>
          <a:p>
            <a:r>
              <a:rPr lang="en-IN" b="1" i="0" u="none" strike="noStrike" baseline="0" dirty="0"/>
              <a:t>FEATURES OF PHOTOSHOP CC</a:t>
            </a:r>
            <a:endParaRPr lang="en-IN" sz="4800" dirty="0"/>
          </a:p>
        </p:txBody>
      </p:sp>
      <p:sp>
        <p:nvSpPr>
          <p:cNvPr id="3" name="Content Placeholder 2">
            <a:extLst>
              <a:ext uri="{FF2B5EF4-FFF2-40B4-BE49-F238E27FC236}">
                <a16:creationId xmlns:a16="http://schemas.microsoft.com/office/drawing/2014/main" id="{49C2BB43-A389-48DE-962D-9FEFD686C664}"/>
              </a:ext>
            </a:extLst>
          </p:cNvPr>
          <p:cNvSpPr>
            <a:spLocks noGrp="1"/>
          </p:cNvSpPr>
          <p:nvPr>
            <p:ph idx="1"/>
          </p:nvPr>
        </p:nvSpPr>
        <p:spPr>
          <a:xfrm>
            <a:off x="457200" y="990600"/>
            <a:ext cx="8229600" cy="5135563"/>
          </a:xfrm>
        </p:spPr>
        <p:txBody>
          <a:bodyPr>
            <a:noAutofit/>
          </a:bodyPr>
          <a:lstStyle/>
          <a:p>
            <a:pPr algn="just">
              <a:lnSpc>
                <a:spcPts val="1900"/>
              </a:lnSpc>
              <a:buFont typeface="Wingdings" panose="05000000000000000000" pitchFamily="2" charset="2"/>
              <a:buChar char="Ø"/>
            </a:pPr>
            <a:r>
              <a:rPr lang="en-US" sz="1600" b="0" i="0" u="none" strike="noStrike" baseline="0" dirty="0"/>
              <a:t>It has </a:t>
            </a:r>
            <a:r>
              <a:rPr lang="en-US" sz="1600" b="1" i="0" u="none" strike="noStrike" baseline="0" dirty="0"/>
              <a:t>redesigned </a:t>
            </a:r>
            <a:r>
              <a:rPr lang="en-US" sz="1600" b="0" i="0" u="none" strike="noStrike" baseline="0" dirty="0"/>
              <a:t>powerful tools to:</a:t>
            </a:r>
          </a:p>
          <a:p>
            <a:pPr lvl="1" algn="just">
              <a:buFont typeface="Wingdings" panose="05000000000000000000" pitchFamily="2" charset="2"/>
              <a:buChar char="v"/>
            </a:pPr>
            <a:r>
              <a:rPr lang="en-US" sz="1600" b="0" i="0" u="none" strike="noStrike" baseline="0" dirty="0"/>
              <a:t>remove the unwanted object from the picture using the Vanishing Point Tool.</a:t>
            </a:r>
          </a:p>
          <a:p>
            <a:pPr marL="457200" lvl="1" indent="0" algn="just">
              <a:buNone/>
            </a:pPr>
            <a:endParaRPr lang="en-US" sz="1600" b="0" i="0" u="none" strike="noStrike" baseline="0" dirty="0"/>
          </a:p>
        </p:txBody>
      </p:sp>
      <p:pic>
        <p:nvPicPr>
          <p:cNvPr id="5" name="Picture 4">
            <a:extLst>
              <a:ext uri="{FF2B5EF4-FFF2-40B4-BE49-F238E27FC236}">
                <a16:creationId xmlns:a16="http://schemas.microsoft.com/office/drawing/2014/main" id="{6F866503-ED93-4981-A62A-51B1104163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1564607"/>
            <a:ext cx="7239000" cy="4314825"/>
          </a:xfrm>
          <a:prstGeom prst="rect">
            <a:avLst/>
          </a:prstGeom>
        </p:spPr>
      </p:pic>
      <p:pic>
        <p:nvPicPr>
          <p:cNvPr id="6" name="Google Shape;77;p16">
            <a:extLst>
              <a:ext uri="{FF2B5EF4-FFF2-40B4-BE49-F238E27FC236}">
                <a16:creationId xmlns:a16="http://schemas.microsoft.com/office/drawing/2014/main" id="{B9613EE2-A231-334C-741A-83C60353DC2E}"/>
              </a:ext>
            </a:extLst>
          </p:cNvPr>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38405404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2F35A-CF17-408A-9248-D899BB76295B}"/>
              </a:ext>
            </a:extLst>
          </p:cNvPr>
          <p:cNvSpPr>
            <a:spLocks noGrp="1"/>
          </p:cNvSpPr>
          <p:nvPr>
            <p:ph type="title"/>
          </p:nvPr>
        </p:nvSpPr>
        <p:spPr>
          <a:xfrm>
            <a:off x="457200" y="274638"/>
            <a:ext cx="8229600" cy="715962"/>
          </a:xfrm>
        </p:spPr>
        <p:txBody>
          <a:bodyPr>
            <a:normAutofit/>
          </a:bodyPr>
          <a:lstStyle/>
          <a:p>
            <a:r>
              <a:rPr lang="en-IN" b="1" i="0" u="none" strike="noStrike" baseline="0" dirty="0"/>
              <a:t>FEATURES OF PHOTOSHOP CC</a:t>
            </a:r>
            <a:endParaRPr lang="en-IN" sz="4800" dirty="0"/>
          </a:p>
        </p:txBody>
      </p:sp>
      <p:sp>
        <p:nvSpPr>
          <p:cNvPr id="3" name="Content Placeholder 2">
            <a:extLst>
              <a:ext uri="{FF2B5EF4-FFF2-40B4-BE49-F238E27FC236}">
                <a16:creationId xmlns:a16="http://schemas.microsoft.com/office/drawing/2014/main" id="{49C2BB43-A389-48DE-962D-9FEFD686C664}"/>
              </a:ext>
            </a:extLst>
          </p:cNvPr>
          <p:cNvSpPr>
            <a:spLocks noGrp="1"/>
          </p:cNvSpPr>
          <p:nvPr>
            <p:ph idx="1"/>
          </p:nvPr>
        </p:nvSpPr>
        <p:spPr>
          <a:xfrm>
            <a:off x="457200" y="990600"/>
            <a:ext cx="8229600" cy="5135563"/>
          </a:xfrm>
        </p:spPr>
        <p:txBody>
          <a:bodyPr>
            <a:noAutofit/>
          </a:bodyPr>
          <a:lstStyle/>
          <a:p>
            <a:pPr algn="just">
              <a:lnSpc>
                <a:spcPts val="1900"/>
              </a:lnSpc>
              <a:buFont typeface="Wingdings" panose="05000000000000000000" pitchFamily="2" charset="2"/>
              <a:buChar char="Ø"/>
            </a:pPr>
            <a:r>
              <a:rPr lang="en-US" sz="1600" b="0" i="0" u="none" strike="noStrike" baseline="0" dirty="0"/>
              <a:t>It has </a:t>
            </a:r>
            <a:r>
              <a:rPr lang="en-US" sz="1600" b="1" i="0" u="none" strike="noStrike" baseline="0" dirty="0"/>
              <a:t>redesigned </a:t>
            </a:r>
            <a:r>
              <a:rPr lang="en-US" sz="1600" b="0" i="0" u="none" strike="noStrike" baseline="0" dirty="0"/>
              <a:t>powerful tools to:</a:t>
            </a:r>
          </a:p>
          <a:p>
            <a:pPr lvl="1" algn="just">
              <a:buFont typeface="Wingdings" panose="05000000000000000000" pitchFamily="2" charset="2"/>
              <a:buChar char="v"/>
            </a:pPr>
            <a:r>
              <a:rPr lang="en-US" sz="1600" b="0" i="0" u="none" strike="noStrike" baseline="0" dirty="0"/>
              <a:t>click and drag across an image to make fast selections with the new Quick Selection Tool.</a:t>
            </a:r>
            <a:endParaRPr lang="en-US" sz="1600" dirty="0"/>
          </a:p>
          <a:p>
            <a:pPr marL="457200" lvl="1" indent="0" algn="just">
              <a:buNone/>
            </a:pPr>
            <a:endParaRPr lang="en-US" sz="1600" b="0" i="0" u="none" strike="noStrike" baseline="0" dirty="0"/>
          </a:p>
        </p:txBody>
      </p:sp>
      <p:pic>
        <p:nvPicPr>
          <p:cNvPr id="5" name="Picture 4">
            <a:extLst>
              <a:ext uri="{FF2B5EF4-FFF2-40B4-BE49-F238E27FC236}">
                <a16:creationId xmlns:a16="http://schemas.microsoft.com/office/drawing/2014/main" id="{C5406922-5377-4488-BF94-59051BCC1D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1552575"/>
            <a:ext cx="6819900" cy="4314825"/>
          </a:xfrm>
          <a:prstGeom prst="rect">
            <a:avLst/>
          </a:prstGeom>
        </p:spPr>
      </p:pic>
      <p:pic>
        <p:nvPicPr>
          <p:cNvPr id="6" name="Google Shape;77;p16">
            <a:extLst>
              <a:ext uri="{FF2B5EF4-FFF2-40B4-BE49-F238E27FC236}">
                <a16:creationId xmlns:a16="http://schemas.microsoft.com/office/drawing/2014/main" id="{B0EE96D7-4AC1-F43D-99BC-0D0B73C831ED}"/>
              </a:ext>
            </a:extLst>
          </p:cNvPr>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23495440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2F35A-CF17-408A-9248-D899BB76295B}"/>
              </a:ext>
            </a:extLst>
          </p:cNvPr>
          <p:cNvSpPr>
            <a:spLocks noGrp="1"/>
          </p:cNvSpPr>
          <p:nvPr>
            <p:ph type="title"/>
          </p:nvPr>
        </p:nvSpPr>
        <p:spPr>
          <a:xfrm>
            <a:off x="457200" y="274638"/>
            <a:ext cx="8229600" cy="715962"/>
          </a:xfrm>
        </p:spPr>
        <p:txBody>
          <a:bodyPr>
            <a:normAutofit/>
          </a:bodyPr>
          <a:lstStyle/>
          <a:p>
            <a:r>
              <a:rPr lang="en-IN" b="1" i="0" u="none" strike="noStrike" baseline="0" dirty="0"/>
              <a:t>FEATURES OF PHOTOSHOP CC</a:t>
            </a:r>
            <a:endParaRPr lang="en-IN" sz="4800" dirty="0"/>
          </a:p>
        </p:txBody>
      </p:sp>
      <p:sp>
        <p:nvSpPr>
          <p:cNvPr id="3" name="Content Placeholder 2">
            <a:extLst>
              <a:ext uri="{FF2B5EF4-FFF2-40B4-BE49-F238E27FC236}">
                <a16:creationId xmlns:a16="http://schemas.microsoft.com/office/drawing/2014/main" id="{49C2BB43-A389-48DE-962D-9FEFD686C664}"/>
              </a:ext>
            </a:extLst>
          </p:cNvPr>
          <p:cNvSpPr>
            <a:spLocks noGrp="1"/>
          </p:cNvSpPr>
          <p:nvPr>
            <p:ph idx="1"/>
          </p:nvPr>
        </p:nvSpPr>
        <p:spPr>
          <a:xfrm>
            <a:off x="457200" y="990600"/>
            <a:ext cx="8229600" cy="5135563"/>
          </a:xfrm>
        </p:spPr>
        <p:txBody>
          <a:bodyPr>
            <a:noAutofit/>
          </a:bodyPr>
          <a:lstStyle/>
          <a:p>
            <a:pPr algn="just">
              <a:buFont typeface="Wingdings" panose="05000000000000000000" pitchFamily="2" charset="2"/>
              <a:buChar char="Ø"/>
            </a:pPr>
            <a:r>
              <a:rPr lang="en-US" sz="1600" b="0" i="0" u="none" strike="noStrike" baseline="0" dirty="0"/>
              <a:t>You can create graphics for web applications with reduced file size, there by, helping in faster loading of the website. Files can be compressed by 10 to 50% of its original size. You can also make animated graphics, which is also known as Graphics Interchange Format (GIF).</a:t>
            </a:r>
          </a:p>
        </p:txBody>
      </p:sp>
      <p:pic>
        <p:nvPicPr>
          <p:cNvPr id="5" name="Picture 4">
            <a:extLst>
              <a:ext uri="{FF2B5EF4-FFF2-40B4-BE49-F238E27FC236}">
                <a16:creationId xmlns:a16="http://schemas.microsoft.com/office/drawing/2014/main" id="{71921936-6B25-4603-BA32-9C872B5BDFEA}"/>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705600" y="2590799"/>
            <a:ext cx="2057400" cy="1752601"/>
          </a:xfrm>
          <a:prstGeom prst="rect">
            <a:avLst/>
          </a:prstGeom>
        </p:spPr>
      </p:pic>
      <p:sp>
        <p:nvSpPr>
          <p:cNvPr id="6" name="TextBox 5">
            <a:extLst>
              <a:ext uri="{FF2B5EF4-FFF2-40B4-BE49-F238E27FC236}">
                <a16:creationId xmlns:a16="http://schemas.microsoft.com/office/drawing/2014/main" id="{C82D1DCD-AB7A-4552-BD3D-9DA1D8E8BA2B}"/>
              </a:ext>
            </a:extLst>
          </p:cNvPr>
          <p:cNvSpPr txBox="1"/>
          <p:nvPr/>
        </p:nvSpPr>
        <p:spPr>
          <a:xfrm>
            <a:off x="0" y="6000750"/>
            <a:ext cx="9144000" cy="230832"/>
          </a:xfrm>
          <a:prstGeom prst="rect">
            <a:avLst/>
          </a:prstGeom>
          <a:noFill/>
        </p:spPr>
        <p:txBody>
          <a:bodyPr wrap="square" rtlCol="0">
            <a:spAutoFit/>
          </a:bodyPr>
          <a:lstStyle/>
          <a:p>
            <a:r>
              <a:rPr lang="en-IN" sz="900">
                <a:hlinkClick r:id="rId3" tooltip="https://www.newgrounds.com/art/view/purple-goop/firecracker-gif"/>
              </a:rPr>
              <a:t>This Photo</a:t>
            </a:r>
            <a:r>
              <a:rPr lang="en-IN" sz="900"/>
              <a:t> by Unknown Author is licensed under </a:t>
            </a:r>
            <a:r>
              <a:rPr lang="en-IN" sz="900">
                <a:hlinkClick r:id="rId4" tooltip="https://creativecommons.org/licenses/by-nc/3.0/"/>
              </a:rPr>
              <a:t>CC BY-NC</a:t>
            </a:r>
            <a:endParaRPr lang="en-IN" sz="900"/>
          </a:p>
        </p:txBody>
      </p:sp>
      <p:pic>
        <p:nvPicPr>
          <p:cNvPr id="8" name="Picture 7">
            <a:extLst>
              <a:ext uri="{FF2B5EF4-FFF2-40B4-BE49-F238E27FC236}">
                <a16:creationId xmlns:a16="http://schemas.microsoft.com/office/drawing/2014/main" id="{9A0E029E-4D25-409B-A938-EC91442C8C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7396" y="2200274"/>
            <a:ext cx="3867404" cy="2752726"/>
          </a:xfrm>
          <a:prstGeom prst="rect">
            <a:avLst/>
          </a:prstGeom>
        </p:spPr>
      </p:pic>
      <p:pic>
        <p:nvPicPr>
          <p:cNvPr id="10" name="Picture 9">
            <a:extLst>
              <a:ext uri="{FF2B5EF4-FFF2-40B4-BE49-F238E27FC236}">
                <a16:creationId xmlns:a16="http://schemas.microsoft.com/office/drawing/2014/main" id="{ADA9187E-5EF1-4793-BE0A-CDB6CB9D9E9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48138" y="2326499"/>
            <a:ext cx="2557462" cy="2338351"/>
          </a:xfrm>
          <a:prstGeom prst="rect">
            <a:avLst/>
          </a:prstGeom>
        </p:spPr>
      </p:pic>
      <p:pic>
        <p:nvPicPr>
          <p:cNvPr id="9" name="Google Shape;77;p16">
            <a:extLst>
              <a:ext uri="{FF2B5EF4-FFF2-40B4-BE49-F238E27FC236}">
                <a16:creationId xmlns:a16="http://schemas.microsoft.com/office/drawing/2014/main" id="{C9F2619D-8B9E-76ED-8913-076B49BD1F8A}"/>
              </a:ext>
            </a:extLst>
          </p:cNvPr>
          <p:cNvPicPr preferRelativeResize="0"/>
          <p:nvPr/>
        </p:nvPicPr>
        <p:blipFill rotWithShape="1">
          <a:blip r:embed="rId7"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2847981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2F35A-CF17-408A-9248-D899BB76295B}"/>
              </a:ext>
            </a:extLst>
          </p:cNvPr>
          <p:cNvSpPr>
            <a:spLocks noGrp="1"/>
          </p:cNvSpPr>
          <p:nvPr>
            <p:ph type="title"/>
          </p:nvPr>
        </p:nvSpPr>
        <p:spPr>
          <a:xfrm>
            <a:off x="457200" y="274638"/>
            <a:ext cx="8229600" cy="715962"/>
          </a:xfrm>
        </p:spPr>
        <p:txBody>
          <a:bodyPr>
            <a:normAutofit/>
          </a:bodyPr>
          <a:lstStyle/>
          <a:p>
            <a:r>
              <a:rPr lang="en-IN" b="1" i="0" u="none" strike="noStrike" baseline="0" dirty="0"/>
              <a:t>FEATURES OF PHOTOSHOP CC</a:t>
            </a:r>
            <a:endParaRPr lang="en-IN" sz="4800" dirty="0"/>
          </a:p>
        </p:txBody>
      </p:sp>
      <p:sp>
        <p:nvSpPr>
          <p:cNvPr id="3" name="Content Placeholder 2">
            <a:extLst>
              <a:ext uri="{FF2B5EF4-FFF2-40B4-BE49-F238E27FC236}">
                <a16:creationId xmlns:a16="http://schemas.microsoft.com/office/drawing/2014/main" id="{49C2BB43-A389-48DE-962D-9FEFD686C664}"/>
              </a:ext>
            </a:extLst>
          </p:cNvPr>
          <p:cNvSpPr>
            <a:spLocks noGrp="1"/>
          </p:cNvSpPr>
          <p:nvPr>
            <p:ph idx="1"/>
          </p:nvPr>
        </p:nvSpPr>
        <p:spPr>
          <a:xfrm>
            <a:off x="457200" y="990600"/>
            <a:ext cx="8229600" cy="5135563"/>
          </a:xfrm>
        </p:spPr>
        <p:txBody>
          <a:bodyPr>
            <a:noAutofit/>
          </a:bodyPr>
          <a:lstStyle/>
          <a:p>
            <a:pPr algn="just">
              <a:buFont typeface="Wingdings" panose="05000000000000000000" pitchFamily="2" charset="2"/>
              <a:buChar char="Ø"/>
            </a:pPr>
            <a:r>
              <a:rPr lang="en-US" sz="1600" b="1" i="0" u="none" strike="noStrike" baseline="0" dirty="0"/>
              <a:t>Layer Effects </a:t>
            </a:r>
            <a:r>
              <a:rPr lang="en-US" sz="1600" b="0" i="0" u="none" strike="noStrike" baseline="0" dirty="0"/>
              <a:t>preserve the original state of an image while manipulating another version of it through another layer. You can add as many layers as you need.</a:t>
            </a:r>
          </a:p>
          <a:p>
            <a:pPr marL="0" indent="0" algn="just">
              <a:buNone/>
            </a:pPr>
            <a:endParaRPr lang="en-US" sz="1600" b="0" i="0" u="none" strike="noStrike" baseline="0" dirty="0"/>
          </a:p>
        </p:txBody>
      </p:sp>
      <p:pic>
        <p:nvPicPr>
          <p:cNvPr id="5" name="Picture 4">
            <a:extLst>
              <a:ext uri="{FF2B5EF4-FFF2-40B4-BE49-F238E27FC236}">
                <a16:creationId xmlns:a16="http://schemas.microsoft.com/office/drawing/2014/main" id="{7B0D3F6A-1F82-45B9-B4E4-F9EE955414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225" y="1524000"/>
            <a:ext cx="7067550" cy="4343400"/>
          </a:xfrm>
          <a:prstGeom prst="rect">
            <a:avLst/>
          </a:prstGeom>
        </p:spPr>
      </p:pic>
      <p:pic>
        <p:nvPicPr>
          <p:cNvPr id="6" name="Google Shape;77;p16">
            <a:extLst>
              <a:ext uri="{FF2B5EF4-FFF2-40B4-BE49-F238E27FC236}">
                <a16:creationId xmlns:a16="http://schemas.microsoft.com/office/drawing/2014/main" id="{8D24A8F1-D074-0F66-91FA-240CC4176627}"/>
              </a:ext>
            </a:extLst>
          </p:cNvPr>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18784022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2F35A-CF17-408A-9248-D899BB76295B}"/>
              </a:ext>
            </a:extLst>
          </p:cNvPr>
          <p:cNvSpPr>
            <a:spLocks noGrp="1"/>
          </p:cNvSpPr>
          <p:nvPr>
            <p:ph type="title"/>
          </p:nvPr>
        </p:nvSpPr>
        <p:spPr>
          <a:xfrm>
            <a:off x="457200" y="274638"/>
            <a:ext cx="8229600" cy="715962"/>
          </a:xfrm>
        </p:spPr>
        <p:txBody>
          <a:bodyPr>
            <a:normAutofit/>
          </a:bodyPr>
          <a:lstStyle/>
          <a:p>
            <a:r>
              <a:rPr lang="en-IN" b="1" i="0" u="none" strike="noStrike" baseline="0" dirty="0"/>
              <a:t>FEATURES OF PHOTOSHOP CC</a:t>
            </a:r>
            <a:endParaRPr lang="en-IN" sz="4800" dirty="0"/>
          </a:p>
        </p:txBody>
      </p:sp>
      <p:sp>
        <p:nvSpPr>
          <p:cNvPr id="3" name="Content Placeholder 2">
            <a:extLst>
              <a:ext uri="{FF2B5EF4-FFF2-40B4-BE49-F238E27FC236}">
                <a16:creationId xmlns:a16="http://schemas.microsoft.com/office/drawing/2014/main" id="{49C2BB43-A389-48DE-962D-9FEFD686C664}"/>
              </a:ext>
            </a:extLst>
          </p:cNvPr>
          <p:cNvSpPr>
            <a:spLocks noGrp="1"/>
          </p:cNvSpPr>
          <p:nvPr>
            <p:ph idx="1"/>
          </p:nvPr>
        </p:nvSpPr>
        <p:spPr>
          <a:xfrm>
            <a:off x="457200" y="990600"/>
            <a:ext cx="8229600" cy="5135563"/>
          </a:xfrm>
        </p:spPr>
        <p:txBody>
          <a:bodyPr>
            <a:noAutofit/>
          </a:bodyPr>
          <a:lstStyle/>
          <a:p>
            <a:pPr algn="just">
              <a:buFont typeface="Wingdings" panose="05000000000000000000" pitchFamily="2" charset="2"/>
              <a:buChar char="Ø"/>
            </a:pPr>
            <a:r>
              <a:rPr lang="en-US" sz="1600" b="0" i="0" u="none" strike="noStrike" baseline="0" dirty="0"/>
              <a:t>3D effects incorporate completely new and improved extents to an object by introducing new 3D reflections </a:t>
            </a:r>
            <a:r>
              <a:rPr lang="en-IN" sz="1600" b="1" dirty="0"/>
              <a:t>icons, and draggable shadows.</a:t>
            </a:r>
          </a:p>
        </p:txBody>
      </p:sp>
      <p:pic>
        <p:nvPicPr>
          <p:cNvPr id="5" name="Picture 4">
            <a:extLst>
              <a:ext uri="{FF2B5EF4-FFF2-40B4-BE49-F238E27FC236}">
                <a16:creationId xmlns:a16="http://schemas.microsoft.com/office/drawing/2014/main" id="{F5A7372C-B64D-4A15-B0FA-D1DFF49069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1706562"/>
            <a:ext cx="8001000" cy="3856038"/>
          </a:xfrm>
          <a:prstGeom prst="rect">
            <a:avLst/>
          </a:prstGeom>
        </p:spPr>
      </p:pic>
      <p:pic>
        <p:nvPicPr>
          <p:cNvPr id="6" name="Google Shape;77;p16">
            <a:extLst>
              <a:ext uri="{FF2B5EF4-FFF2-40B4-BE49-F238E27FC236}">
                <a16:creationId xmlns:a16="http://schemas.microsoft.com/office/drawing/2014/main" id="{928AF144-33FC-7E49-DEF3-8B6FFFE01D5C}"/>
              </a:ext>
            </a:extLst>
          </p:cNvPr>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20513256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2F35A-CF17-408A-9248-D899BB76295B}"/>
              </a:ext>
            </a:extLst>
          </p:cNvPr>
          <p:cNvSpPr>
            <a:spLocks noGrp="1"/>
          </p:cNvSpPr>
          <p:nvPr>
            <p:ph type="title"/>
          </p:nvPr>
        </p:nvSpPr>
        <p:spPr>
          <a:xfrm>
            <a:off x="457200" y="274638"/>
            <a:ext cx="8229600" cy="715962"/>
          </a:xfrm>
        </p:spPr>
        <p:txBody>
          <a:bodyPr>
            <a:normAutofit/>
          </a:bodyPr>
          <a:lstStyle/>
          <a:p>
            <a:r>
              <a:rPr lang="en-IN" b="1" i="0" u="none" strike="noStrike" baseline="0" dirty="0"/>
              <a:t>FEATURES OF PHOTOSHOP CC</a:t>
            </a:r>
            <a:endParaRPr lang="en-IN" sz="4800" dirty="0"/>
          </a:p>
        </p:txBody>
      </p:sp>
      <p:sp>
        <p:nvSpPr>
          <p:cNvPr id="3" name="Content Placeholder 2">
            <a:extLst>
              <a:ext uri="{FF2B5EF4-FFF2-40B4-BE49-F238E27FC236}">
                <a16:creationId xmlns:a16="http://schemas.microsoft.com/office/drawing/2014/main" id="{49C2BB43-A389-48DE-962D-9FEFD686C664}"/>
              </a:ext>
            </a:extLst>
          </p:cNvPr>
          <p:cNvSpPr>
            <a:spLocks noGrp="1"/>
          </p:cNvSpPr>
          <p:nvPr>
            <p:ph idx="1"/>
          </p:nvPr>
        </p:nvSpPr>
        <p:spPr>
          <a:xfrm>
            <a:off x="457200" y="990600"/>
            <a:ext cx="8229600" cy="5135563"/>
          </a:xfrm>
        </p:spPr>
        <p:txBody>
          <a:bodyPr>
            <a:noAutofit/>
          </a:bodyPr>
          <a:lstStyle/>
          <a:p>
            <a:pPr algn="l">
              <a:buFont typeface="Wingdings" panose="05000000000000000000" pitchFamily="2" charset="2"/>
              <a:buChar char="Ø"/>
            </a:pPr>
            <a:r>
              <a:rPr lang="en-US" sz="1800" dirty="0"/>
              <a:t>A</a:t>
            </a:r>
            <a:r>
              <a:rPr lang="en-US" sz="1800" b="0" i="0" u="none" strike="noStrike" baseline="0" dirty="0"/>
              <a:t>n improved </a:t>
            </a:r>
            <a:r>
              <a:rPr lang="en-US" sz="1800" b="1" i="0" u="none" strike="noStrike" baseline="0" dirty="0"/>
              <a:t>Print Window </a:t>
            </a:r>
            <a:r>
              <a:rPr lang="en-US" sz="1800" b="0" i="0" u="none" strike="noStrike" baseline="0" dirty="0"/>
              <a:t>simplifies printing options and eliminates the need for separate Print and </a:t>
            </a:r>
            <a:r>
              <a:rPr lang="en-US" sz="1800" b="1" i="0" u="none" strike="noStrike" baseline="0" dirty="0"/>
              <a:t>Print with Preview </a:t>
            </a:r>
            <a:r>
              <a:rPr lang="en-US" sz="1800" b="0" i="0" u="none" strike="noStrike" baseline="0" dirty="0"/>
              <a:t>commands.</a:t>
            </a:r>
          </a:p>
          <a:p>
            <a:pPr marL="0" indent="0" algn="l">
              <a:buNone/>
            </a:pPr>
            <a:endParaRPr lang="en-US" sz="1800" b="0" i="0" u="none" strike="noStrike" baseline="0" dirty="0"/>
          </a:p>
        </p:txBody>
      </p:sp>
      <p:pic>
        <p:nvPicPr>
          <p:cNvPr id="7" name="Picture 6">
            <a:extLst>
              <a:ext uri="{FF2B5EF4-FFF2-40B4-BE49-F238E27FC236}">
                <a16:creationId xmlns:a16="http://schemas.microsoft.com/office/drawing/2014/main" id="{69DDA405-A432-4B85-A801-EE965520DD63}"/>
              </a:ext>
            </a:extLst>
          </p:cNvPr>
          <p:cNvPicPr>
            <a:picLocks noChangeAspect="1"/>
          </p:cNvPicPr>
          <p:nvPr/>
        </p:nvPicPr>
        <p:blipFill>
          <a:blip r:embed="rId2"/>
          <a:stretch>
            <a:fillRect/>
          </a:stretch>
        </p:blipFill>
        <p:spPr>
          <a:xfrm>
            <a:off x="457200" y="1801019"/>
            <a:ext cx="8001000" cy="4198475"/>
          </a:xfrm>
          <a:prstGeom prst="rect">
            <a:avLst/>
          </a:prstGeom>
        </p:spPr>
      </p:pic>
      <p:pic>
        <p:nvPicPr>
          <p:cNvPr id="5" name="Google Shape;77;p16">
            <a:extLst>
              <a:ext uri="{FF2B5EF4-FFF2-40B4-BE49-F238E27FC236}">
                <a16:creationId xmlns:a16="http://schemas.microsoft.com/office/drawing/2014/main" id="{120C3DB3-EA0D-119A-E5A7-3C99314357DB}"/>
              </a:ext>
            </a:extLst>
          </p:cNvPr>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2741682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2F35A-CF17-408A-9248-D899BB76295B}"/>
              </a:ext>
            </a:extLst>
          </p:cNvPr>
          <p:cNvSpPr>
            <a:spLocks noGrp="1"/>
          </p:cNvSpPr>
          <p:nvPr>
            <p:ph type="title"/>
          </p:nvPr>
        </p:nvSpPr>
        <p:spPr>
          <a:xfrm>
            <a:off x="457200" y="274638"/>
            <a:ext cx="8229600" cy="715962"/>
          </a:xfrm>
        </p:spPr>
        <p:txBody>
          <a:bodyPr>
            <a:normAutofit/>
          </a:bodyPr>
          <a:lstStyle/>
          <a:p>
            <a:r>
              <a:rPr lang="en-IN" b="1" i="0" u="none" strike="noStrike" baseline="0" dirty="0"/>
              <a:t>FEATURES OF PHOTOSHOP CC</a:t>
            </a:r>
            <a:endParaRPr lang="en-IN" sz="4800" dirty="0"/>
          </a:p>
        </p:txBody>
      </p:sp>
      <p:sp>
        <p:nvSpPr>
          <p:cNvPr id="3" name="Content Placeholder 2">
            <a:extLst>
              <a:ext uri="{FF2B5EF4-FFF2-40B4-BE49-F238E27FC236}">
                <a16:creationId xmlns:a16="http://schemas.microsoft.com/office/drawing/2014/main" id="{49C2BB43-A389-48DE-962D-9FEFD686C664}"/>
              </a:ext>
            </a:extLst>
          </p:cNvPr>
          <p:cNvSpPr>
            <a:spLocks noGrp="1"/>
          </p:cNvSpPr>
          <p:nvPr>
            <p:ph idx="1"/>
          </p:nvPr>
        </p:nvSpPr>
        <p:spPr>
          <a:xfrm>
            <a:off x="457200" y="990600"/>
            <a:ext cx="8229600" cy="5135563"/>
          </a:xfrm>
        </p:spPr>
        <p:txBody>
          <a:bodyPr>
            <a:noAutofit/>
          </a:bodyPr>
          <a:lstStyle/>
          <a:p>
            <a:pPr algn="l">
              <a:buFont typeface="Wingdings" panose="05000000000000000000" pitchFamily="2" charset="2"/>
              <a:buChar char="Ø"/>
            </a:pPr>
            <a:r>
              <a:rPr lang="en-US" sz="1800" b="0" i="0" u="none" strike="noStrike" baseline="0" dirty="0"/>
              <a:t>The new </a:t>
            </a:r>
            <a:r>
              <a:rPr lang="en-US" sz="1800" b="1" i="0" u="none" strike="noStrike" baseline="0" dirty="0"/>
              <a:t>Auto Align </a:t>
            </a:r>
            <a:r>
              <a:rPr lang="en-US" sz="1800" b="0" i="0" u="none" strike="noStrike" baseline="0" dirty="0"/>
              <a:t>and </a:t>
            </a:r>
            <a:r>
              <a:rPr lang="en-US" sz="1800" b="1" i="0" u="none" strike="noStrike" baseline="0" dirty="0"/>
              <a:t>Blend </a:t>
            </a:r>
            <a:r>
              <a:rPr lang="en-US" sz="1800" b="0" i="0" u="none" strike="noStrike" baseline="0" dirty="0"/>
              <a:t>features helps save time.</a:t>
            </a:r>
          </a:p>
          <a:p>
            <a:pPr marL="0" indent="0" algn="l">
              <a:buNone/>
            </a:pPr>
            <a:endParaRPr lang="en-US" sz="1800" b="0" i="0" u="none" strike="noStrike" baseline="0" dirty="0"/>
          </a:p>
        </p:txBody>
      </p:sp>
      <p:pic>
        <p:nvPicPr>
          <p:cNvPr id="5" name="Picture 4">
            <a:extLst>
              <a:ext uri="{FF2B5EF4-FFF2-40B4-BE49-F238E27FC236}">
                <a16:creationId xmlns:a16="http://schemas.microsoft.com/office/drawing/2014/main" id="{ECBCA5BF-BD61-4AF1-B172-ED9E4E0AE6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1651253"/>
            <a:ext cx="8763000" cy="3555494"/>
          </a:xfrm>
          <a:prstGeom prst="rect">
            <a:avLst/>
          </a:prstGeom>
        </p:spPr>
      </p:pic>
      <p:pic>
        <p:nvPicPr>
          <p:cNvPr id="6" name="Google Shape;77;p16">
            <a:extLst>
              <a:ext uri="{FF2B5EF4-FFF2-40B4-BE49-F238E27FC236}">
                <a16:creationId xmlns:a16="http://schemas.microsoft.com/office/drawing/2014/main" id="{9467B2AE-0034-4DBD-8749-168FAFBD38E7}"/>
              </a:ext>
            </a:extLst>
          </p:cNvPr>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7556278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2F35A-CF17-408A-9248-D899BB76295B}"/>
              </a:ext>
            </a:extLst>
          </p:cNvPr>
          <p:cNvSpPr>
            <a:spLocks noGrp="1"/>
          </p:cNvSpPr>
          <p:nvPr>
            <p:ph type="title"/>
          </p:nvPr>
        </p:nvSpPr>
        <p:spPr>
          <a:xfrm>
            <a:off x="457200" y="274638"/>
            <a:ext cx="8229600" cy="715962"/>
          </a:xfrm>
        </p:spPr>
        <p:txBody>
          <a:bodyPr>
            <a:normAutofit/>
          </a:bodyPr>
          <a:lstStyle/>
          <a:p>
            <a:r>
              <a:rPr lang="en-IN" b="1" i="0" u="none" strike="noStrike" baseline="0" dirty="0"/>
              <a:t>FEATURES OF PHOTOSHOP CC</a:t>
            </a:r>
            <a:endParaRPr lang="en-IN" sz="4800" dirty="0"/>
          </a:p>
        </p:txBody>
      </p:sp>
      <p:sp>
        <p:nvSpPr>
          <p:cNvPr id="3" name="Content Placeholder 2">
            <a:extLst>
              <a:ext uri="{FF2B5EF4-FFF2-40B4-BE49-F238E27FC236}">
                <a16:creationId xmlns:a16="http://schemas.microsoft.com/office/drawing/2014/main" id="{49C2BB43-A389-48DE-962D-9FEFD686C664}"/>
              </a:ext>
            </a:extLst>
          </p:cNvPr>
          <p:cNvSpPr>
            <a:spLocks noGrp="1"/>
          </p:cNvSpPr>
          <p:nvPr>
            <p:ph idx="1"/>
          </p:nvPr>
        </p:nvSpPr>
        <p:spPr>
          <a:xfrm>
            <a:off x="457200" y="990600"/>
            <a:ext cx="8229600" cy="5135563"/>
          </a:xfrm>
        </p:spPr>
        <p:txBody>
          <a:bodyPr>
            <a:noAutofit/>
          </a:bodyPr>
          <a:lstStyle/>
          <a:p>
            <a:pPr algn="l">
              <a:buFont typeface="Wingdings" panose="05000000000000000000" pitchFamily="2" charset="2"/>
              <a:buChar char="Ø"/>
            </a:pPr>
            <a:r>
              <a:rPr lang="en-US" sz="1800" b="0" i="0" u="none" strike="noStrike" baseline="0" dirty="0"/>
              <a:t>The </a:t>
            </a:r>
            <a:r>
              <a:rPr lang="en-US" sz="1800" b="1" i="0" u="none" strike="noStrike" baseline="0" dirty="0"/>
              <a:t>Tool Recording using Actions </a:t>
            </a:r>
            <a:r>
              <a:rPr lang="en-US" sz="1800" b="0" i="0" u="none" strike="noStrike" baseline="0" dirty="0"/>
              <a:t>in Photoshop CC enables us to add brush strokes </a:t>
            </a:r>
            <a:r>
              <a:rPr lang="en-IN" sz="1800" b="0" i="0" u="none" strike="noStrike" baseline="0" dirty="0"/>
              <a:t>and different helpful tools.</a:t>
            </a:r>
          </a:p>
          <a:p>
            <a:pPr marL="0" indent="0" algn="l">
              <a:buNone/>
            </a:pPr>
            <a:endParaRPr lang="en-IN" sz="1800" b="0" i="0" u="none" strike="noStrike" baseline="0" dirty="0"/>
          </a:p>
        </p:txBody>
      </p:sp>
      <p:pic>
        <p:nvPicPr>
          <p:cNvPr id="7" name="Picture 6">
            <a:extLst>
              <a:ext uri="{FF2B5EF4-FFF2-40B4-BE49-F238E27FC236}">
                <a16:creationId xmlns:a16="http://schemas.microsoft.com/office/drawing/2014/main" id="{DE83ECA9-D6E1-4AC7-8344-855350C8B0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600201"/>
            <a:ext cx="8382000" cy="4267199"/>
          </a:xfrm>
          <a:prstGeom prst="rect">
            <a:avLst/>
          </a:prstGeom>
        </p:spPr>
      </p:pic>
      <p:pic>
        <p:nvPicPr>
          <p:cNvPr id="5" name="Google Shape;77;p16">
            <a:extLst>
              <a:ext uri="{FF2B5EF4-FFF2-40B4-BE49-F238E27FC236}">
                <a16:creationId xmlns:a16="http://schemas.microsoft.com/office/drawing/2014/main" id="{903566DA-F25D-04B8-D7AD-4A14200A3610}"/>
              </a:ext>
            </a:extLst>
          </p:cNvPr>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362075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2F35A-CF17-408A-9248-D899BB76295B}"/>
              </a:ext>
            </a:extLst>
          </p:cNvPr>
          <p:cNvSpPr>
            <a:spLocks noGrp="1"/>
          </p:cNvSpPr>
          <p:nvPr>
            <p:ph type="title"/>
          </p:nvPr>
        </p:nvSpPr>
        <p:spPr>
          <a:xfrm>
            <a:off x="457200" y="274638"/>
            <a:ext cx="8229600" cy="715962"/>
          </a:xfrm>
        </p:spPr>
        <p:txBody>
          <a:bodyPr>
            <a:normAutofit/>
          </a:bodyPr>
          <a:lstStyle/>
          <a:p>
            <a:r>
              <a:rPr lang="en-IN" b="1" i="0" u="none" strike="noStrike" baseline="0" dirty="0"/>
              <a:t>FEATURES OF PHOTOSHOP CC</a:t>
            </a:r>
            <a:endParaRPr lang="en-IN" sz="4800" dirty="0"/>
          </a:p>
        </p:txBody>
      </p:sp>
      <p:sp>
        <p:nvSpPr>
          <p:cNvPr id="3" name="Content Placeholder 2">
            <a:extLst>
              <a:ext uri="{FF2B5EF4-FFF2-40B4-BE49-F238E27FC236}">
                <a16:creationId xmlns:a16="http://schemas.microsoft.com/office/drawing/2014/main" id="{49C2BB43-A389-48DE-962D-9FEFD686C664}"/>
              </a:ext>
            </a:extLst>
          </p:cNvPr>
          <p:cNvSpPr>
            <a:spLocks noGrp="1"/>
          </p:cNvSpPr>
          <p:nvPr>
            <p:ph idx="1"/>
          </p:nvPr>
        </p:nvSpPr>
        <p:spPr>
          <a:xfrm>
            <a:off x="457200" y="990600"/>
            <a:ext cx="8229600" cy="5135563"/>
          </a:xfrm>
        </p:spPr>
        <p:txBody>
          <a:bodyPr>
            <a:noAutofit/>
          </a:bodyPr>
          <a:lstStyle/>
          <a:p>
            <a:pPr algn="l">
              <a:buFont typeface="Wingdings" panose="05000000000000000000" pitchFamily="2" charset="2"/>
              <a:buChar char="Ø"/>
            </a:pPr>
            <a:r>
              <a:rPr lang="en-US" sz="1800" b="0" i="0" u="none" strike="noStrike" baseline="0" dirty="0"/>
              <a:t>The new addition of the </a:t>
            </a:r>
            <a:r>
              <a:rPr lang="en-US" sz="1800" b="1" i="0" u="none" strike="noStrike" baseline="0" dirty="0"/>
              <a:t>Video Timeline Panel </a:t>
            </a:r>
            <a:r>
              <a:rPr lang="en-US" sz="1800" b="0" i="0" u="none" strike="noStrike" baseline="0" dirty="0"/>
              <a:t>enables you to add effects to the video </a:t>
            </a:r>
            <a:r>
              <a:rPr lang="en-IN" sz="1800" b="0" i="0" u="none" strike="noStrike" baseline="0" dirty="0"/>
              <a:t>clips in Photoshop.</a:t>
            </a:r>
          </a:p>
          <a:p>
            <a:pPr marL="0" indent="0" algn="l">
              <a:buNone/>
            </a:pPr>
            <a:endParaRPr lang="en-IN" sz="1800" b="0" i="0" u="none" strike="noStrike" baseline="0" dirty="0"/>
          </a:p>
        </p:txBody>
      </p:sp>
      <p:pic>
        <p:nvPicPr>
          <p:cNvPr id="7" name="Picture 6">
            <a:extLst>
              <a:ext uri="{FF2B5EF4-FFF2-40B4-BE49-F238E27FC236}">
                <a16:creationId xmlns:a16="http://schemas.microsoft.com/office/drawing/2014/main" id="{12CD05D5-B112-4F9E-9D2A-02B771A2E0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832" y="1588168"/>
            <a:ext cx="8466336" cy="4203032"/>
          </a:xfrm>
          <a:prstGeom prst="rect">
            <a:avLst/>
          </a:prstGeom>
        </p:spPr>
      </p:pic>
      <p:pic>
        <p:nvPicPr>
          <p:cNvPr id="5" name="Google Shape;77;p16">
            <a:extLst>
              <a:ext uri="{FF2B5EF4-FFF2-40B4-BE49-F238E27FC236}">
                <a16:creationId xmlns:a16="http://schemas.microsoft.com/office/drawing/2014/main" id="{6A6D85C4-8DCD-3AD7-0326-1C4B309EA084}"/>
              </a:ext>
            </a:extLst>
          </p:cNvPr>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27273154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2F35A-CF17-408A-9248-D899BB76295B}"/>
              </a:ext>
            </a:extLst>
          </p:cNvPr>
          <p:cNvSpPr>
            <a:spLocks noGrp="1"/>
          </p:cNvSpPr>
          <p:nvPr>
            <p:ph type="title"/>
          </p:nvPr>
        </p:nvSpPr>
        <p:spPr>
          <a:xfrm>
            <a:off x="457200" y="274638"/>
            <a:ext cx="8229600" cy="715962"/>
          </a:xfrm>
        </p:spPr>
        <p:txBody>
          <a:bodyPr>
            <a:normAutofit/>
          </a:bodyPr>
          <a:lstStyle/>
          <a:p>
            <a:r>
              <a:rPr lang="en-IN" b="1" i="0" u="none" strike="noStrike" baseline="0" dirty="0"/>
              <a:t>FEATURES OF PHOTOSHOP CC</a:t>
            </a:r>
            <a:endParaRPr lang="en-IN" sz="4800" dirty="0"/>
          </a:p>
        </p:txBody>
      </p:sp>
      <p:sp>
        <p:nvSpPr>
          <p:cNvPr id="3" name="Content Placeholder 2">
            <a:extLst>
              <a:ext uri="{FF2B5EF4-FFF2-40B4-BE49-F238E27FC236}">
                <a16:creationId xmlns:a16="http://schemas.microsoft.com/office/drawing/2014/main" id="{49C2BB43-A389-48DE-962D-9FEFD686C664}"/>
              </a:ext>
            </a:extLst>
          </p:cNvPr>
          <p:cNvSpPr>
            <a:spLocks noGrp="1"/>
          </p:cNvSpPr>
          <p:nvPr>
            <p:ph idx="1"/>
          </p:nvPr>
        </p:nvSpPr>
        <p:spPr>
          <a:xfrm>
            <a:off x="457200" y="990600"/>
            <a:ext cx="8229600" cy="5135563"/>
          </a:xfrm>
        </p:spPr>
        <p:txBody>
          <a:bodyPr>
            <a:noAutofit/>
          </a:bodyPr>
          <a:lstStyle/>
          <a:p>
            <a:pPr algn="just">
              <a:buFont typeface="Wingdings" panose="05000000000000000000" pitchFamily="2" charset="2"/>
              <a:buChar char="Ø"/>
            </a:pPr>
            <a:r>
              <a:rPr lang="en-US" sz="1600" b="1" i="0" u="none" strike="noStrike" baseline="0" dirty="0"/>
              <a:t>Content Aware Patch </a:t>
            </a:r>
            <a:r>
              <a:rPr lang="en-US" sz="1600" b="0" i="0" u="none" strike="noStrike" baseline="0" dirty="0"/>
              <a:t>allows you to heal undesirable portions of an image.</a:t>
            </a:r>
          </a:p>
          <a:p>
            <a:pPr algn="just">
              <a:buFont typeface="Wingdings" panose="05000000000000000000" pitchFamily="2" charset="2"/>
              <a:buChar char="Ø"/>
            </a:pPr>
            <a:r>
              <a:rPr lang="en-US" sz="1600" b="1" i="0" u="none" strike="noStrike" baseline="0" dirty="0"/>
              <a:t>Content Aware Move </a:t>
            </a:r>
            <a:r>
              <a:rPr lang="en-US" sz="1600" b="0" i="0" u="none" strike="noStrike" baseline="0" dirty="0"/>
              <a:t>enables you to select pixels and drag it to some other part of an image without using layers or masks. The magical part is that it fills the hole with matching elements from the existing background and shifts the pixels to a new </a:t>
            </a:r>
            <a:r>
              <a:rPr lang="en-IN" sz="1600" b="0" i="0" u="none" strike="noStrike" baseline="0" dirty="0"/>
              <a:t>location.</a:t>
            </a:r>
          </a:p>
          <a:p>
            <a:pPr marL="0" indent="0" algn="just">
              <a:buNone/>
            </a:pPr>
            <a:endParaRPr lang="en-IN" sz="1600" b="0" i="0" u="none" strike="noStrike" baseline="0" dirty="0"/>
          </a:p>
        </p:txBody>
      </p:sp>
      <p:pic>
        <p:nvPicPr>
          <p:cNvPr id="5" name="Picture 4">
            <a:extLst>
              <a:ext uri="{FF2B5EF4-FFF2-40B4-BE49-F238E27FC236}">
                <a16:creationId xmlns:a16="http://schemas.microsoft.com/office/drawing/2014/main" id="{CABE452D-94E2-4B7F-B68B-ECC21FB33E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2133600"/>
            <a:ext cx="8229600" cy="3733800"/>
          </a:xfrm>
          <a:prstGeom prst="rect">
            <a:avLst/>
          </a:prstGeom>
        </p:spPr>
      </p:pic>
      <p:pic>
        <p:nvPicPr>
          <p:cNvPr id="6" name="Google Shape;77;p16">
            <a:extLst>
              <a:ext uri="{FF2B5EF4-FFF2-40B4-BE49-F238E27FC236}">
                <a16:creationId xmlns:a16="http://schemas.microsoft.com/office/drawing/2014/main" id="{E318A2C6-7813-252D-487F-FD262C74293B}"/>
              </a:ext>
            </a:extLst>
          </p:cNvPr>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4247677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15480-9C8A-488D-B48D-F126821B300C}"/>
              </a:ext>
            </a:extLst>
          </p:cNvPr>
          <p:cNvSpPr>
            <a:spLocks noGrp="1"/>
          </p:cNvSpPr>
          <p:nvPr>
            <p:ph type="title"/>
          </p:nvPr>
        </p:nvSpPr>
        <p:spPr/>
        <p:txBody>
          <a:bodyPr/>
          <a:lstStyle/>
          <a:p>
            <a:r>
              <a:rPr lang="en-IN" dirty="0"/>
              <a:t>Learning outcome this chapter</a:t>
            </a:r>
          </a:p>
        </p:txBody>
      </p:sp>
      <p:sp>
        <p:nvSpPr>
          <p:cNvPr id="3" name="Content Placeholder 2">
            <a:extLst>
              <a:ext uri="{FF2B5EF4-FFF2-40B4-BE49-F238E27FC236}">
                <a16:creationId xmlns:a16="http://schemas.microsoft.com/office/drawing/2014/main" id="{617F5B03-E58F-4215-9C5F-9E5A7A1D1D66}"/>
              </a:ext>
            </a:extLst>
          </p:cNvPr>
          <p:cNvSpPr>
            <a:spLocks noGrp="1"/>
          </p:cNvSpPr>
          <p:nvPr>
            <p:ph idx="1"/>
          </p:nvPr>
        </p:nvSpPr>
        <p:spPr/>
        <p:txBody>
          <a:bodyPr>
            <a:normAutofit/>
          </a:bodyPr>
          <a:lstStyle/>
          <a:p>
            <a:r>
              <a:rPr lang="en-IN" sz="1800" dirty="0"/>
              <a:t>Student will learn about the :</a:t>
            </a:r>
          </a:p>
          <a:p>
            <a:pPr lvl="1">
              <a:buFont typeface="+mj-lt"/>
              <a:buAutoNum type="alphaUcPeriod"/>
            </a:pPr>
            <a:r>
              <a:rPr lang="en-US" sz="1800" dirty="0"/>
              <a:t>F</a:t>
            </a:r>
            <a:r>
              <a:rPr lang="en-US" sz="1800" b="0" i="0" u="none" strike="noStrike" baseline="0" dirty="0"/>
              <a:t>eatures of Adobe Photoshop CC</a:t>
            </a:r>
          </a:p>
          <a:p>
            <a:pPr lvl="1">
              <a:buFont typeface="+mj-lt"/>
              <a:buAutoNum type="alphaUcPeriod"/>
            </a:pPr>
            <a:r>
              <a:rPr lang="en-IN" sz="1800" dirty="0"/>
              <a:t>How to start Adobe Photoshop CC</a:t>
            </a:r>
          </a:p>
          <a:p>
            <a:pPr lvl="1">
              <a:buFont typeface="+mj-lt"/>
              <a:buAutoNum type="alphaUcPeriod"/>
            </a:pPr>
            <a:r>
              <a:rPr lang="en-IN" sz="1800" dirty="0"/>
              <a:t>Components of Photoshop CC</a:t>
            </a:r>
          </a:p>
        </p:txBody>
      </p:sp>
      <p:pic>
        <p:nvPicPr>
          <p:cNvPr id="4" name="Google Shape;77;p16">
            <a:extLst>
              <a:ext uri="{FF2B5EF4-FFF2-40B4-BE49-F238E27FC236}">
                <a16:creationId xmlns:a16="http://schemas.microsoft.com/office/drawing/2014/main" id="{3C02D0D5-B7B1-212A-50A9-CAC6857713DE}"/>
              </a:ext>
            </a:extLst>
          </p:cNvPr>
          <p:cNvPicPr preferRelativeResize="0"/>
          <p:nvPr/>
        </p:nvPicPr>
        <p:blipFill rotWithShape="1">
          <a:blip r:embed="rId2"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11864610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521B58-9485-4055-92B4-E1E8BE057159}"/>
              </a:ext>
            </a:extLst>
          </p:cNvPr>
          <p:cNvSpPr>
            <a:spLocks noGrp="1"/>
          </p:cNvSpPr>
          <p:nvPr>
            <p:ph idx="1"/>
          </p:nvPr>
        </p:nvSpPr>
        <p:spPr>
          <a:xfrm>
            <a:off x="457200" y="1066800"/>
            <a:ext cx="8229600" cy="5059363"/>
          </a:xfrm>
        </p:spPr>
        <p:txBody>
          <a:bodyPr/>
          <a:lstStyle/>
          <a:p>
            <a:pPr algn="l">
              <a:buFont typeface="Wingdings" panose="05000000000000000000" pitchFamily="2" charset="2"/>
              <a:buChar char="Ø"/>
            </a:pPr>
            <a:r>
              <a:rPr lang="en-US" sz="1800" b="0" i="0" u="none" strike="noStrike" baseline="0" dirty="0"/>
              <a:t>A new </a:t>
            </a:r>
            <a:r>
              <a:rPr lang="en-US" sz="1800" b="1" i="0" u="none" strike="noStrike" baseline="0" dirty="0"/>
              <a:t>Adaptive Wide Angle Filter </a:t>
            </a:r>
            <a:r>
              <a:rPr lang="en-US" sz="1800" b="0" i="0" u="none" strike="noStrike" baseline="0" dirty="0"/>
              <a:t>enables you to straighten the curves and lines in photographs and quickly achieve effects on the images where there is a less space.</a:t>
            </a:r>
          </a:p>
          <a:p>
            <a:pPr algn="l">
              <a:buFont typeface="Wingdings" panose="05000000000000000000" pitchFamily="2" charset="2"/>
              <a:buChar char="Ø"/>
            </a:pPr>
            <a:endParaRPr lang="en-US" sz="1800" dirty="0"/>
          </a:p>
          <a:p>
            <a:pPr algn="l">
              <a:buFont typeface="Wingdings" panose="05000000000000000000" pitchFamily="2" charset="2"/>
              <a:buChar char="Ø"/>
            </a:pPr>
            <a:endParaRPr lang="en-US" sz="1800" b="0" i="0" u="none" strike="noStrike" baseline="0" dirty="0"/>
          </a:p>
          <a:p>
            <a:pPr algn="l">
              <a:buFont typeface="Wingdings" panose="05000000000000000000" pitchFamily="2" charset="2"/>
              <a:buChar char="Ø"/>
            </a:pPr>
            <a:endParaRPr lang="en-US" sz="1800" dirty="0"/>
          </a:p>
          <a:p>
            <a:pPr algn="l">
              <a:buFont typeface="Wingdings" panose="05000000000000000000" pitchFamily="2" charset="2"/>
              <a:buChar char="Ø"/>
            </a:pPr>
            <a:endParaRPr lang="en-US" sz="1800" b="0" i="0" u="none" strike="noStrike" baseline="0" dirty="0"/>
          </a:p>
          <a:p>
            <a:pPr algn="l">
              <a:buFont typeface="Wingdings" panose="05000000000000000000" pitchFamily="2" charset="2"/>
              <a:buChar char="Ø"/>
            </a:pPr>
            <a:endParaRPr lang="en-US" sz="1800" dirty="0"/>
          </a:p>
          <a:p>
            <a:pPr algn="l">
              <a:buFont typeface="Wingdings" panose="05000000000000000000" pitchFamily="2" charset="2"/>
              <a:buChar char="Ø"/>
            </a:pPr>
            <a:endParaRPr lang="en-US" sz="1800" b="0" i="0" u="none" strike="noStrike" baseline="0" dirty="0"/>
          </a:p>
          <a:p>
            <a:pPr algn="l">
              <a:buFont typeface="Wingdings" panose="05000000000000000000" pitchFamily="2" charset="2"/>
              <a:buChar char="Ø"/>
            </a:pPr>
            <a:endParaRPr lang="en-US" sz="1800" dirty="0"/>
          </a:p>
          <a:p>
            <a:pPr algn="l">
              <a:buFont typeface="Wingdings" panose="05000000000000000000" pitchFamily="2" charset="2"/>
              <a:buChar char="Ø"/>
            </a:pPr>
            <a:endParaRPr lang="en-US" sz="1800" b="0" i="0" u="none" strike="noStrike" baseline="0" dirty="0"/>
          </a:p>
          <a:p>
            <a:pPr algn="l">
              <a:buFont typeface="Wingdings" panose="05000000000000000000" pitchFamily="2" charset="2"/>
              <a:buChar char="Ø"/>
            </a:pPr>
            <a:endParaRPr lang="en-US" sz="1800" dirty="0"/>
          </a:p>
          <a:p>
            <a:pPr algn="l">
              <a:buFont typeface="Wingdings" panose="05000000000000000000" pitchFamily="2" charset="2"/>
              <a:buChar char="Ø"/>
            </a:pPr>
            <a:endParaRPr lang="en-US" sz="1800" b="0" i="0" u="none" strike="noStrike" baseline="0" dirty="0"/>
          </a:p>
          <a:p>
            <a:pPr marL="0" indent="0" algn="l">
              <a:buNone/>
            </a:pPr>
            <a:endParaRPr lang="en-US" sz="1800" b="0" i="0" u="none" strike="noStrike" baseline="0" dirty="0">
              <a:latin typeface="Arial" panose="020B0604020202020204" pitchFamily="34" charset="0"/>
            </a:endParaRPr>
          </a:p>
          <a:p>
            <a:pPr marL="0" indent="0" algn="l">
              <a:buNone/>
            </a:pPr>
            <a:r>
              <a:rPr lang="en-US" sz="1800" b="0" i="0" u="none" strike="noStrike" baseline="0" dirty="0"/>
              <a:t>With the new </a:t>
            </a:r>
            <a:r>
              <a:rPr lang="en-US" sz="1800" b="1" i="0" u="none" strike="noStrike" baseline="0" dirty="0"/>
              <a:t>Powerful Vector Tools, </a:t>
            </a:r>
            <a:r>
              <a:rPr lang="en-US" sz="1800" b="0" i="0" u="none" strike="noStrike" baseline="0" dirty="0"/>
              <a:t>designers can now design and shape graphic elements more quickly and easily.</a:t>
            </a:r>
          </a:p>
          <a:p>
            <a:pPr marL="0" indent="0">
              <a:buNone/>
            </a:pPr>
            <a:endParaRPr lang="en-IN" dirty="0"/>
          </a:p>
        </p:txBody>
      </p:sp>
      <p:pic>
        <p:nvPicPr>
          <p:cNvPr id="8" name="Picture 7">
            <a:extLst>
              <a:ext uri="{FF2B5EF4-FFF2-40B4-BE49-F238E27FC236}">
                <a16:creationId xmlns:a16="http://schemas.microsoft.com/office/drawing/2014/main" id="{9D60ED76-4014-47EF-A9F9-C4032744C9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9284" y="1676400"/>
            <a:ext cx="7968916" cy="3657600"/>
          </a:xfrm>
          <a:prstGeom prst="rect">
            <a:avLst/>
          </a:prstGeom>
        </p:spPr>
      </p:pic>
      <p:sp>
        <p:nvSpPr>
          <p:cNvPr id="9" name="Title 1">
            <a:extLst>
              <a:ext uri="{FF2B5EF4-FFF2-40B4-BE49-F238E27FC236}">
                <a16:creationId xmlns:a16="http://schemas.microsoft.com/office/drawing/2014/main" id="{4F7748F9-AEB2-43D1-BBD4-D036F198577E}"/>
              </a:ext>
            </a:extLst>
          </p:cNvPr>
          <p:cNvSpPr>
            <a:spLocks noGrp="1"/>
          </p:cNvSpPr>
          <p:nvPr>
            <p:ph type="title"/>
          </p:nvPr>
        </p:nvSpPr>
        <p:spPr>
          <a:xfrm>
            <a:off x="457200" y="274638"/>
            <a:ext cx="8229600" cy="652627"/>
          </a:xfrm>
        </p:spPr>
        <p:txBody>
          <a:bodyPr/>
          <a:lstStyle/>
          <a:p>
            <a:endParaRPr lang="en-IN" dirty="0"/>
          </a:p>
        </p:txBody>
      </p:sp>
      <p:pic>
        <p:nvPicPr>
          <p:cNvPr id="5" name="Google Shape;77;p16">
            <a:extLst>
              <a:ext uri="{FF2B5EF4-FFF2-40B4-BE49-F238E27FC236}">
                <a16:creationId xmlns:a16="http://schemas.microsoft.com/office/drawing/2014/main" id="{5B84AF28-7F3E-D474-BA40-50B1E0BDA1F4}"/>
              </a:ext>
            </a:extLst>
          </p:cNvPr>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27252176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CDC06-6D87-484E-9B70-57F0BC17D880}"/>
              </a:ext>
            </a:extLst>
          </p:cNvPr>
          <p:cNvSpPr>
            <a:spLocks noGrp="1"/>
          </p:cNvSpPr>
          <p:nvPr>
            <p:ph type="title"/>
          </p:nvPr>
        </p:nvSpPr>
        <p:spPr>
          <a:xfrm>
            <a:off x="457200" y="274638"/>
            <a:ext cx="8229600" cy="792162"/>
          </a:xfrm>
        </p:spPr>
        <p:txBody>
          <a:bodyPr>
            <a:normAutofit/>
          </a:bodyPr>
          <a:lstStyle/>
          <a:p>
            <a:r>
              <a:rPr lang="en-IN" b="1" i="0" u="none" strike="noStrike" baseline="0" dirty="0">
                <a:solidFill>
                  <a:srgbClr val="0000FF"/>
                </a:solidFill>
              </a:rPr>
              <a:t>    STARTING ADOBE PHOTOSHOP CC</a:t>
            </a:r>
            <a:endParaRPr lang="en-IN" sz="4800" dirty="0">
              <a:solidFill>
                <a:srgbClr val="0000FF"/>
              </a:solidFill>
            </a:endParaRPr>
          </a:p>
        </p:txBody>
      </p:sp>
      <p:pic>
        <p:nvPicPr>
          <p:cNvPr id="5" name="Content Placeholder 4">
            <a:extLst>
              <a:ext uri="{FF2B5EF4-FFF2-40B4-BE49-F238E27FC236}">
                <a16:creationId xmlns:a16="http://schemas.microsoft.com/office/drawing/2014/main" id="{276C0FDB-9849-4F14-BF42-55266FCBFF5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2600" y="1090863"/>
            <a:ext cx="4057650" cy="800100"/>
          </a:xfrm>
        </p:spPr>
      </p:pic>
      <p:pic>
        <p:nvPicPr>
          <p:cNvPr id="10" name="Picture 9">
            <a:extLst>
              <a:ext uri="{FF2B5EF4-FFF2-40B4-BE49-F238E27FC236}">
                <a16:creationId xmlns:a16="http://schemas.microsoft.com/office/drawing/2014/main" id="{7445A013-DB56-4A6D-AD15-3879233EF9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1212" y="1981200"/>
            <a:ext cx="4981575" cy="3505200"/>
          </a:xfrm>
          <a:prstGeom prst="rect">
            <a:avLst/>
          </a:prstGeom>
        </p:spPr>
      </p:pic>
      <p:pic>
        <p:nvPicPr>
          <p:cNvPr id="6" name="Google Shape;77;p16">
            <a:extLst>
              <a:ext uri="{FF2B5EF4-FFF2-40B4-BE49-F238E27FC236}">
                <a16:creationId xmlns:a16="http://schemas.microsoft.com/office/drawing/2014/main" id="{16B3214A-F205-1C4B-AB9B-9EB3C0A1C889}"/>
              </a:ext>
            </a:extLst>
          </p:cNvPr>
          <p:cNvPicPr preferRelativeResize="0"/>
          <p:nvPr/>
        </p:nvPicPr>
        <p:blipFill rotWithShape="1">
          <a:blip r:embed="rId4"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38670684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CDC06-6D87-484E-9B70-57F0BC17D880}"/>
              </a:ext>
            </a:extLst>
          </p:cNvPr>
          <p:cNvSpPr>
            <a:spLocks noGrp="1"/>
          </p:cNvSpPr>
          <p:nvPr>
            <p:ph type="title"/>
          </p:nvPr>
        </p:nvSpPr>
        <p:spPr>
          <a:xfrm>
            <a:off x="457200" y="274638"/>
            <a:ext cx="8229600" cy="792162"/>
          </a:xfrm>
        </p:spPr>
        <p:txBody>
          <a:bodyPr>
            <a:normAutofit/>
          </a:bodyPr>
          <a:lstStyle/>
          <a:p>
            <a:pPr algn="ctr"/>
            <a:r>
              <a:rPr lang="en-IN" sz="3200" b="1" i="0" u="none" strike="noStrike" baseline="0" dirty="0">
                <a:solidFill>
                  <a:srgbClr val="0000FF"/>
                </a:solidFill>
                <a:latin typeface="+mj-lt"/>
              </a:rPr>
              <a:t>     COMPONENTS OF PHOTOSHOP CC</a:t>
            </a:r>
            <a:endParaRPr lang="en-IN" sz="3200" dirty="0">
              <a:solidFill>
                <a:srgbClr val="0000FF"/>
              </a:solidFill>
              <a:latin typeface="+mj-lt"/>
            </a:endParaRPr>
          </a:p>
        </p:txBody>
      </p:sp>
      <p:sp>
        <p:nvSpPr>
          <p:cNvPr id="4" name="Content Placeholder 3">
            <a:extLst>
              <a:ext uri="{FF2B5EF4-FFF2-40B4-BE49-F238E27FC236}">
                <a16:creationId xmlns:a16="http://schemas.microsoft.com/office/drawing/2014/main" id="{EFCA48C9-BF40-4B6D-B9F5-E9596084C878}"/>
              </a:ext>
            </a:extLst>
          </p:cNvPr>
          <p:cNvSpPr>
            <a:spLocks noGrp="1"/>
          </p:cNvSpPr>
          <p:nvPr>
            <p:ph idx="1"/>
          </p:nvPr>
        </p:nvSpPr>
        <p:spPr>
          <a:xfrm>
            <a:off x="457200" y="1066800"/>
            <a:ext cx="8229600" cy="5059363"/>
          </a:xfrm>
        </p:spPr>
        <p:txBody>
          <a:bodyPr/>
          <a:lstStyle/>
          <a:p>
            <a:pPr>
              <a:buFont typeface="Wingdings" panose="05000000000000000000" pitchFamily="2" charset="2"/>
              <a:buChar char="q"/>
            </a:pPr>
            <a:r>
              <a:rPr lang="en-IN" sz="1800" b="1" i="0" u="none" strike="noStrike" baseline="0" dirty="0"/>
              <a:t>MENU BAR</a:t>
            </a:r>
          </a:p>
          <a:p>
            <a:pPr marL="0" indent="0" algn="just">
              <a:buNone/>
            </a:pPr>
            <a:r>
              <a:rPr lang="en-US" sz="1800" b="0" i="0" u="none" strike="noStrike" baseline="0" dirty="0"/>
              <a:t>It is the top-most horizontal bar in Photoshop window that contains all the main menus of Photoshop, such as File, Edit, Image, Layer, Type, Select, Filter, 3D View, Window, and Help.</a:t>
            </a:r>
          </a:p>
          <a:p>
            <a:pPr marL="0" indent="0" algn="just">
              <a:buNone/>
            </a:pPr>
            <a:endParaRPr lang="en-IN" dirty="0"/>
          </a:p>
        </p:txBody>
      </p:sp>
      <p:pic>
        <p:nvPicPr>
          <p:cNvPr id="7" name="Picture 6">
            <a:extLst>
              <a:ext uri="{FF2B5EF4-FFF2-40B4-BE49-F238E27FC236}">
                <a16:creationId xmlns:a16="http://schemas.microsoft.com/office/drawing/2014/main" id="{D5A05636-C465-4C17-A4A6-839960F45C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365375"/>
            <a:ext cx="7543800" cy="3425825"/>
          </a:xfrm>
          <a:prstGeom prst="rect">
            <a:avLst/>
          </a:prstGeom>
        </p:spPr>
      </p:pic>
      <p:pic>
        <p:nvPicPr>
          <p:cNvPr id="5" name="Google Shape;77;p16">
            <a:extLst>
              <a:ext uri="{FF2B5EF4-FFF2-40B4-BE49-F238E27FC236}">
                <a16:creationId xmlns:a16="http://schemas.microsoft.com/office/drawing/2014/main" id="{052A1EE9-8940-A72A-ADFF-482FB7C035CF}"/>
              </a:ext>
            </a:extLst>
          </p:cNvPr>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37772575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CDC06-6D87-484E-9B70-57F0BC17D880}"/>
              </a:ext>
            </a:extLst>
          </p:cNvPr>
          <p:cNvSpPr>
            <a:spLocks noGrp="1"/>
          </p:cNvSpPr>
          <p:nvPr>
            <p:ph type="title"/>
          </p:nvPr>
        </p:nvSpPr>
        <p:spPr>
          <a:xfrm>
            <a:off x="457200" y="274638"/>
            <a:ext cx="8229600" cy="792162"/>
          </a:xfrm>
        </p:spPr>
        <p:txBody>
          <a:bodyPr>
            <a:normAutofit/>
          </a:bodyPr>
          <a:lstStyle/>
          <a:p>
            <a:pPr algn="ctr"/>
            <a:r>
              <a:rPr lang="en-IN" sz="3200" b="1" i="0" u="none" strike="noStrike" baseline="0" dirty="0">
                <a:solidFill>
                  <a:srgbClr val="0000FF"/>
                </a:solidFill>
                <a:latin typeface="+mj-lt"/>
              </a:rPr>
              <a:t>     COMPONENTS OF PHOTOSHOP CC</a:t>
            </a:r>
            <a:endParaRPr lang="en-IN" sz="3200" dirty="0">
              <a:solidFill>
                <a:srgbClr val="0000FF"/>
              </a:solidFill>
              <a:latin typeface="+mj-lt"/>
            </a:endParaRPr>
          </a:p>
        </p:txBody>
      </p:sp>
      <p:sp>
        <p:nvSpPr>
          <p:cNvPr id="4" name="Content Placeholder 3">
            <a:extLst>
              <a:ext uri="{FF2B5EF4-FFF2-40B4-BE49-F238E27FC236}">
                <a16:creationId xmlns:a16="http://schemas.microsoft.com/office/drawing/2014/main" id="{EFCA48C9-BF40-4B6D-B9F5-E9596084C878}"/>
              </a:ext>
            </a:extLst>
          </p:cNvPr>
          <p:cNvSpPr>
            <a:spLocks noGrp="1"/>
          </p:cNvSpPr>
          <p:nvPr>
            <p:ph idx="1"/>
          </p:nvPr>
        </p:nvSpPr>
        <p:spPr>
          <a:xfrm>
            <a:off x="457200" y="1066800"/>
            <a:ext cx="8229600" cy="5059363"/>
          </a:xfrm>
        </p:spPr>
        <p:txBody>
          <a:bodyPr/>
          <a:lstStyle/>
          <a:p>
            <a:pPr>
              <a:buFont typeface="Wingdings" panose="05000000000000000000" pitchFamily="2" charset="2"/>
              <a:buChar char="q"/>
            </a:pPr>
            <a:r>
              <a:rPr lang="en-IN" sz="1800" b="1" i="0" u="none" strike="noStrike" baseline="0" dirty="0"/>
              <a:t>OPTIONS BAR CONTROL PANEL</a:t>
            </a:r>
          </a:p>
          <a:p>
            <a:pPr marL="0" indent="0" algn="l">
              <a:buNone/>
            </a:pPr>
            <a:r>
              <a:rPr lang="en-US" sz="1800" b="0" i="0" u="none" strike="noStrike" baseline="0" dirty="0"/>
              <a:t>The Options Bar Control Panel lies below the Menu bar. It displays the options related to the currently selected tool </a:t>
            </a:r>
            <a:r>
              <a:rPr lang="en-IN" sz="1800" b="0" i="0" u="none" strike="noStrike" baseline="0" dirty="0"/>
              <a:t>in the Tools panel.</a:t>
            </a:r>
            <a:endParaRPr lang="en-IN" dirty="0"/>
          </a:p>
        </p:txBody>
      </p:sp>
      <p:pic>
        <p:nvPicPr>
          <p:cNvPr id="8" name="Picture 7">
            <a:extLst>
              <a:ext uri="{FF2B5EF4-FFF2-40B4-BE49-F238E27FC236}">
                <a16:creationId xmlns:a16="http://schemas.microsoft.com/office/drawing/2014/main" id="{EC0B4272-2BC9-466E-AAEC-BA9BBEAC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2962" y="2057400"/>
            <a:ext cx="7458075" cy="3700462"/>
          </a:xfrm>
          <a:prstGeom prst="rect">
            <a:avLst/>
          </a:prstGeom>
        </p:spPr>
      </p:pic>
      <p:pic>
        <p:nvPicPr>
          <p:cNvPr id="5" name="Google Shape;77;p16">
            <a:extLst>
              <a:ext uri="{FF2B5EF4-FFF2-40B4-BE49-F238E27FC236}">
                <a16:creationId xmlns:a16="http://schemas.microsoft.com/office/drawing/2014/main" id="{0404E1E4-026D-EEA8-B1D2-56FF1EC58158}"/>
              </a:ext>
            </a:extLst>
          </p:cNvPr>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2871789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CDC06-6D87-484E-9B70-57F0BC17D880}"/>
              </a:ext>
            </a:extLst>
          </p:cNvPr>
          <p:cNvSpPr>
            <a:spLocks noGrp="1"/>
          </p:cNvSpPr>
          <p:nvPr>
            <p:ph type="title"/>
          </p:nvPr>
        </p:nvSpPr>
        <p:spPr>
          <a:xfrm>
            <a:off x="457200" y="274638"/>
            <a:ext cx="8229600" cy="792162"/>
          </a:xfrm>
        </p:spPr>
        <p:txBody>
          <a:bodyPr>
            <a:normAutofit/>
          </a:bodyPr>
          <a:lstStyle/>
          <a:p>
            <a:pPr algn="ctr"/>
            <a:r>
              <a:rPr lang="en-IN" sz="3200" b="1" i="0" u="none" strike="noStrike" baseline="0" dirty="0">
                <a:solidFill>
                  <a:srgbClr val="0000FF"/>
                </a:solidFill>
                <a:latin typeface="+mj-lt"/>
              </a:rPr>
              <a:t>     COMPONENTS OF PHOTOSHOP CC</a:t>
            </a:r>
            <a:endParaRPr lang="en-IN" sz="3200" dirty="0">
              <a:solidFill>
                <a:srgbClr val="0000FF"/>
              </a:solidFill>
              <a:latin typeface="+mj-lt"/>
            </a:endParaRPr>
          </a:p>
        </p:txBody>
      </p:sp>
      <p:sp>
        <p:nvSpPr>
          <p:cNvPr id="4" name="Content Placeholder 3">
            <a:extLst>
              <a:ext uri="{FF2B5EF4-FFF2-40B4-BE49-F238E27FC236}">
                <a16:creationId xmlns:a16="http://schemas.microsoft.com/office/drawing/2014/main" id="{EFCA48C9-BF40-4B6D-B9F5-E9596084C878}"/>
              </a:ext>
            </a:extLst>
          </p:cNvPr>
          <p:cNvSpPr>
            <a:spLocks noGrp="1"/>
          </p:cNvSpPr>
          <p:nvPr>
            <p:ph idx="1"/>
          </p:nvPr>
        </p:nvSpPr>
        <p:spPr>
          <a:xfrm>
            <a:off x="457200" y="990600"/>
            <a:ext cx="8229600" cy="5135563"/>
          </a:xfrm>
        </p:spPr>
        <p:txBody>
          <a:bodyPr/>
          <a:lstStyle/>
          <a:p>
            <a:pPr>
              <a:buFont typeface="Wingdings" panose="05000000000000000000" pitchFamily="2" charset="2"/>
              <a:buChar char="q"/>
            </a:pPr>
            <a:r>
              <a:rPr lang="en-IN" sz="1800" b="1" i="0" u="none" strike="noStrike" baseline="0" dirty="0"/>
              <a:t>DOCUMENT WINDOW</a:t>
            </a:r>
          </a:p>
          <a:p>
            <a:pPr marL="0" indent="0" algn="l">
              <a:buNone/>
            </a:pPr>
            <a:r>
              <a:rPr lang="en-US" sz="1800" b="0" i="0" u="none" strike="noStrike" baseline="0" dirty="0"/>
              <a:t>It is the area that displays the image file that you want to edit. The name of the image file appears as a tab at the top </a:t>
            </a:r>
            <a:r>
              <a:rPr lang="en-IN" sz="1800" b="0" i="0" u="none" strike="noStrike" baseline="0" dirty="0"/>
              <a:t>of the Document window.</a:t>
            </a:r>
            <a:endParaRPr lang="en-IN" dirty="0"/>
          </a:p>
        </p:txBody>
      </p:sp>
      <p:pic>
        <p:nvPicPr>
          <p:cNvPr id="5" name="Picture 4">
            <a:extLst>
              <a:ext uri="{FF2B5EF4-FFF2-40B4-BE49-F238E27FC236}">
                <a16:creationId xmlns:a16="http://schemas.microsoft.com/office/drawing/2014/main" id="{59508682-2E97-4E71-9308-00AC3C0CFA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8675" y="1981200"/>
            <a:ext cx="7486650" cy="3690937"/>
          </a:xfrm>
          <a:prstGeom prst="rect">
            <a:avLst/>
          </a:prstGeom>
        </p:spPr>
      </p:pic>
      <p:pic>
        <p:nvPicPr>
          <p:cNvPr id="6" name="Google Shape;77;p16">
            <a:extLst>
              <a:ext uri="{FF2B5EF4-FFF2-40B4-BE49-F238E27FC236}">
                <a16:creationId xmlns:a16="http://schemas.microsoft.com/office/drawing/2014/main" id="{2C47439C-84E0-B3AF-9BD4-BFFC05993CF5}"/>
              </a:ext>
            </a:extLst>
          </p:cNvPr>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33847589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CDC06-6D87-484E-9B70-57F0BC17D880}"/>
              </a:ext>
            </a:extLst>
          </p:cNvPr>
          <p:cNvSpPr>
            <a:spLocks noGrp="1"/>
          </p:cNvSpPr>
          <p:nvPr>
            <p:ph type="title"/>
          </p:nvPr>
        </p:nvSpPr>
        <p:spPr>
          <a:xfrm>
            <a:off x="457200" y="274638"/>
            <a:ext cx="8229600" cy="792162"/>
          </a:xfrm>
        </p:spPr>
        <p:txBody>
          <a:bodyPr>
            <a:normAutofit/>
          </a:bodyPr>
          <a:lstStyle/>
          <a:p>
            <a:pPr algn="ctr"/>
            <a:r>
              <a:rPr lang="en-IN" sz="3200" b="1" i="0" u="none" strike="noStrike" baseline="0" dirty="0">
                <a:solidFill>
                  <a:srgbClr val="0000FF"/>
                </a:solidFill>
                <a:latin typeface="+mj-lt"/>
              </a:rPr>
              <a:t>     COMPONENTS OF PHOTOSHOP CC</a:t>
            </a:r>
            <a:endParaRPr lang="en-IN" sz="3200" dirty="0">
              <a:solidFill>
                <a:srgbClr val="0000FF"/>
              </a:solidFill>
              <a:latin typeface="+mj-lt"/>
            </a:endParaRPr>
          </a:p>
        </p:txBody>
      </p:sp>
      <p:sp>
        <p:nvSpPr>
          <p:cNvPr id="4" name="Content Placeholder 3">
            <a:extLst>
              <a:ext uri="{FF2B5EF4-FFF2-40B4-BE49-F238E27FC236}">
                <a16:creationId xmlns:a16="http://schemas.microsoft.com/office/drawing/2014/main" id="{EFCA48C9-BF40-4B6D-B9F5-E9596084C878}"/>
              </a:ext>
            </a:extLst>
          </p:cNvPr>
          <p:cNvSpPr>
            <a:spLocks noGrp="1"/>
          </p:cNvSpPr>
          <p:nvPr>
            <p:ph idx="1"/>
          </p:nvPr>
        </p:nvSpPr>
        <p:spPr>
          <a:xfrm>
            <a:off x="457200" y="990600"/>
            <a:ext cx="8229600" cy="5135563"/>
          </a:xfrm>
        </p:spPr>
        <p:txBody>
          <a:bodyPr/>
          <a:lstStyle/>
          <a:p>
            <a:pPr>
              <a:buFont typeface="Wingdings" panose="05000000000000000000" pitchFamily="2" charset="2"/>
              <a:buChar char="q"/>
            </a:pPr>
            <a:r>
              <a:rPr lang="en-IN" sz="1800" b="1" i="0" u="none" strike="noStrike" baseline="0" dirty="0"/>
              <a:t>PANELS</a:t>
            </a:r>
          </a:p>
          <a:p>
            <a:pPr marL="0" indent="0" algn="just">
              <a:buNone/>
            </a:pPr>
            <a:r>
              <a:rPr lang="en-US" sz="1800" b="0" i="0" u="none" strike="noStrike" baseline="0" dirty="0"/>
              <a:t>On the right side of the Photoshop window, there is a separate area for panels. Photoshop offers various panels that can either be grouped, stacked, or docked. By using various options from these panels, you can monitor and modify the properties of an image. Panels can be placed anywhere on the screen. To float them:</a:t>
            </a:r>
          </a:p>
          <a:p>
            <a:pPr algn="just">
              <a:buFont typeface="Wingdings" panose="05000000000000000000" pitchFamily="2" charset="2"/>
              <a:buChar char="v"/>
            </a:pPr>
            <a:r>
              <a:rPr lang="en-IN" sz="1800" b="0" i="0" u="none" strike="noStrike" baseline="0" dirty="0"/>
              <a:t> click on the top of the panel.</a:t>
            </a:r>
          </a:p>
          <a:p>
            <a:pPr algn="just">
              <a:buFont typeface="Wingdings" panose="05000000000000000000" pitchFamily="2" charset="2"/>
              <a:buChar char="v"/>
            </a:pPr>
            <a:r>
              <a:rPr lang="en-US" sz="1800" b="0" i="0" u="none" strike="noStrike" baseline="0" dirty="0"/>
              <a:t>drag the panel while keeping the left mouse button pressed.</a:t>
            </a:r>
            <a:endParaRPr lang="en-IN" dirty="0"/>
          </a:p>
        </p:txBody>
      </p:sp>
      <p:pic>
        <p:nvPicPr>
          <p:cNvPr id="3" name="Picture 2">
            <a:extLst>
              <a:ext uri="{FF2B5EF4-FFF2-40B4-BE49-F238E27FC236}">
                <a16:creationId xmlns:a16="http://schemas.microsoft.com/office/drawing/2014/main" id="{50D6CF89-325B-4A66-8FBC-47447FD79E55}"/>
              </a:ext>
            </a:extLst>
          </p:cNvPr>
          <p:cNvPicPr>
            <a:picLocks noChangeAspect="1"/>
          </p:cNvPicPr>
          <p:nvPr/>
        </p:nvPicPr>
        <p:blipFill>
          <a:blip r:embed="rId2"/>
          <a:stretch>
            <a:fillRect/>
          </a:stretch>
        </p:blipFill>
        <p:spPr>
          <a:xfrm>
            <a:off x="548291" y="3124200"/>
            <a:ext cx="8047417" cy="2566612"/>
          </a:xfrm>
          <a:prstGeom prst="rect">
            <a:avLst/>
          </a:prstGeom>
        </p:spPr>
      </p:pic>
      <p:cxnSp>
        <p:nvCxnSpPr>
          <p:cNvPr id="7" name="Straight Arrow Connector 6">
            <a:extLst>
              <a:ext uri="{FF2B5EF4-FFF2-40B4-BE49-F238E27FC236}">
                <a16:creationId xmlns:a16="http://schemas.microsoft.com/office/drawing/2014/main" id="{88E1AEA6-E617-4233-9F7C-A7AF20E631B9}"/>
              </a:ext>
            </a:extLst>
          </p:cNvPr>
          <p:cNvCxnSpPr/>
          <p:nvPr/>
        </p:nvCxnSpPr>
        <p:spPr>
          <a:xfrm flipV="1">
            <a:off x="7772400" y="2514600"/>
            <a:ext cx="381000" cy="121920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8" name="TextBox 7">
            <a:extLst>
              <a:ext uri="{FF2B5EF4-FFF2-40B4-BE49-F238E27FC236}">
                <a16:creationId xmlns:a16="http://schemas.microsoft.com/office/drawing/2014/main" id="{03A32DF3-73A5-4679-AC7E-21EA463B2798}"/>
              </a:ext>
            </a:extLst>
          </p:cNvPr>
          <p:cNvSpPr txBox="1"/>
          <p:nvPr/>
        </p:nvSpPr>
        <p:spPr>
          <a:xfrm>
            <a:off x="7696200" y="2209800"/>
            <a:ext cx="899508" cy="369332"/>
          </a:xfrm>
          <a:prstGeom prst="rect">
            <a:avLst/>
          </a:prstGeom>
          <a:noFill/>
        </p:spPr>
        <p:txBody>
          <a:bodyPr wrap="square" rtlCol="0">
            <a:spAutoFit/>
          </a:bodyPr>
          <a:lstStyle/>
          <a:p>
            <a:r>
              <a:rPr lang="en-IN" b="1" dirty="0">
                <a:solidFill>
                  <a:srgbClr val="FF0000"/>
                </a:solidFill>
              </a:rPr>
              <a:t>Panel</a:t>
            </a:r>
          </a:p>
        </p:txBody>
      </p:sp>
      <p:pic>
        <p:nvPicPr>
          <p:cNvPr id="9" name="Google Shape;77;p16">
            <a:extLst>
              <a:ext uri="{FF2B5EF4-FFF2-40B4-BE49-F238E27FC236}">
                <a16:creationId xmlns:a16="http://schemas.microsoft.com/office/drawing/2014/main" id="{25E546B1-A0F6-57D2-41ED-CD66F991C1D1}"/>
              </a:ext>
            </a:extLst>
          </p:cNvPr>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4857077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95FD6-026E-42C8-BA24-321B052F7987}"/>
              </a:ext>
            </a:extLst>
          </p:cNvPr>
          <p:cNvSpPr>
            <a:spLocks noGrp="1"/>
          </p:cNvSpPr>
          <p:nvPr>
            <p:ph type="title"/>
          </p:nvPr>
        </p:nvSpPr>
        <p:spPr>
          <a:xfrm>
            <a:off x="457200" y="274638"/>
            <a:ext cx="8229600" cy="563562"/>
          </a:xfrm>
        </p:spPr>
        <p:txBody>
          <a:bodyPr>
            <a:normAutofit/>
          </a:bodyPr>
          <a:lstStyle/>
          <a:p>
            <a:pPr algn="r"/>
            <a:r>
              <a:rPr lang="en-US" sz="2800" b="1" i="0" u="none" strike="noStrike" baseline="0" dirty="0">
                <a:solidFill>
                  <a:srgbClr val="0000FF"/>
                </a:solidFill>
              </a:rPr>
              <a:t>The most commonly used panels are as follows:</a:t>
            </a:r>
            <a:endParaRPr lang="en-IN" sz="4400" b="1" dirty="0">
              <a:solidFill>
                <a:srgbClr val="0000FF"/>
              </a:solidFill>
            </a:endParaRPr>
          </a:p>
        </p:txBody>
      </p:sp>
      <p:sp>
        <p:nvSpPr>
          <p:cNvPr id="7" name="Content Placeholder 6">
            <a:extLst>
              <a:ext uri="{FF2B5EF4-FFF2-40B4-BE49-F238E27FC236}">
                <a16:creationId xmlns:a16="http://schemas.microsoft.com/office/drawing/2014/main" id="{0BD0B3FA-E68A-4433-8EB2-0AB61320549C}"/>
              </a:ext>
            </a:extLst>
          </p:cNvPr>
          <p:cNvSpPr>
            <a:spLocks noGrp="1"/>
          </p:cNvSpPr>
          <p:nvPr>
            <p:ph idx="1"/>
          </p:nvPr>
        </p:nvSpPr>
        <p:spPr>
          <a:xfrm>
            <a:off x="457200" y="990600"/>
            <a:ext cx="8229600" cy="5135563"/>
          </a:xfrm>
        </p:spPr>
        <p:txBody>
          <a:bodyPr>
            <a:normAutofit fontScale="85000" lnSpcReduction="10000"/>
          </a:bodyPr>
          <a:lstStyle/>
          <a:p>
            <a:pPr algn="l">
              <a:buFont typeface="Courier New" panose="02070309020205020404" pitchFamily="49" charset="0"/>
              <a:buChar char="o"/>
            </a:pPr>
            <a:r>
              <a:rPr lang="en-IN" sz="1800" b="1" i="0" u="none" strike="noStrike" baseline="0" dirty="0"/>
              <a:t>Colour panel</a:t>
            </a:r>
          </a:p>
          <a:p>
            <a:pPr marL="400050" lvl="1" indent="0" algn="just">
              <a:buNone/>
            </a:pPr>
            <a:r>
              <a:rPr lang="en-US" sz="1800" b="0" i="0" u="none" strike="noStrike" baseline="0" dirty="0"/>
              <a:t>The </a:t>
            </a:r>
            <a:r>
              <a:rPr lang="en-US" sz="1800" b="1" i="0" u="none" strike="noStrike" baseline="0" dirty="0" err="1"/>
              <a:t>Colour</a:t>
            </a:r>
            <a:r>
              <a:rPr lang="en-US" sz="1800" b="1" i="0" u="none" strike="noStrike" baseline="0" dirty="0"/>
              <a:t> panel </a:t>
            </a:r>
            <a:r>
              <a:rPr lang="en-US" sz="1800" b="0" i="0" u="none" strike="noStrike" baseline="0" dirty="0"/>
              <a:t>displays the </a:t>
            </a:r>
            <a:r>
              <a:rPr lang="en-US" sz="1800" b="0" i="0" u="none" strike="noStrike" baseline="0" dirty="0" err="1"/>
              <a:t>colour</a:t>
            </a:r>
            <a:r>
              <a:rPr lang="en-US" sz="1800" b="0" i="0" u="none" strike="noStrike" baseline="0" dirty="0"/>
              <a:t> values for the current foreground and background </a:t>
            </a:r>
            <a:r>
              <a:rPr lang="en-US" sz="1800" b="0" i="0" u="none" strike="noStrike" baseline="0" dirty="0" err="1"/>
              <a:t>colours</a:t>
            </a:r>
            <a:r>
              <a:rPr lang="en-US" sz="1800" b="0" i="0" u="none" strike="noStrike" baseline="0" dirty="0"/>
              <a:t>. You can use the sliders in the </a:t>
            </a:r>
            <a:r>
              <a:rPr lang="en-US" sz="1800" b="1" i="0" u="none" strike="noStrike" baseline="0" dirty="0"/>
              <a:t>Color panel </a:t>
            </a:r>
            <a:r>
              <a:rPr lang="en-US" sz="1800" b="0" i="0" u="none" strike="noStrike" baseline="0" dirty="0"/>
              <a:t>to change the foreground and background </a:t>
            </a:r>
            <a:r>
              <a:rPr lang="en-US" sz="1800" b="0" i="0" u="none" strike="noStrike" baseline="0" dirty="0" err="1"/>
              <a:t>colours</a:t>
            </a:r>
            <a:r>
              <a:rPr lang="en-US" sz="1800" b="0" i="0" u="none" strike="noStrike" baseline="0" dirty="0"/>
              <a:t> using different </a:t>
            </a:r>
            <a:r>
              <a:rPr lang="en-US" sz="1800" b="1" i="0" u="none" strike="noStrike" baseline="0" dirty="0"/>
              <a:t>color modes. </a:t>
            </a:r>
            <a:r>
              <a:rPr lang="en-US" sz="1800" b="0" i="0" u="none" strike="noStrike" baseline="0" dirty="0"/>
              <a:t>You can also select a foreground or background </a:t>
            </a:r>
            <a:r>
              <a:rPr lang="en-US" sz="1800" b="0" i="0" u="none" strike="noStrike" baseline="0" dirty="0" err="1"/>
              <a:t>colour</a:t>
            </a:r>
            <a:r>
              <a:rPr lang="en-US" sz="1800" b="0" i="0" u="none" strike="noStrike" baseline="0" dirty="0"/>
              <a:t> from the spectrum of </a:t>
            </a:r>
            <a:r>
              <a:rPr lang="en-US" sz="1800" b="0" i="0" u="none" strike="noStrike" baseline="0" dirty="0" err="1"/>
              <a:t>colours</a:t>
            </a:r>
            <a:r>
              <a:rPr lang="en-US" sz="1800" b="0" i="0" u="none" strike="noStrike" baseline="0" dirty="0"/>
              <a:t>, displayed at the bottom of the panel. It has Swatches tab to the right of it.</a:t>
            </a:r>
          </a:p>
          <a:p>
            <a:pPr algn="l">
              <a:buFont typeface="Courier New" panose="02070309020205020404" pitchFamily="49" charset="0"/>
              <a:buChar char="o"/>
            </a:pPr>
            <a:r>
              <a:rPr lang="en-IN" sz="1800" b="1" dirty="0"/>
              <a:t>Swatches panel</a:t>
            </a:r>
          </a:p>
          <a:p>
            <a:pPr marL="400050" lvl="1" indent="0">
              <a:buNone/>
            </a:pPr>
            <a:r>
              <a:rPr lang="en-US" sz="1800" dirty="0"/>
              <a:t>The Swatches panel stores the most frequently used </a:t>
            </a:r>
            <a:r>
              <a:rPr lang="en-US" sz="1800" dirty="0" err="1"/>
              <a:t>colours</a:t>
            </a:r>
            <a:r>
              <a:rPr lang="en-US" sz="1800" dirty="0"/>
              <a:t>. You can easily add or delete </a:t>
            </a:r>
            <a:r>
              <a:rPr lang="en-US" sz="1800" dirty="0" err="1"/>
              <a:t>customised</a:t>
            </a:r>
            <a:r>
              <a:rPr lang="en-US" sz="1800" dirty="0"/>
              <a:t> </a:t>
            </a:r>
            <a:r>
              <a:rPr lang="en-US" sz="1800" dirty="0" err="1"/>
              <a:t>colours</a:t>
            </a:r>
            <a:r>
              <a:rPr lang="en-US" sz="1800" dirty="0"/>
              <a:t> from </a:t>
            </a:r>
            <a:r>
              <a:rPr lang="en-IN" sz="1800" dirty="0"/>
              <a:t>the Swatches panel.</a:t>
            </a:r>
          </a:p>
          <a:p>
            <a:pPr algn="l">
              <a:buFont typeface="Courier New" panose="02070309020205020404" pitchFamily="49" charset="0"/>
              <a:buChar char="o"/>
            </a:pPr>
            <a:r>
              <a:rPr lang="en-IN" sz="1800" b="1" dirty="0"/>
              <a:t>Adjustments panel</a:t>
            </a:r>
          </a:p>
          <a:p>
            <a:pPr marL="400050" lvl="1" indent="0">
              <a:buNone/>
            </a:pPr>
            <a:r>
              <a:rPr lang="en-US" sz="1800" dirty="0"/>
              <a:t>The Adjustments panel helps you to apply an effect to a group of layers in a much easier way. Later on, you can edit that effect while preserving the original layers. The Adjustments panel has a Styles tab to its right.</a:t>
            </a:r>
          </a:p>
          <a:p>
            <a:pPr algn="l">
              <a:buFont typeface="Courier New" panose="02070309020205020404" pitchFamily="49" charset="0"/>
              <a:buChar char="o"/>
            </a:pPr>
            <a:r>
              <a:rPr lang="en-IN" sz="1800" b="1" dirty="0"/>
              <a:t>Styles panel</a:t>
            </a:r>
          </a:p>
          <a:p>
            <a:pPr marL="400050" lvl="1" indent="0">
              <a:buNone/>
            </a:pPr>
            <a:r>
              <a:rPr lang="en-US" sz="1800" dirty="0"/>
              <a:t>The Styles panel allows you to view, select, and apply preset layer styles. By default, a preset style replaces the current layer style. You can also add your own style using the Create New Style icon.</a:t>
            </a:r>
          </a:p>
          <a:p>
            <a:pPr algn="l">
              <a:buFont typeface="Courier New" panose="02070309020205020404" pitchFamily="49" charset="0"/>
              <a:buChar char="o"/>
            </a:pPr>
            <a:r>
              <a:rPr lang="en-IN" sz="1800" b="1" dirty="0"/>
              <a:t>History panel</a:t>
            </a:r>
          </a:p>
          <a:p>
            <a:pPr marL="400050" lvl="1" indent="0">
              <a:buNone/>
            </a:pPr>
            <a:r>
              <a:rPr lang="en-US" sz="1800" dirty="0"/>
              <a:t>You can access your document's history in the History panel and undo the changes easily.</a:t>
            </a:r>
          </a:p>
          <a:p>
            <a:pPr algn="l">
              <a:buFont typeface="Courier New" panose="02070309020205020404" pitchFamily="49" charset="0"/>
              <a:buChar char="o"/>
            </a:pPr>
            <a:r>
              <a:rPr lang="en-IN" sz="1800" b="1" dirty="0"/>
              <a:t>Layers panel</a:t>
            </a:r>
          </a:p>
          <a:p>
            <a:pPr marL="400050" lvl="1" indent="0">
              <a:buNone/>
            </a:pPr>
            <a:r>
              <a:rPr lang="en-US" sz="1800" dirty="0"/>
              <a:t>The Layers panel in Photoshop displays all the layers in an image. It also shows the various effects applied to the</a:t>
            </a:r>
            <a:r>
              <a:rPr lang="en-IN" sz="1800" dirty="0"/>
              <a:t>, layers.</a:t>
            </a:r>
          </a:p>
        </p:txBody>
      </p:sp>
      <p:pic>
        <p:nvPicPr>
          <p:cNvPr id="4" name="Google Shape;77;p16">
            <a:extLst>
              <a:ext uri="{FF2B5EF4-FFF2-40B4-BE49-F238E27FC236}">
                <a16:creationId xmlns:a16="http://schemas.microsoft.com/office/drawing/2014/main" id="{FAD180D0-DEB2-2F6C-F6A4-F04C89E3668E}"/>
              </a:ext>
            </a:extLst>
          </p:cNvPr>
          <p:cNvPicPr preferRelativeResize="0"/>
          <p:nvPr/>
        </p:nvPicPr>
        <p:blipFill rotWithShape="1">
          <a:blip r:embed="rId2"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8476426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95FD6-026E-42C8-BA24-321B052F7987}"/>
              </a:ext>
            </a:extLst>
          </p:cNvPr>
          <p:cNvSpPr>
            <a:spLocks noGrp="1"/>
          </p:cNvSpPr>
          <p:nvPr>
            <p:ph type="title"/>
          </p:nvPr>
        </p:nvSpPr>
        <p:spPr>
          <a:xfrm>
            <a:off x="457200" y="274638"/>
            <a:ext cx="8229600" cy="563562"/>
          </a:xfrm>
        </p:spPr>
        <p:txBody>
          <a:bodyPr>
            <a:normAutofit/>
          </a:bodyPr>
          <a:lstStyle/>
          <a:p>
            <a:pPr algn="r"/>
            <a:r>
              <a:rPr lang="en-US" sz="2800" b="1" i="0" u="none" strike="noStrike" baseline="0" dirty="0">
                <a:solidFill>
                  <a:srgbClr val="0000FF"/>
                </a:solidFill>
              </a:rPr>
              <a:t>The most commonly used panels are as follows:</a:t>
            </a:r>
            <a:endParaRPr lang="en-IN" sz="4400" b="1" dirty="0">
              <a:solidFill>
                <a:srgbClr val="0000FF"/>
              </a:solidFill>
            </a:endParaRPr>
          </a:p>
        </p:txBody>
      </p:sp>
      <p:pic>
        <p:nvPicPr>
          <p:cNvPr id="9" name="Content Placeholder 8">
            <a:extLst>
              <a:ext uri="{FF2B5EF4-FFF2-40B4-BE49-F238E27FC236}">
                <a16:creationId xmlns:a16="http://schemas.microsoft.com/office/drawing/2014/main" id="{DC155C06-1337-4AFD-8B29-8F99AEAFE78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990600"/>
            <a:ext cx="8458200" cy="5135563"/>
          </a:xfrm>
        </p:spPr>
      </p:pic>
      <p:pic>
        <p:nvPicPr>
          <p:cNvPr id="4" name="Google Shape;77;p16">
            <a:extLst>
              <a:ext uri="{FF2B5EF4-FFF2-40B4-BE49-F238E27FC236}">
                <a16:creationId xmlns:a16="http://schemas.microsoft.com/office/drawing/2014/main" id="{272120C3-D56C-9422-61CD-EEB621D03B3F}"/>
              </a:ext>
            </a:extLst>
          </p:cNvPr>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42531240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A1A7A-5687-4060-BBB3-A6137FA70F90}"/>
              </a:ext>
            </a:extLst>
          </p:cNvPr>
          <p:cNvSpPr>
            <a:spLocks noGrp="1"/>
          </p:cNvSpPr>
          <p:nvPr>
            <p:ph type="title"/>
          </p:nvPr>
        </p:nvSpPr>
        <p:spPr>
          <a:xfrm>
            <a:off x="457200" y="274638"/>
            <a:ext cx="8229600" cy="563562"/>
          </a:xfrm>
        </p:spPr>
        <p:txBody>
          <a:bodyPr>
            <a:normAutofit fontScale="90000"/>
          </a:bodyPr>
          <a:lstStyle/>
          <a:p>
            <a:r>
              <a:rPr lang="en-IN" b="0" i="0" u="none" strike="noStrike" baseline="0" dirty="0"/>
              <a:t>Tools panel</a:t>
            </a:r>
            <a:endParaRPr lang="en-IN" sz="4800" dirty="0"/>
          </a:p>
        </p:txBody>
      </p:sp>
      <p:pic>
        <p:nvPicPr>
          <p:cNvPr id="5" name="Content Placeholder 4">
            <a:extLst>
              <a:ext uri="{FF2B5EF4-FFF2-40B4-BE49-F238E27FC236}">
                <a16:creationId xmlns:a16="http://schemas.microsoft.com/office/drawing/2014/main" id="{E6362AB4-0631-47A5-8399-95856DD1741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 y="1484904"/>
            <a:ext cx="8686800" cy="4306296"/>
          </a:xfrm>
        </p:spPr>
      </p:pic>
      <p:sp>
        <p:nvSpPr>
          <p:cNvPr id="7" name="TextBox 6">
            <a:extLst>
              <a:ext uri="{FF2B5EF4-FFF2-40B4-BE49-F238E27FC236}">
                <a16:creationId xmlns:a16="http://schemas.microsoft.com/office/drawing/2014/main" id="{419894C8-D245-4FA0-8798-33F5DC348C02}"/>
              </a:ext>
            </a:extLst>
          </p:cNvPr>
          <p:cNvSpPr txBox="1"/>
          <p:nvPr/>
        </p:nvSpPr>
        <p:spPr>
          <a:xfrm>
            <a:off x="469232" y="961684"/>
            <a:ext cx="8458200" cy="523220"/>
          </a:xfrm>
          <a:prstGeom prst="rect">
            <a:avLst/>
          </a:prstGeom>
          <a:noFill/>
        </p:spPr>
        <p:txBody>
          <a:bodyPr wrap="square">
            <a:spAutoFit/>
          </a:bodyPr>
          <a:lstStyle/>
          <a:p>
            <a:pPr algn="l"/>
            <a:r>
              <a:rPr lang="en-US" sz="1400" b="0" i="0" u="none" strike="noStrike" baseline="0" dirty="0"/>
              <a:t>The Tools panel is to the left side of the Photoshop window. It works like an artist's paint box and holds a variety of tools that help us to draw, paint, and manipulate the images.</a:t>
            </a:r>
            <a:endParaRPr lang="en-IN" sz="1400" dirty="0"/>
          </a:p>
        </p:txBody>
      </p:sp>
      <p:pic>
        <p:nvPicPr>
          <p:cNvPr id="6" name="Google Shape;77;p16">
            <a:extLst>
              <a:ext uri="{FF2B5EF4-FFF2-40B4-BE49-F238E27FC236}">
                <a16:creationId xmlns:a16="http://schemas.microsoft.com/office/drawing/2014/main" id="{144A4A14-C003-78F2-D9AF-C3C5BEBA0490}"/>
              </a:ext>
            </a:extLst>
          </p:cNvPr>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40839258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7ABB2-C8F0-4523-A581-E447F5937CCB}"/>
              </a:ext>
            </a:extLst>
          </p:cNvPr>
          <p:cNvSpPr>
            <a:spLocks noGrp="1"/>
          </p:cNvSpPr>
          <p:nvPr>
            <p:ph type="title"/>
          </p:nvPr>
        </p:nvSpPr>
        <p:spPr/>
        <p:txBody>
          <a:bodyPr/>
          <a:lstStyle/>
          <a:p>
            <a:r>
              <a:rPr lang="en-IN" dirty="0"/>
              <a:t>RECAP</a:t>
            </a:r>
          </a:p>
        </p:txBody>
      </p:sp>
      <p:sp>
        <p:nvSpPr>
          <p:cNvPr id="3" name="Content Placeholder 2">
            <a:extLst>
              <a:ext uri="{FF2B5EF4-FFF2-40B4-BE49-F238E27FC236}">
                <a16:creationId xmlns:a16="http://schemas.microsoft.com/office/drawing/2014/main" id="{AE6DCDE8-5350-4B32-88BE-19F9E0530B8C}"/>
              </a:ext>
            </a:extLst>
          </p:cNvPr>
          <p:cNvSpPr>
            <a:spLocks noGrp="1"/>
          </p:cNvSpPr>
          <p:nvPr>
            <p:ph idx="1"/>
          </p:nvPr>
        </p:nvSpPr>
        <p:spPr>
          <a:xfrm>
            <a:off x="457200" y="1219200"/>
            <a:ext cx="8229600" cy="4906963"/>
          </a:xfrm>
        </p:spPr>
        <p:txBody>
          <a:bodyPr/>
          <a:lstStyle/>
          <a:p>
            <a:pPr algn="l"/>
            <a:r>
              <a:rPr lang="en-US" sz="1800" b="0" i="0" u="none" strike="noStrike" baseline="0" dirty="0"/>
              <a:t>Adobe Photoshop, popularly known as Photoshop, is a graphics editing program developed by Adobe Systems.</a:t>
            </a:r>
          </a:p>
          <a:p>
            <a:pPr algn="l"/>
            <a:r>
              <a:rPr lang="en-US" sz="1800" b="0" i="0" u="none" strike="noStrike" baseline="0" dirty="0"/>
              <a:t>Layer effects preserve the original state of an image while manipulating another version of it through another </a:t>
            </a:r>
            <a:r>
              <a:rPr lang="en-IN" sz="1800" b="0" i="0" u="none" strike="noStrike" baseline="0" dirty="0"/>
              <a:t>layer.</a:t>
            </a:r>
          </a:p>
          <a:p>
            <a:pPr algn="l"/>
            <a:r>
              <a:rPr lang="en-US" sz="1800" b="0" i="0" u="none" strike="noStrike" baseline="0" dirty="0"/>
              <a:t>Photoshop offers various panels that can be either grouped, stacked, or docked. These include Colors panel, Swatches panel, Styles panel, Tools panel, Layers panel, Adjustment panel, and History panel.</a:t>
            </a:r>
            <a:endParaRPr lang="en-IN" dirty="0"/>
          </a:p>
        </p:txBody>
      </p:sp>
      <p:pic>
        <p:nvPicPr>
          <p:cNvPr id="4" name="Google Shape;77;p16">
            <a:extLst>
              <a:ext uri="{FF2B5EF4-FFF2-40B4-BE49-F238E27FC236}">
                <a16:creationId xmlns:a16="http://schemas.microsoft.com/office/drawing/2014/main" id="{1ED37101-EE63-382A-6B48-21562BDF8E85}"/>
              </a:ext>
            </a:extLst>
          </p:cNvPr>
          <p:cNvPicPr preferRelativeResize="0"/>
          <p:nvPr/>
        </p:nvPicPr>
        <p:blipFill rotWithShape="1">
          <a:blip r:embed="rId2"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5485506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15962"/>
          </a:xfrm>
        </p:spPr>
        <p:txBody>
          <a:bodyPr>
            <a:normAutofit/>
          </a:bodyPr>
          <a:lstStyle/>
          <a:p>
            <a:r>
              <a:rPr lang="en-US" sz="3600" b="1" i="0" u="none" strike="noStrike" baseline="0" dirty="0">
                <a:solidFill>
                  <a:srgbClr val="0000FF"/>
                </a:solidFill>
              </a:rPr>
              <a:t>Introduction of Adobe Photoshop CC</a:t>
            </a:r>
            <a:endParaRPr lang="en-IN" sz="5400" b="1" dirty="0">
              <a:solidFill>
                <a:srgbClr val="0000FF"/>
              </a:solidFill>
            </a:endParaRPr>
          </a:p>
        </p:txBody>
      </p:sp>
      <p:sp>
        <p:nvSpPr>
          <p:cNvPr id="3" name="Content Placeholder 2"/>
          <p:cNvSpPr>
            <a:spLocks noGrp="1"/>
          </p:cNvSpPr>
          <p:nvPr>
            <p:ph idx="1"/>
          </p:nvPr>
        </p:nvSpPr>
        <p:spPr>
          <a:xfrm>
            <a:off x="457200" y="990600"/>
            <a:ext cx="8229600" cy="5135563"/>
          </a:xfrm>
        </p:spPr>
        <p:txBody>
          <a:bodyPr>
            <a:normAutofit/>
          </a:bodyPr>
          <a:lstStyle/>
          <a:p>
            <a:r>
              <a:rPr lang="en-US" sz="2000" b="1" i="0" u="none" strike="noStrike" baseline="0" dirty="0"/>
              <a:t>Introduction of Adobe Photoshop CC</a:t>
            </a:r>
          </a:p>
          <a:p>
            <a:pPr marL="400050" lvl="1" indent="0">
              <a:buNone/>
            </a:pPr>
            <a:r>
              <a:rPr lang="en-US" sz="1800" b="1" i="0" u="none" strike="noStrike" baseline="0" dirty="0"/>
              <a:t>Adobe Photoshop, </a:t>
            </a:r>
            <a:r>
              <a:rPr lang="en-US" sz="1800" b="0" i="0" u="none" strike="noStrike" baseline="0" dirty="0"/>
              <a:t>popularly known as Photoshop, is a graphics editing program </a:t>
            </a:r>
            <a:r>
              <a:rPr lang="en-IN" sz="1800" b="0" i="0" u="none" strike="noStrike" baseline="0" dirty="0"/>
              <a:t>developed by Adobe Systems. In other words I</a:t>
            </a:r>
            <a:r>
              <a:rPr lang="en-US" sz="1800" b="0" i="0" u="none" strike="noStrike" baseline="0" dirty="0"/>
              <a:t>t is an image-editing software used to create/modify digital images. </a:t>
            </a:r>
          </a:p>
          <a:p>
            <a:pPr marL="0" indent="0">
              <a:buNone/>
            </a:pPr>
            <a:endParaRPr lang="en-US" sz="2000" b="1" i="0" u="none" strike="noStrike" baseline="0" dirty="0"/>
          </a:p>
          <a:p>
            <a:pPr marL="0" indent="0">
              <a:buNone/>
            </a:pPr>
            <a:endParaRPr lang="en-IN" sz="1800" b="1" dirty="0"/>
          </a:p>
        </p:txBody>
      </p:sp>
      <p:pic>
        <p:nvPicPr>
          <p:cNvPr id="5" name="Picture 4">
            <a:extLst>
              <a:ext uri="{FF2B5EF4-FFF2-40B4-BE49-F238E27FC236}">
                <a16:creationId xmlns:a16="http://schemas.microsoft.com/office/drawing/2014/main" id="{96EF1F83-9D8C-43E2-8D02-49533FD1BD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2514600"/>
            <a:ext cx="7543800" cy="2895600"/>
          </a:xfrm>
          <a:prstGeom prst="rect">
            <a:avLst/>
          </a:prstGeom>
        </p:spPr>
      </p:pic>
      <p:pic>
        <p:nvPicPr>
          <p:cNvPr id="6" name="Google Shape;77;p16">
            <a:extLst>
              <a:ext uri="{FF2B5EF4-FFF2-40B4-BE49-F238E27FC236}">
                <a16:creationId xmlns:a16="http://schemas.microsoft.com/office/drawing/2014/main" id="{3008C8B5-BA91-D4DE-58F3-3C824FC7D162}"/>
              </a:ext>
            </a:extLst>
          </p:cNvPr>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27567440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DCEAE-46A4-4605-A524-CACE4C29EB85}"/>
              </a:ext>
            </a:extLst>
          </p:cNvPr>
          <p:cNvSpPr>
            <a:spLocks noGrp="1"/>
          </p:cNvSpPr>
          <p:nvPr>
            <p:ph type="title"/>
          </p:nvPr>
        </p:nvSpPr>
        <p:spPr>
          <a:xfrm>
            <a:off x="457200" y="304800"/>
            <a:ext cx="8229600" cy="457200"/>
          </a:xfrm>
        </p:spPr>
        <p:txBody>
          <a:bodyPr>
            <a:normAutofit fontScale="90000"/>
          </a:bodyPr>
          <a:lstStyle/>
          <a:p>
            <a:r>
              <a:rPr lang="en-IN" dirty="0"/>
              <a:t>Home Assignment</a:t>
            </a:r>
          </a:p>
        </p:txBody>
      </p:sp>
      <p:sp>
        <p:nvSpPr>
          <p:cNvPr id="3" name="Content Placeholder 2">
            <a:extLst>
              <a:ext uri="{FF2B5EF4-FFF2-40B4-BE49-F238E27FC236}">
                <a16:creationId xmlns:a16="http://schemas.microsoft.com/office/drawing/2014/main" id="{06BB17BE-6B6C-47C9-92A6-9870B0B2515F}"/>
              </a:ext>
            </a:extLst>
          </p:cNvPr>
          <p:cNvSpPr>
            <a:spLocks noGrp="1"/>
          </p:cNvSpPr>
          <p:nvPr>
            <p:ph idx="1"/>
          </p:nvPr>
        </p:nvSpPr>
        <p:spPr>
          <a:xfrm>
            <a:off x="457200" y="908720"/>
            <a:ext cx="8229600" cy="5217443"/>
          </a:xfrm>
        </p:spPr>
        <p:txBody>
          <a:bodyPr>
            <a:noAutofit/>
          </a:bodyPr>
          <a:lstStyle/>
          <a:p>
            <a:pPr>
              <a:buAutoNum type="alphaUcPeriod"/>
            </a:pPr>
            <a:r>
              <a:rPr lang="en-IN" sz="1800" b="1" dirty="0"/>
              <a:t>Multiple choice questions</a:t>
            </a:r>
          </a:p>
          <a:p>
            <a:pPr algn="l">
              <a:buFont typeface="+mj-lt"/>
              <a:buAutoNum type="arabicPeriod"/>
            </a:pPr>
            <a:r>
              <a:rPr lang="en-US" sz="1800" b="0" i="0" u="none" strike="noStrike" baseline="0" dirty="0"/>
              <a:t>Which is the latest version of Adobe Photoshop?</a:t>
            </a:r>
          </a:p>
          <a:p>
            <a:pPr marL="800100" lvl="1" indent="-342900">
              <a:buFont typeface="+mj-lt"/>
              <a:buAutoNum type="alphaLcPeriod"/>
            </a:pPr>
            <a:r>
              <a:rPr lang="en-IN" sz="1800" b="0" i="0" u="none" strike="noStrike" baseline="0" dirty="0"/>
              <a:t>CS5      </a:t>
            </a:r>
          </a:p>
          <a:p>
            <a:pPr marL="800100" lvl="1" indent="-342900">
              <a:buFont typeface="+mj-lt"/>
              <a:buAutoNum type="alphaLcPeriod"/>
            </a:pPr>
            <a:r>
              <a:rPr lang="en-IN" sz="1800" b="0" i="0" u="none" strike="noStrike" baseline="0" dirty="0"/>
              <a:t>CS6 </a:t>
            </a:r>
          </a:p>
          <a:p>
            <a:pPr marL="800100" lvl="1" indent="-342900">
              <a:buFont typeface="+mj-lt"/>
              <a:buAutoNum type="alphaLcPeriod"/>
            </a:pPr>
            <a:r>
              <a:rPr lang="en-IN" sz="1800" b="0" i="0" u="none" strike="noStrike" baseline="0" dirty="0"/>
              <a:t>CC</a:t>
            </a:r>
          </a:p>
          <a:p>
            <a:pPr algn="l">
              <a:buFont typeface="+mj-lt"/>
              <a:buAutoNum type="arabicPeriod"/>
            </a:pPr>
            <a:r>
              <a:rPr lang="en-IN" sz="1800" b="0" i="0" u="none" strike="noStrike" baseline="0" dirty="0"/>
              <a:t>Who invented Photoshop?</a:t>
            </a:r>
          </a:p>
          <a:p>
            <a:pPr lvl="1">
              <a:buAutoNum type="alphaLcPeriod"/>
            </a:pPr>
            <a:r>
              <a:rPr lang="en-US" sz="1800" b="0" i="0" u="none" strike="noStrike" baseline="0" dirty="0"/>
              <a:t>Thomas Knoll</a:t>
            </a:r>
          </a:p>
          <a:p>
            <a:pPr lvl="1">
              <a:buAutoNum type="alphaLcPeriod"/>
            </a:pPr>
            <a:r>
              <a:rPr lang="en-US" sz="1800" b="0" i="0" u="none" strike="noStrike" baseline="0" dirty="0"/>
              <a:t>Thomas Edison </a:t>
            </a:r>
          </a:p>
          <a:p>
            <a:pPr lvl="1">
              <a:buAutoNum type="alphaLcPeriod"/>
            </a:pPr>
            <a:r>
              <a:rPr lang="en-US" sz="1800" b="0" i="0" u="none" strike="noStrike" baseline="0" dirty="0"/>
              <a:t>Thomas Cook</a:t>
            </a:r>
          </a:p>
          <a:p>
            <a:pPr algn="l">
              <a:buFont typeface="+mj-lt"/>
              <a:buAutoNum type="arabicPeriod"/>
            </a:pPr>
            <a:r>
              <a:rPr lang="en-US" sz="1800" b="0" i="0" u="none" strike="noStrike" baseline="0" dirty="0"/>
              <a:t>Which bar shows different options of the currently selected tool?</a:t>
            </a:r>
          </a:p>
          <a:p>
            <a:pPr lvl="1">
              <a:buFont typeface="+mj-lt"/>
              <a:buAutoNum type="alphaLcParenR"/>
            </a:pPr>
            <a:r>
              <a:rPr lang="en-IN" sz="1800" b="0" i="0" u="none" strike="noStrike" baseline="0" dirty="0"/>
              <a:t>Toolbar </a:t>
            </a:r>
          </a:p>
          <a:p>
            <a:pPr lvl="1">
              <a:buFont typeface="+mj-lt"/>
              <a:buAutoNum type="alphaLcParenR"/>
            </a:pPr>
            <a:r>
              <a:rPr lang="en-IN" sz="1800" b="0" i="0" u="none" strike="noStrike" baseline="0" dirty="0"/>
              <a:t>Options bar </a:t>
            </a:r>
          </a:p>
          <a:p>
            <a:pPr lvl="1">
              <a:buFont typeface="+mj-lt"/>
              <a:buAutoNum type="alphaLcParenR"/>
            </a:pPr>
            <a:r>
              <a:rPr lang="en-IN" sz="1800" b="0" i="0" u="none" strike="noStrike" baseline="0" dirty="0"/>
              <a:t>Menu bar</a:t>
            </a:r>
          </a:p>
          <a:p>
            <a:pPr algn="l">
              <a:buFont typeface="+mj-lt"/>
              <a:buAutoNum type="arabicPeriod"/>
            </a:pPr>
            <a:r>
              <a:rPr lang="en-IN" sz="1800" b="0" i="0" u="none" strike="noStrike" baseline="0" dirty="0"/>
              <a:t>What is the default extension of an Adobe Photoshop file?</a:t>
            </a:r>
          </a:p>
        </p:txBody>
      </p:sp>
      <p:graphicFrame>
        <p:nvGraphicFramePr>
          <p:cNvPr id="7" name="Table 7">
            <a:extLst>
              <a:ext uri="{FF2B5EF4-FFF2-40B4-BE49-F238E27FC236}">
                <a16:creationId xmlns:a16="http://schemas.microsoft.com/office/drawing/2014/main" id="{811C146B-C3E2-408E-9022-A62788AC997F}"/>
              </a:ext>
            </a:extLst>
          </p:cNvPr>
          <p:cNvGraphicFramePr>
            <a:graphicFrameLocks noGrp="1"/>
          </p:cNvGraphicFramePr>
          <p:nvPr>
            <p:extLst>
              <p:ext uri="{D42A27DB-BD31-4B8C-83A1-F6EECF244321}">
                <p14:modId xmlns:p14="http://schemas.microsoft.com/office/powerpoint/2010/main" val="1710958864"/>
              </p:ext>
            </p:extLst>
          </p:nvPr>
        </p:nvGraphicFramePr>
        <p:xfrm>
          <a:off x="762000" y="5491480"/>
          <a:ext cx="6096000" cy="365760"/>
        </p:xfrm>
        <a:graphic>
          <a:graphicData uri="http://schemas.openxmlformats.org/drawingml/2006/table">
            <a:tbl>
              <a:tblPr firstRow="1" bandRow="1">
                <a:tableStyleId>{073A0DAA-6AF3-43AB-8588-CEC1D06C72B9}</a:tableStyleId>
              </a:tblPr>
              <a:tblGrid>
                <a:gridCol w="2032000">
                  <a:extLst>
                    <a:ext uri="{9D8B030D-6E8A-4147-A177-3AD203B41FA5}">
                      <a16:colId xmlns:a16="http://schemas.microsoft.com/office/drawing/2014/main" val="3543232423"/>
                    </a:ext>
                  </a:extLst>
                </a:gridCol>
                <a:gridCol w="2032000">
                  <a:extLst>
                    <a:ext uri="{9D8B030D-6E8A-4147-A177-3AD203B41FA5}">
                      <a16:colId xmlns:a16="http://schemas.microsoft.com/office/drawing/2014/main" val="1997173614"/>
                    </a:ext>
                  </a:extLst>
                </a:gridCol>
                <a:gridCol w="2032000">
                  <a:extLst>
                    <a:ext uri="{9D8B030D-6E8A-4147-A177-3AD203B41FA5}">
                      <a16:colId xmlns:a16="http://schemas.microsoft.com/office/drawing/2014/main" val="1783330107"/>
                    </a:ext>
                  </a:extLst>
                </a:gridCol>
              </a:tblGrid>
              <a:tr h="294640">
                <a:tc>
                  <a:txBody>
                    <a:bodyPr/>
                    <a:lstStyle/>
                    <a:p>
                      <a:pPr marL="342900" indent="-342900">
                        <a:buFont typeface="+mj-lt"/>
                        <a:buAutoNum type="alphaLcParenR"/>
                      </a:pPr>
                      <a:r>
                        <a:rPr lang="en-US" sz="1800" b="0" i="0" u="none" strike="noStrike" baseline="0" dirty="0">
                          <a:solidFill>
                            <a:schemeClr val="tx1"/>
                          </a:solidFill>
                        </a:rPr>
                        <a:t> .</a:t>
                      </a:r>
                      <a:r>
                        <a:rPr lang="en-US" sz="1800" b="0" i="0" u="none" strike="noStrike" baseline="0" dirty="0" err="1">
                          <a:solidFill>
                            <a:schemeClr val="tx1"/>
                          </a:solidFill>
                        </a:rPr>
                        <a:t>psd</a:t>
                      </a:r>
                      <a:r>
                        <a:rPr lang="en-US" sz="1800" b="0" i="0" u="none" strike="noStrike" baseline="0" dirty="0">
                          <a:solidFill>
                            <a:schemeClr val="tx1"/>
                          </a:solidFill>
                        </a:rPr>
                        <a:t> </a:t>
                      </a:r>
                      <a:endParaRPr lang="en-IN"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342900" indent="-342900">
                        <a:buFont typeface="+mj-lt"/>
                        <a:buAutoNum type="alphaLcParenR" startAt="2"/>
                      </a:pPr>
                      <a:r>
                        <a:rPr lang="en-US" sz="1800" b="0" i="0" u="none" strike="noStrike" baseline="0" dirty="0">
                          <a:solidFill>
                            <a:schemeClr val="tx1"/>
                          </a:solidFill>
                        </a:rPr>
                        <a:t>.</a:t>
                      </a:r>
                      <a:r>
                        <a:rPr lang="en-US" sz="1800" b="0" i="0" u="none" strike="noStrike" baseline="0" dirty="0" err="1">
                          <a:solidFill>
                            <a:schemeClr val="tx1"/>
                          </a:solidFill>
                        </a:rPr>
                        <a:t>phd</a:t>
                      </a:r>
                      <a:endParaRPr lang="en-IN"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342900" indent="-342900">
                        <a:buFont typeface="+mj-lt"/>
                        <a:buAutoNum type="alphaLcParenR" startAt="3"/>
                      </a:pPr>
                      <a:r>
                        <a:rPr lang="en-US" sz="1800" b="0" i="0" u="none" strike="noStrike" baseline="0" dirty="0">
                          <a:solidFill>
                            <a:schemeClr val="tx1"/>
                          </a:solidFill>
                        </a:rPr>
                        <a:t>.</a:t>
                      </a:r>
                      <a:r>
                        <a:rPr lang="en-US" sz="1800" b="0" i="0" u="none" strike="noStrike" baseline="0" dirty="0" err="1">
                          <a:solidFill>
                            <a:schemeClr val="tx1"/>
                          </a:solidFill>
                        </a:rPr>
                        <a:t>psh</a:t>
                      </a:r>
                      <a:endParaRPr lang="en-IN"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14565005"/>
                  </a:ext>
                </a:extLst>
              </a:tr>
            </a:tbl>
          </a:graphicData>
        </a:graphic>
      </p:graphicFrame>
      <p:pic>
        <p:nvPicPr>
          <p:cNvPr id="5" name="Google Shape;77;p16">
            <a:extLst>
              <a:ext uri="{FF2B5EF4-FFF2-40B4-BE49-F238E27FC236}">
                <a16:creationId xmlns:a16="http://schemas.microsoft.com/office/drawing/2014/main" id="{FD0C7F1E-0FBC-34E0-887B-8D439659FEEF}"/>
              </a:ext>
            </a:extLst>
          </p:cNvPr>
          <p:cNvPicPr preferRelativeResize="0"/>
          <p:nvPr/>
        </p:nvPicPr>
        <p:blipFill rotWithShape="1">
          <a:blip r:embed="rId2"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7382990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DCEAE-46A4-4605-A524-CACE4C29EB85}"/>
              </a:ext>
            </a:extLst>
          </p:cNvPr>
          <p:cNvSpPr>
            <a:spLocks noGrp="1"/>
          </p:cNvSpPr>
          <p:nvPr>
            <p:ph type="title"/>
          </p:nvPr>
        </p:nvSpPr>
        <p:spPr>
          <a:xfrm>
            <a:off x="457200" y="304800"/>
            <a:ext cx="8229600" cy="457200"/>
          </a:xfrm>
        </p:spPr>
        <p:txBody>
          <a:bodyPr>
            <a:normAutofit fontScale="90000"/>
          </a:bodyPr>
          <a:lstStyle/>
          <a:p>
            <a:r>
              <a:rPr lang="en-IN" dirty="0"/>
              <a:t>Home Assignment</a:t>
            </a:r>
          </a:p>
        </p:txBody>
      </p:sp>
      <p:sp>
        <p:nvSpPr>
          <p:cNvPr id="3" name="Content Placeholder 2">
            <a:extLst>
              <a:ext uri="{FF2B5EF4-FFF2-40B4-BE49-F238E27FC236}">
                <a16:creationId xmlns:a16="http://schemas.microsoft.com/office/drawing/2014/main" id="{06BB17BE-6B6C-47C9-92A6-9870B0B2515F}"/>
              </a:ext>
            </a:extLst>
          </p:cNvPr>
          <p:cNvSpPr>
            <a:spLocks noGrp="1"/>
          </p:cNvSpPr>
          <p:nvPr>
            <p:ph idx="1"/>
          </p:nvPr>
        </p:nvSpPr>
        <p:spPr>
          <a:xfrm>
            <a:off x="457200" y="908720"/>
            <a:ext cx="8229600" cy="5217443"/>
          </a:xfrm>
        </p:spPr>
        <p:txBody>
          <a:bodyPr>
            <a:noAutofit/>
          </a:bodyPr>
          <a:lstStyle/>
          <a:p>
            <a:pPr marL="0" indent="0">
              <a:buNone/>
            </a:pPr>
            <a:r>
              <a:rPr lang="en-IN" sz="1800" b="1" dirty="0"/>
              <a:t>B. Subjective questions</a:t>
            </a:r>
          </a:p>
          <a:p>
            <a:pPr>
              <a:buAutoNum type="arabicPeriod"/>
            </a:pPr>
            <a:r>
              <a:rPr lang="en-US" sz="1800" b="0" i="0" u="none" strike="noStrike" baseline="0" dirty="0"/>
              <a:t>What is Adobe Photoshop? Describe any two features of Adobe Photoshop. </a:t>
            </a:r>
          </a:p>
          <a:p>
            <a:pPr>
              <a:buAutoNum type="arabicPeriod"/>
            </a:pPr>
            <a:r>
              <a:rPr lang="en-US" sz="1800" dirty="0"/>
              <a:t>Name Five Different Tools used in tool panel </a:t>
            </a:r>
            <a:r>
              <a:rPr lang="en-US" sz="1800"/>
              <a:t>of Photoshop.</a:t>
            </a:r>
            <a:endParaRPr lang="en-US" sz="1800" b="0" i="0" u="none" strike="noStrike" baseline="0" dirty="0"/>
          </a:p>
        </p:txBody>
      </p:sp>
      <p:pic>
        <p:nvPicPr>
          <p:cNvPr id="4" name="Google Shape;77;p16">
            <a:extLst>
              <a:ext uri="{FF2B5EF4-FFF2-40B4-BE49-F238E27FC236}">
                <a16:creationId xmlns:a16="http://schemas.microsoft.com/office/drawing/2014/main" id="{A1360ECD-5D2C-DFCC-418A-1E3441567A3A}"/>
              </a:ext>
            </a:extLst>
          </p:cNvPr>
          <p:cNvPicPr preferRelativeResize="0"/>
          <p:nvPr/>
        </p:nvPicPr>
        <p:blipFill rotWithShape="1">
          <a:blip r:embed="rId2"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1703808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Shape 76"/>
        <p:cNvGrpSpPr/>
        <p:nvPr/>
      </p:nvGrpSpPr>
      <p:grpSpPr>
        <a:xfrm>
          <a:off x="0" y="0"/>
          <a:ext cx="0" cy="0"/>
          <a:chOff x="0" y="0"/>
          <a:chExt cx="0" cy="0"/>
        </a:xfrm>
      </p:grpSpPr>
      <p:pic>
        <p:nvPicPr>
          <p:cNvPr id="77" name="Google Shape;77;p16"/>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
        <p:nvSpPr>
          <p:cNvPr id="78" name="Google Shape;78;p16"/>
          <p:cNvSpPr txBox="1"/>
          <p:nvPr/>
        </p:nvSpPr>
        <p:spPr>
          <a:xfrm>
            <a:off x="621425" y="1600750"/>
            <a:ext cx="7801200" cy="3562200"/>
          </a:xfrm>
          <a:prstGeom prst="rect">
            <a:avLst/>
          </a:prstGeom>
          <a:noFill/>
          <a:ln>
            <a:noFill/>
          </a:ln>
        </p:spPr>
        <p:txBody>
          <a:bodyPr spcFirstLastPara="1" wrap="square" lIns="91425" tIns="91425" rIns="91425" bIns="91425" anchor="ctr" anchorCtr="0">
            <a:noAutofit/>
          </a:bodyPr>
          <a:lstStyle/>
          <a:p>
            <a:pPr marL="457200" algn="ctr">
              <a:lnSpc>
                <a:spcPct val="115000"/>
              </a:lnSpc>
              <a:buClr>
                <a:srgbClr val="000000"/>
              </a:buClr>
              <a:buSzPts val="4000"/>
            </a:pPr>
            <a:r>
              <a:rPr lang="en" sz="4000" b="1">
                <a:solidFill>
                  <a:srgbClr val="000000"/>
                </a:solidFill>
                <a:latin typeface="Arial"/>
                <a:ea typeface="Arial"/>
                <a:cs typeface="Arial"/>
                <a:sym typeface="Arial"/>
              </a:rPr>
              <a:t>THANKING YOU</a:t>
            </a:r>
            <a:endParaRPr sz="4000" b="1">
              <a:solidFill>
                <a:srgbClr val="000000"/>
              </a:solidFill>
              <a:latin typeface="Arial"/>
              <a:ea typeface="Arial"/>
              <a:cs typeface="Arial"/>
              <a:sym typeface="Arial"/>
            </a:endParaRPr>
          </a:p>
          <a:p>
            <a:pPr marL="457200" algn="ctr">
              <a:lnSpc>
                <a:spcPct val="115000"/>
              </a:lnSpc>
              <a:buClr>
                <a:srgbClr val="000000"/>
              </a:buClr>
              <a:buSzPts val="4000"/>
            </a:pPr>
            <a:r>
              <a:rPr lang="en" sz="4000" b="1">
                <a:solidFill>
                  <a:srgbClr val="FF0000"/>
                </a:solidFill>
                <a:latin typeface="Arial"/>
                <a:ea typeface="Arial"/>
                <a:cs typeface="Arial"/>
                <a:sym typeface="Arial"/>
              </a:rPr>
              <a:t>ODM EDUCATIONAL GROUP</a:t>
            </a:r>
            <a:endParaRPr sz="4000" b="1">
              <a:solidFill>
                <a:srgbClr val="FF0000"/>
              </a:solidFill>
              <a:latin typeface="Arial"/>
              <a:ea typeface="Arial"/>
              <a:cs typeface="Arial"/>
              <a:sym typeface="Arial"/>
            </a:endParaRPr>
          </a:p>
          <a:p>
            <a:pPr>
              <a:buClr>
                <a:srgbClr val="000000"/>
              </a:buClr>
              <a:buSzPts val="1400"/>
            </a:pPr>
            <a:endParaRPr sz="1400">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BF99C-C7A7-4DF5-A8F3-E0D72756F943}"/>
              </a:ext>
            </a:extLst>
          </p:cNvPr>
          <p:cNvSpPr>
            <a:spLocks noGrp="1"/>
          </p:cNvSpPr>
          <p:nvPr>
            <p:ph type="title"/>
          </p:nvPr>
        </p:nvSpPr>
        <p:spPr>
          <a:xfrm>
            <a:off x="457200" y="274638"/>
            <a:ext cx="8686800" cy="1020762"/>
          </a:xfrm>
        </p:spPr>
        <p:txBody>
          <a:bodyPr>
            <a:normAutofit/>
          </a:bodyPr>
          <a:lstStyle/>
          <a:p>
            <a:r>
              <a:rPr lang="en-US" sz="2400" b="1" i="0" u="none" strike="noStrike" baseline="0" dirty="0">
                <a:solidFill>
                  <a:srgbClr val="0000FF"/>
                </a:solidFill>
              </a:rPr>
              <a:t>           Can you imagine how person looks better in the pictures than they look in the real life?</a:t>
            </a:r>
            <a:endParaRPr lang="en-IN" sz="4000" b="1" dirty="0">
              <a:solidFill>
                <a:srgbClr val="0000FF"/>
              </a:solidFill>
            </a:endParaRPr>
          </a:p>
        </p:txBody>
      </p:sp>
      <p:pic>
        <p:nvPicPr>
          <p:cNvPr id="9" name="Content Placeholder 8">
            <a:extLst>
              <a:ext uri="{FF2B5EF4-FFF2-40B4-BE49-F238E27FC236}">
                <a16:creationId xmlns:a16="http://schemas.microsoft.com/office/drawing/2014/main" id="{3E2D629F-9106-4E5D-9798-83417F6BBF3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600" y="1415734"/>
            <a:ext cx="7162800" cy="3680935"/>
          </a:xfrm>
        </p:spPr>
      </p:pic>
      <p:pic>
        <p:nvPicPr>
          <p:cNvPr id="4" name="Google Shape;77;p16">
            <a:extLst>
              <a:ext uri="{FF2B5EF4-FFF2-40B4-BE49-F238E27FC236}">
                <a16:creationId xmlns:a16="http://schemas.microsoft.com/office/drawing/2014/main" id="{B8B32AA6-9418-A249-F15B-F1B88AB933C7}"/>
              </a:ext>
            </a:extLst>
          </p:cNvPr>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32428237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A6E572D0-30F8-4679-8E7C-7A94695659C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990601"/>
            <a:ext cx="7543800" cy="4724400"/>
          </a:xfrm>
        </p:spPr>
      </p:pic>
      <p:pic>
        <p:nvPicPr>
          <p:cNvPr id="3" name="Google Shape;77;p16">
            <a:extLst>
              <a:ext uri="{FF2B5EF4-FFF2-40B4-BE49-F238E27FC236}">
                <a16:creationId xmlns:a16="http://schemas.microsoft.com/office/drawing/2014/main" id="{2141C34F-5B15-464F-544C-CA6D19AE5151}"/>
              </a:ext>
            </a:extLst>
          </p:cNvPr>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3808204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2F35A-CF17-408A-9248-D899BB76295B}"/>
              </a:ext>
            </a:extLst>
          </p:cNvPr>
          <p:cNvSpPr>
            <a:spLocks noGrp="1"/>
          </p:cNvSpPr>
          <p:nvPr>
            <p:ph type="title"/>
          </p:nvPr>
        </p:nvSpPr>
        <p:spPr>
          <a:xfrm>
            <a:off x="457200" y="274638"/>
            <a:ext cx="8229600" cy="715962"/>
          </a:xfrm>
        </p:spPr>
        <p:txBody>
          <a:bodyPr>
            <a:normAutofit/>
          </a:bodyPr>
          <a:lstStyle/>
          <a:p>
            <a:r>
              <a:rPr lang="en-IN" b="1" i="0" u="none" strike="noStrike" baseline="0" dirty="0"/>
              <a:t>FEATURES OF PHOTOSHOP CC</a:t>
            </a:r>
            <a:endParaRPr lang="en-IN" sz="4800" dirty="0"/>
          </a:p>
        </p:txBody>
      </p:sp>
      <p:sp>
        <p:nvSpPr>
          <p:cNvPr id="3" name="Content Placeholder 2">
            <a:extLst>
              <a:ext uri="{FF2B5EF4-FFF2-40B4-BE49-F238E27FC236}">
                <a16:creationId xmlns:a16="http://schemas.microsoft.com/office/drawing/2014/main" id="{49C2BB43-A389-48DE-962D-9FEFD686C664}"/>
              </a:ext>
            </a:extLst>
          </p:cNvPr>
          <p:cNvSpPr>
            <a:spLocks noGrp="1"/>
          </p:cNvSpPr>
          <p:nvPr>
            <p:ph idx="1"/>
          </p:nvPr>
        </p:nvSpPr>
        <p:spPr>
          <a:xfrm>
            <a:off x="457200" y="990600"/>
            <a:ext cx="8229600" cy="5135563"/>
          </a:xfrm>
        </p:spPr>
        <p:txBody>
          <a:bodyPr>
            <a:noAutofit/>
          </a:bodyPr>
          <a:lstStyle/>
          <a:p>
            <a:pPr algn="just">
              <a:lnSpc>
                <a:spcPts val="1900"/>
              </a:lnSpc>
              <a:buFont typeface="Wingdings" panose="05000000000000000000" pitchFamily="2" charset="2"/>
              <a:buChar char="Ø"/>
            </a:pPr>
            <a:r>
              <a:rPr lang="en-US" sz="1600" b="0" i="0" u="none" strike="noStrike" baseline="0" dirty="0"/>
              <a:t>It has a </a:t>
            </a:r>
            <a:r>
              <a:rPr lang="en-US" sz="1600" b="1" i="0" u="none" strike="noStrike" baseline="0" dirty="0"/>
              <a:t>revised user-friendly </a:t>
            </a:r>
            <a:r>
              <a:rPr lang="en-US" sz="1600" b="0" i="0" u="none" strike="noStrike" baseline="0" dirty="0"/>
              <a:t>interface.</a:t>
            </a:r>
          </a:p>
        </p:txBody>
      </p:sp>
      <p:pic>
        <p:nvPicPr>
          <p:cNvPr id="5" name="Picture 4">
            <a:extLst>
              <a:ext uri="{FF2B5EF4-FFF2-40B4-BE49-F238E27FC236}">
                <a16:creationId xmlns:a16="http://schemas.microsoft.com/office/drawing/2014/main" id="{D9F9F2C4-EFF3-4BC4-B2BB-04EB7A133F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295401"/>
            <a:ext cx="5216146" cy="3200400"/>
          </a:xfrm>
          <a:prstGeom prst="rect">
            <a:avLst/>
          </a:prstGeom>
        </p:spPr>
      </p:pic>
      <p:sp>
        <p:nvSpPr>
          <p:cNvPr id="7" name="TextBox 6">
            <a:extLst>
              <a:ext uri="{FF2B5EF4-FFF2-40B4-BE49-F238E27FC236}">
                <a16:creationId xmlns:a16="http://schemas.microsoft.com/office/drawing/2014/main" id="{D869396B-2808-45A3-AD69-502801EDFFCE}"/>
              </a:ext>
            </a:extLst>
          </p:cNvPr>
          <p:cNvSpPr txBox="1"/>
          <p:nvPr/>
        </p:nvSpPr>
        <p:spPr>
          <a:xfrm>
            <a:off x="5520946" y="994611"/>
            <a:ext cx="3623054" cy="4801314"/>
          </a:xfrm>
          <a:prstGeom prst="rect">
            <a:avLst/>
          </a:prstGeom>
          <a:noFill/>
        </p:spPr>
        <p:txBody>
          <a:bodyPr wrap="square">
            <a:spAutoFit/>
          </a:bodyPr>
          <a:lstStyle/>
          <a:p>
            <a:r>
              <a:rPr lang="en-IN" dirty="0"/>
              <a:t>List of Photoshop Versions – An Quick Overview</a:t>
            </a:r>
          </a:p>
          <a:p>
            <a:pPr algn="l">
              <a:buFont typeface="Arial" panose="020B0604020202020204" pitchFamily="34" charset="0"/>
              <a:buChar char="•"/>
            </a:pPr>
            <a:r>
              <a:rPr lang="en-IN" b="0" i="0" u="none" strike="noStrike" dirty="0">
                <a:effectLst/>
                <a:hlinkClick r:id="rId3">
                  <a:extLst>
                    <a:ext uri="{A12FA001-AC4F-418D-AE19-62706E023703}">
                      <ahyp:hlinkClr xmlns:ahyp="http://schemas.microsoft.com/office/drawing/2018/hyperlinkcolor" val="tx"/>
                    </a:ext>
                  </a:extLst>
                </a:hlinkClick>
              </a:rPr>
              <a:t>Photoshop CS (2003)</a:t>
            </a:r>
            <a:endParaRPr lang="en-IN" b="0" i="0" dirty="0">
              <a:effectLst/>
            </a:endParaRPr>
          </a:p>
          <a:p>
            <a:pPr algn="l">
              <a:buFont typeface="Arial" panose="020B0604020202020204" pitchFamily="34" charset="0"/>
              <a:buChar char="•"/>
            </a:pPr>
            <a:r>
              <a:rPr lang="en-IN" b="0" i="0" u="none" strike="noStrike" dirty="0">
                <a:effectLst/>
                <a:hlinkClick r:id="rId4">
                  <a:extLst>
                    <a:ext uri="{A12FA001-AC4F-418D-AE19-62706E023703}">
                      <ahyp:hlinkClr xmlns:ahyp="http://schemas.microsoft.com/office/drawing/2018/hyperlinkcolor" val="tx"/>
                    </a:ext>
                  </a:extLst>
                </a:hlinkClick>
              </a:rPr>
              <a:t>Photoshop CS2 (2005)</a:t>
            </a:r>
            <a:endParaRPr lang="en-IN" b="0" i="0" dirty="0">
              <a:effectLst/>
            </a:endParaRPr>
          </a:p>
          <a:p>
            <a:pPr algn="l">
              <a:buFont typeface="Arial" panose="020B0604020202020204" pitchFamily="34" charset="0"/>
              <a:buChar char="•"/>
            </a:pPr>
            <a:r>
              <a:rPr lang="en-IN" b="0" i="0" u="none" strike="noStrike" dirty="0">
                <a:effectLst/>
                <a:hlinkClick r:id="rId5">
                  <a:extLst>
                    <a:ext uri="{A12FA001-AC4F-418D-AE19-62706E023703}">
                      <ahyp:hlinkClr xmlns:ahyp="http://schemas.microsoft.com/office/drawing/2018/hyperlinkcolor" val="tx"/>
                    </a:ext>
                  </a:extLst>
                </a:hlinkClick>
              </a:rPr>
              <a:t>Photoshop CS3 &amp; CS4 (2007)</a:t>
            </a:r>
            <a:endParaRPr lang="en-IN" b="0" i="0" dirty="0">
              <a:effectLst/>
            </a:endParaRPr>
          </a:p>
          <a:p>
            <a:pPr algn="l">
              <a:buFont typeface="Arial" panose="020B0604020202020204" pitchFamily="34" charset="0"/>
              <a:buChar char="•"/>
            </a:pPr>
            <a:r>
              <a:rPr lang="en-IN" b="0" i="0" u="none" strike="noStrike" dirty="0">
                <a:effectLst/>
                <a:hlinkClick r:id="rId6">
                  <a:extLst>
                    <a:ext uri="{A12FA001-AC4F-418D-AE19-62706E023703}">
                      <ahyp:hlinkClr xmlns:ahyp="http://schemas.microsoft.com/office/drawing/2018/hyperlinkcolor" val="tx"/>
                    </a:ext>
                  </a:extLst>
                </a:hlinkClick>
              </a:rPr>
              <a:t>Photoshop CS5 (2010)</a:t>
            </a:r>
            <a:endParaRPr lang="en-IN" b="0" i="0" dirty="0">
              <a:effectLst/>
            </a:endParaRPr>
          </a:p>
          <a:p>
            <a:pPr algn="l">
              <a:buFont typeface="Arial" panose="020B0604020202020204" pitchFamily="34" charset="0"/>
              <a:buChar char="•"/>
            </a:pPr>
            <a:r>
              <a:rPr lang="en-IN" b="0" i="0" u="none" strike="noStrike" dirty="0">
                <a:effectLst/>
                <a:hlinkClick r:id="rId7">
                  <a:extLst>
                    <a:ext uri="{A12FA001-AC4F-418D-AE19-62706E023703}">
                      <ahyp:hlinkClr xmlns:ahyp="http://schemas.microsoft.com/office/drawing/2018/hyperlinkcolor" val="tx"/>
                    </a:ext>
                  </a:extLst>
                </a:hlinkClick>
              </a:rPr>
              <a:t>Photoshop CS6 (2012)</a:t>
            </a:r>
            <a:endParaRPr lang="en-IN" b="0" i="0" dirty="0">
              <a:effectLst/>
            </a:endParaRPr>
          </a:p>
          <a:p>
            <a:pPr algn="l">
              <a:buFont typeface="Arial" panose="020B0604020202020204" pitchFamily="34" charset="0"/>
              <a:buChar char="•"/>
            </a:pPr>
            <a:r>
              <a:rPr lang="en-IN" b="0" i="0" u="none" strike="noStrike" dirty="0">
                <a:effectLst/>
                <a:hlinkClick r:id="rId8">
                  <a:extLst>
                    <a:ext uri="{A12FA001-AC4F-418D-AE19-62706E023703}">
                      <ahyp:hlinkClr xmlns:ahyp="http://schemas.microsoft.com/office/drawing/2018/hyperlinkcolor" val="tx"/>
                    </a:ext>
                  </a:extLst>
                </a:hlinkClick>
              </a:rPr>
              <a:t>Photoshop CC (2013)</a:t>
            </a:r>
            <a:endParaRPr lang="en-IN" b="0" i="0" dirty="0">
              <a:effectLst/>
            </a:endParaRPr>
          </a:p>
          <a:p>
            <a:pPr algn="l">
              <a:buFont typeface="Arial" panose="020B0604020202020204" pitchFamily="34" charset="0"/>
              <a:buChar char="•"/>
            </a:pPr>
            <a:r>
              <a:rPr lang="en-IN" b="0" i="0" u="none" strike="noStrike" dirty="0">
                <a:effectLst/>
                <a:hlinkClick r:id="rId9">
                  <a:extLst>
                    <a:ext uri="{A12FA001-AC4F-418D-AE19-62706E023703}">
                      <ahyp:hlinkClr xmlns:ahyp="http://schemas.microsoft.com/office/drawing/2018/hyperlinkcolor" val="tx"/>
                    </a:ext>
                  </a:extLst>
                </a:hlinkClick>
              </a:rPr>
              <a:t>Photoshop CC (2014)</a:t>
            </a:r>
            <a:endParaRPr lang="en-IN" b="0" i="0" dirty="0">
              <a:effectLst/>
            </a:endParaRPr>
          </a:p>
          <a:p>
            <a:pPr algn="l">
              <a:buFont typeface="Arial" panose="020B0604020202020204" pitchFamily="34" charset="0"/>
              <a:buChar char="•"/>
            </a:pPr>
            <a:r>
              <a:rPr lang="en-IN" b="0" i="0" u="none" strike="noStrike" dirty="0">
                <a:effectLst/>
                <a:hlinkClick r:id="rId10">
                  <a:extLst>
                    <a:ext uri="{A12FA001-AC4F-418D-AE19-62706E023703}">
                      <ahyp:hlinkClr xmlns:ahyp="http://schemas.microsoft.com/office/drawing/2018/hyperlinkcolor" val="tx"/>
                    </a:ext>
                  </a:extLst>
                </a:hlinkClick>
              </a:rPr>
              <a:t>Photoshop CC (2015)</a:t>
            </a:r>
            <a:endParaRPr lang="en-IN" b="0" i="0" dirty="0">
              <a:effectLst/>
            </a:endParaRPr>
          </a:p>
          <a:p>
            <a:pPr algn="l">
              <a:buFont typeface="Arial" panose="020B0604020202020204" pitchFamily="34" charset="0"/>
              <a:buChar char="•"/>
            </a:pPr>
            <a:r>
              <a:rPr lang="en-IN" b="0" i="0" u="none" strike="noStrike" dirty="0">
                <a:effectLst/>
                <a:hlinkClick r:id="rId11">
                  <a:extLst>
                    <a:ext uri="{A12FA001-AC4F-418D-AE19-62706E023703}">
                      <ahyp:hlinkClr xmlns:ahyp="http://schemas.microsoft.com/office/drawing/2018/hyperlinkcolor" val="tx"/>
                    </a:ext>
                  </a:extLst>
                </a:hlinkClick>
              </a:rPr>
              <a:t>Photoshop CC (2017)</a:t>
            </a:r>
            <a:endParaRPr lang="en-IN" b="0" i="0" dirty="0">
              <a:effectLst/>
            </a:endParaRPr>
          </a:p>
          <a:p>
            <a:pPr algn="l">
              <a:buFont typeface="Arial" panose="020B0604020202020204" pitchFamily="34" charset="0"/>
              <a:buChar char="•"/>
            </a:pPr>
            <a:r>
              <a:rPr lang="en-IN" b="0" i="0" u="none" strike="noStrike" dirty="0">
                <a:effectLst/>
                <a:hlinkClick r:id="rId12">
                  <a:extLst>
                    <a:ext uri="{A12FA001-AC4F-418D-AE19-62706E023703}">
                      <ahyp:hlinkClr xmlns:ahyp="http://schemas.microsoft.com/office/drawing/2018/hyperlinkcolor" val="tx"/>
                    </a:ext>
                  </a:extLst>
                </a:hlinkClick>
              </a:rPr>
              <a:t>Photoshop CC (2018)</a:t>
            </a:r>
            <a:endParaRPr lang="en-IN" b="0" i="0" dirty="0">
              <a:effectLst/>
            </a:endParaRPr>
          </a:p>
          <a:p>
            <a:pPr algn="l">
              <a:buFont typeface="Arial" panose="020B0604020202020204" pitchFamily="34" charset="0"/>
              <a:buChar char="•"/>
            </a:pPr>
            <a:r>
              <a:rPr lang="en-IN" b="0" i="0" u="none" strike="noStrike" dirty="0">
                <a:effectLst/>
                <a:hlinkClick r:id="rId13">
                  <a:extLst>
                    <a:ext uri="{A12FA001-AC4F-418D-AE19-62706E023703}">
                      <ahyp:hlinkClr xmlns:ahyp="http://schemas.microsoft.com/office/drawing/2018/hyperlinkcolor" val="tx"/>
                    </a:ext>
                  </a:extLst>
                </a:hlinkClick>
              </a:rPr>
              <a:t>Photoshop CC (2019)</a:t>
            </a:r>
            <a:endParaRPr lang="en-IN" b="0" i="0" dirty="0">
              <a:effectLst/>
            </a:endParaRPr>
          </a:p>
          <a:p>
            <a:pPr algn="l">
              <a:buFont typeface="Arial" panose="020B0604020202020204" pitchFamily="34" charset="0"/>
              <a:buChar char="•"/>
            </a:pPr>
            <a:r>
              <a:rPr lang="en-IN" b="0" i="0" u="none" strike="noStrike" dirty="0">
                <a:effectLst/>
                <a:hlinkClick r:id="rId14">
                  <a:extLst>
                    <a:ext uri="{A12FA001-AC4F-418D-AE19-62706E023703}">
                      <ahyp:hlinkClr xmlns:ahyp="http://schemas.microsoft.com/office/drawing/2018/hyperlinkcolor" val="tx"/>
                    </a:ext>
                  </a:extLst>
                </a:hlinkClick>
              </a:rPr>
              <a:t>Photoshop 2020</a:t>
            </a:r>
            <a:endParaRPr lang="en-IN" b="0" i="0" dirty="0">
              <a:effectLst/>
            </a:endParaRPr>
          </a:p>
          <a:p>
            <a:pPr algn="l">
              <a:buFont typeface="Arial" panose="020B0604020202020204" pitchFamily="34" charset="0"/>
              <a:buChar char="•"/>
            </a:pPr>
            <a:r>
              <a:rPr lang="en-IN" b="0" i="0" u="none" strike="noStrike" dirty="0">
                <a:effectLst/>
                <a:hlinkClick r:id="rId15">
                  <a:extLst>
                    <a:ext uri="{A12FA001-AC4F-418D-AE19-62706E023703}">
                      <ahyp:hlinkClr xmlns:ahyp="http://schemas.microsoft.com/office/drawing/2018/hyperlinkcolor" val="tx"/>
                    </a:ext>
                  </a:extLst>
                </a:hlinkClick>
              </a:rPr>
              <a:t>Photoshop 2020 (21.1)</a:t>
            </a:r>
            <a:endParaRPr lang="en-IN" b="0" i="0" dirty="0">
              <a:effectLst/>
            </a:endParaRPr>
          </a:p>
          <a:p>
            <a:pPr algn="l">
              <a:buFont typeface="Arial" panose="020B0604020202020204" pitchFamily="34" charset="0"/>
              <a:buChar char="•"/>
            </a:pPr>
            <a:r>
              <a:rPr lang="en-IN" b="0" i="0" u="none" strike="noStrike" dirty="0">
                <a:effectLst/>
                <a:hlinkClick r:id="rId16">
                  <a:extLst>
                    <a:ext uri="{A12FA001-AC4F-418D-AE19-62706E023703}">
                      <ahyp:hlinkClr xmlns:ahyp="http://schemas.microsoft.com/office/drawing/2018/hyperlinkcolor" val="tx"/>
                    </a:ext>
                  </a:extLst>
                </a:hlinkClick>
              </a:rPr>
              <a:t>Photoshop 2021 (22.0)</a:t>
            </a:r>
            <a:endParaRPr lang="en-IN" b="0" i="0" dirty="0">
              <a:effectLst/>
            </a:endParaRPr>
          </a:p>
          <a:p>
            <a:endParaRPr lang="en-IN" dirty="0"/>
          </a:p>
        </p:txBody>
      </p:sp>
      <p:pic>
        <p:nvPicPr>
          <p:cNvPr id="6" name="Google Shape;77;p16">
            <a:extLst>
              <a:ext uri="{FF2B5EF4-FFF2-40B4-BE49-F238E27FC236}">
                <a16:creationId xmlns:a16="http://schemas.microsoft.com/office/drawing/2014/main" id="{CA5F4344-F2AC-DC9B-1D65-0FBAB0C0E86E}"/>
              </a:ext>
            </a:extLst>
          </p:cNvPr>
          <p:cNvPicPr preferRelativeResize="0"/>
          <p:nvPr/>
        </p:nvPicPr>
        <p:blipFill rotWithShape="1">
          <a:blip r:embed="rId17"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31049154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2F35A-CF17-408A-9248-D899BB76295B}"/>
              </a:ext>
            </a:extLst>
          </p:cNvPr>
          <p:cNvSpPr>
            <a:spLocks noGrp="1"/>
          </p:cNvSpPr>
          <p:nvPr>
            <p:ph type="title"/>
          </p:nvPr>
        </p:nvSpPr>
        <p:spPr>
          <a:xfrm>
            <a:off x="457200" y="274638"/>
            <a:ext cx="8229600" cy="715962"/>
          </a:xfrm>
        </p:spPr>
        <p:txBody>
          <a:bodyPr>
            <a:normAutofit/>
          </a:bodyPr>
          <a:lstStyle/>
          <a:p>
            <a:r>
              <a:rPr lang="en-IN" b="1" i="0" u="none" strike="noStrike" baseline="0" dirty="0"/>
              <a:t>FEATURES OF PHOTOSHOP CC</a:t>
            </a:r>
            <a:endParaRPr lang="en-IN" sz="4800" dirty="0"/>
          </a:p>
        </p:txBody>
      </p:sp>
      <p:sp>
        <p:nvSpPr>
          <p:cNvPr id="3" name="Content Placeholder 2">
            <a:extLst>
              <a:ext uri="{FF2B5EF4-FFF2-40B4-BE49-F238E27FC236}">
                <a16:creationId xmlns:a16="http://schemas.microsoft.com/office/drawing/2014/main" id="{49C2BB43-A389-48DE-962D-9FEFD686C664}"/>
              </a:ext>
            </a:extLst>
          </p:cNvPr>
          <p:cNvSpPr>
            <a:spLocks noGrp="1"/>
          </p:cNvSpPr>
          <p:nvPr>
            <p:ph idx="1"/>
          </p:nvPr>
        </p:nvSpPr>
        <p:spPr>
          <a:xfrm>
            <a:off x="457200" y="990600"/>
            <a:ext cx="8229600" cy="5135563"/>
          </a:xfrm>
        </p:spPr>
        <p:txBody>
          <a:bodyPr>
            <a:noAutofit/>
          </a:bodyPr>
          <a:lstStyle/>
          <a:p>
            <a:pPr algn="just">
              <a:lnSpc>
                <a:spcPts val="1900"/>
              </a:lnSpc>
              <a:buFont typeface="Wingdings" panose="05000000000000000000" pitchFamily="2" charset="2"/>
              <a:buChar char="Ø"/>
            </a:pPr>
            <a:r>
              <a:rPr lang="en-US" sz="1600" b="0" i="0" u="none" strike="noStrike" baseline="0" dirty="0"/>
              <a:t>Photo editing can be done more efficiently with very little efforts.</a:t>
            </a:r>
          </a:p>
          <a:p>
            <a:pPr marL="0" indent="0" algn="just">
              <a:lnSpc>
                <a:spcPts val="1900"/>
              </a:lnSpc>
              <a:buNone/>
            </a:pPr>
            <a:endParaRPr lang="en-IN" sz="1600" b="1" dirty="0"/>
          </a:p>
        </p:txBody>
      </p:sp>
      <p:pic>
        <p:nvPicPr>
          <p:cNvPr id="5" name="Picture 4">
            <a:extLst>
              <a:ext uri="{FF2B5EF4-FFF2-40B4-BE49-F238E27FC236}">
                <a16:creationId xmlns:a16="http://schemas.microsoft.com/office/drawing/2014/main" id="{6D34F539-797A-4074-B22F-4B490BF0BB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2512" y="1319212"/>
            <a:ext cx="7038975" cy="4219575"/>
          </a:xfrm>
          <a:prstGeom prst="rect">
            <a:avLst/>
          </a:prstGeom>
        </p:spPr>
      </p:pic>
      <p:pic>
        <p:nvPicPr>
          <p:cNvPr id="6" name="Google Shape;77;p16">
            <a:extLst>
              <a:ext uri="{FF2B5EF4-FFF2-40B4-BE49-F238E27FC236}">
                <a16:creationId xmlns:a16="http://schemas.microsoft.com/office/drawing/2014/main" id="{F395EB0A-934E-D6B5-F0C4-A3D4A1F1196F}"/>
              </a:ext>
            </a:extLst>
          </p:cNvPr>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1851873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2F35A-CF17-408A-9248-D899BB76295B}"/>
              </a:ext>
            </a:extLst>
          </p:cNvPr>
          <p:cNvSpPr>
            <a:spLocks noGrp="1"/>
          </p:cNvSpPr>
          <p:nvPr>
            <p:ph type="title"/>
          </p:nvPr>
        </p:nvSpPr>
        <p:spPr>
          <a:xfrm>
            <a:off x="457200" y="274638"/>
            <a:ext cx="8229600" cy="715962"/>
          </a:xfrm>
        </p:spPr>
        <p:txBody>
          <a:bodyPr>
            <a:normAutofit/>
          </a:bodyPr>
          <a:lstStyle/>
          <a:p>
            <a:r>
              <a:rPr lang="en-IN" b="1" i="0" u="none" strike="noStrike" baseline="0" dirty="0"/>
              <a:t>FEATURES OF PHOTOSHOP CC</a:t>
            </a:r>
            <a:endParaRPr lang="en-IN" sz="4800" dirty="0"/>
          </a:p>
        </p:txBody>
      </p:sp>
      <p:sp>
        <p:nvSpPr>
          <p:cNvPr id="3" name="Content Placeholder 2">
            <a:extLst>
              <a:ext uri="{FF2B5EF4-FFF2-40B4-BE49-F238E27FC236}">
                <a16:creationId xmlns:a16="http://schemas.microsoft.com/office/drawing/2014/main" id="{49C2BB43-A389-48DE-962D-9FEFD686C664}"/>
              </a:ext>
            </a:extLst>
          </p:cNvPr>
          <p:cNvSpPr>
            <a:spLocks noGrp="1"/>
          </p:cNvSpPr>
          <p:nvPr>
            <p:ph idx="1"/>
          </p:nvPr>
        </p:nvSpPr>
        <p:spPr>
          <a:xfrm>
            <a:off x="457200" y="990600"/>
            <a:ext cx="8229600" cy="5135563"/>
          </a:xfrm>
        </p:spPr>
        <p:txBody>
          <a:bodyPr>
            <a:noAutofit/>
          </a:bodyPr>
          <a:lstStyle/>
          <a:p>
            <a:pPr algn="just">
              <a:lnSpc>
                <a:spcPts val="1900"/>
              </a:lnSpc>
              <a:buFont typeface="Wingdings" panose="05000000000000000000" pitchFamily="2" charset="2"/>
              <a:buChar char="Ø"/>
            </a:pPr>
            <a:r>
              <a:rPr lang="en-US" sz="1600" b="0" i="0" u="none" strike="noStrike" baseline="0" dirty="0"/>
              <a:t>It has </a:t>
            </a:r>
            <a:r>
              <a:rPr lang="en-US" sz="1600" b="1" i="0" u="none" strike="noStrike" baseline="0" dirty="0"/>
              <a:t>redesigned </a:t>
            </a:r>
            <a:r>
              <a:rPr lang="en-US" sz="1600" b="0" i="0" u="none" strike="noStrike" baseline="0" dirty="0"/>
              <a:t>powerful tools to:</a:t>
            </a:r>
          </a:p>
          <a:p>
            <a:pPr lvl="1" algn="just">
              <a:buFont typeface="Wingdings" panose="05000000000000000000" pitchFamily="2" charset="2"/>
              <a:buChar char="v"/>
            </a:pPr>
            <a:r>
              <a:rPr lang="en-US" sz="1600" b="0" i="0" u="none" strike="noStrike" baseline="0" dirty="0"/>
              <a:t>enhance or change the color of an image by adjusting the brightness and contrast, color balance, hue and </a:t>
            </a:r>
            <a:r>
              <a:rPr lang="en-IN" sz="1600" b="0" i="0" u="none" strike="noStrike" baseline="0" dirty="0"/>
              <a:t>saturation levels, curves, etc.</a:t>
            </a:r>
          </a:p>
          <a:p>
            <a:pPr marL="457200" lvl="1" indent="0" algn="just">
              <a:buNone/>
            </a:pPr>
            <a:endParaRPr lang="en-IN" sz="1600" b="0" i="0" u="none" strike="noStrike" baseline="0" dirty="0"/>
          </a:p>
        </p:txBody>
      </p:sp>
      <p:pic>
        <p:nvPicPr>
          <p:cNvPr id="5" name="Picture 4">
            <a:extLst>
              <a:ext uri="{FF2B5EF4-FFF2-40B4-BE49-F238E27FC236}">
                <a16:creationId xmlns:a16="http://schemas.microsoft.com/office/drawing/2014/main" id="{38D77ED1-13A4-4CB5-A1B0-F56302E420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824874"/>
            <a:ext cx="7239000" cy="4042526"/>
          </a:xfrm>
          <a:prstGeom prst="rect">
            <a:avLst/>
          </a:prstGeom>
        </p:spPr>
      </p:pic>
      <p:pic>
        <p:nvPicPr>
          <p:cNvPr id="6" name="Google Shape;77;p16">
            <a:extLst>
              <a:ext uri="{FF2B5EF4-FFF2-40B4-BE49-F238E27FC236}">
                <a16:creationId xmlns:a16="http://schemas.microsoft.com/office/drawing/2014/main" id="{622AE9B2-D869-A339-DB74-CF9A2E6EA5F7}"/>
              </a:ext>
            </a:extLst>
          </p:cNvPr>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2433107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2F35A-CF17-408A-9248-D899BB76295B}"/>
              </a:ext>
            </a:extLst>
          </p:cNvPr>
          <p:cNvSpPr>
            <a:spLocks noGrp="1"/>
          </p:cNvSpPr>
          <p:nvPr>
            <p:ph type="title"/>
          </p:nvPr>
        </p:nvSpPr>
        <p:spPr>
          <a:xfrm>
            <a:off x="457200" y="274638"/>
            <a:ext cx="8229600" cy="715962"/>
          </a:xfrm>
        </p:spPr>
        <p:txBody>
          <a:bodyPr>
            <a:normAutofit/>
          </a:bodyPr>
          <a:lstStyle/>
          <a:p>
            <a:r>
              <a:rPr lang="en-IN" b="1" i="0" u="none" strike="noStrike" baseline="0" dirty="0"/>
              <a:t>FEATURES OF PHOTOSHOP CC</a:t>
            </a:r>
            <a:endParaRPr lang="en-IN" sz="4800" dirty="0"/>
          </a:p>
        </p:txBody>
      </p:sp>
      <p:sp>
        <p:nvSpPr>
          <p:cNvPr id="3" name="Content Placeholder 2">
            <a:extLst>
              <a:ext uri="{FF2B5EF4-FFF2-40B4-BE49-F238E27FC236}">
                <a16:creationId xmlns:a16="http://schemas.microsoft.com/office/drawing/2014/main" id="{49C2BB43-A389-48DE-962D-9FEFD686C664}"/>
              </a:ext>
            </a:extLst>
          </p:cNvPr>
          <p:cNvSpPr>
            <a:spLocks noGrp="1"/>
          </p:cNvSpPr>
          <p:nvPr>
            <p:ph idx="1"/>
          </p:nvPr>
        </p:nvSpPr>
        <p:spPr>
          <a:xfrm>
            <a:off x="457200" y="990600"/>
            <a:ext cx="8229600" cy="5135563"/>
          </a:xfrm>
        </p:spPr>
        <p:txBody>
          <a:bodyPr>
            <a:noAutofit/>
          </a:bodyPr>
          <a:lstStyle/>
          <a:p>
            <a:pPr algn="just">
              <a:lnSpc>
                <a:spcPts val="1900"/>
              </a:lnSpc>
              <a:buFont typeface="Wingdings" panose="05000000000000000000" pitchFamily="2" charset="2"/>
              <a:buChar char="Ø"/>
            </a:pPr>
            <a:r>
              <a:rPr lang="en-US" sz="1600" b="0" i="0" u="none" strike="noStrike" baseline="0" dirty="0"/>
              <a:t>It has </a:t>
            </a:r>
            <a:r>
              <a:rPr lang="en-US" sz="1600" b="1" i="0" u="none" strike="noStrike" baseline="0" dirty="0"/>
              <a:t>redesigned </a:t>
            </a:r>
            <a:r>
              <a:rPr lang="en-US" sz="1600" b="0" i="0" u="none" strike="noStrike" baseline="0" dirty="0"/>
              <a:t>powerful tools to:</a:t>
            </a:r>
          </a:p>
          <a:p>
            <a:pPr lvl="1" algn="just">
              <a:buFont typeface="Wingdings" panose="05000000000000000000" pitchFamily="2" charset="2"/>
              <a:buChar char="v"/>
            </a:pPr>
            <a:r>
              <a:rPr lang="en-US" sz="1600" b="0" i="0" u="none" strike="noStrike" baseline="0" dirty="0"/>
              <a:t>crop or resize pictures without losing the quality of an image. Photoshop CC provides various options along with the Crop tool to make it work even better.</a:t>
            </a:r>
          </a:p>
        </p:txBody>
      </p:sp>
      <p:pic>
        <p:nvPicPr>
          <p:cNvPr id="5" name="Picture 4">
            <a:extLst>
              <a:ext uri="{FF2B5EF4-FFF2-40B4-BE49-F238E27FC236}">
                <a16:creationId xmlns:a16="http://schemas.microsoft.com/office/drawing/2014/main" id="{594AC4A9-748B-4A68-A784-115DB8D660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550" y="1766721"/>
            <a:ext cx="7200900" cy="4024480"/>
          </a:xfrm>
          <a:prstGeom prst="rect">
            <a:avLst/>
          </a:prstGeom>
        </p:spPr>
      </p:pic>
      <p:pic>
        <p:nvPicPr>
          <p:cNvPr id="6" name="Google Shape;77;p16">
            <a:extLst>
              <a:ext uri="{FF2B5EF4-FFF2-40B4-BE49-F238E27FC236}">
                <a16:creationId xmlns:a16="http://schemas.microsoft.com/office/drawing/2014/main" id="{FEC926B3-0AE2-C41B-E03B-B55319888216}"/>
              </a:ext>
            </a:extLst>
          </p:cNvPr>
          <p:cNvPicPr preferRelativeResize="0"/>
          <p:nvPr/>
        </p:nvPicPr>
        <p:blipFill rotWithShape="1">
          <a:blip r:embed="rId3" cstate="print">
            <a:alphaModFix/>
          </a:blip>
          <a:srcRect/>
          <a:stretch/>
        </p:blipFill>
        <p:spPr>
          <a:xfrm>
            <a:off x="7543800" y="-5993"/>
            <a:ext cx="1600200" cy="1148993"/>
          </a:xfrm>
          <a:prstGeom prst="rect">
            <a:avLst/>
          </a:prstGeom>
          <a:noFill/>
          <a:ln>
            <a:noFill/>
          </a:ln>
        </p:spPr>
      </p:pic>
    </p:spTree>
    <p:extLst>
      <p:ext uri="{BB962C8B-B14F-4D97-AF65-F5344CB8AC3E}">
        <p14:creationId xmlns:p14="http://schemas.microsoft.com/office/powerpoint/2010/main" val="16275529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1788</TotalTime>
  <Words>1363</Words>
  <Application>Microsoft Office PowerPoint</Application>
  <PresentationFormat>On-screen Show (4:3)</PresentationFormat>
  <Paragraphs>136</Paragraphs>
  <Slides>32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Courier New</vt:lpstr>
      <vt:lpstr>Wingdings</vt:lpstr>
      <vt:lpstr>Office Theme</vt:lpstr>
      <vt:lpstr>ADOBE PHOTOSHOP CC</vt:lpstr>
      <vt:lpstr>Learning outcome this chapter</vt:lpstr>
      <vt:lpstr>Introduction of Adobe Photoshop CC</vt:lpstr>
      <vt:lpstr>           Can you imagine how person looks better in the pictures than they look in the real life?</vt:lpstr>
      <vt:lpstr>PowerPoint Presentation</vt:lpstr>
      <vt:lpstr>FEATURES OF PHOTOSHOP CC</vt:lpstr>
      <vt:lpstr>FEATURES OF PHOTOSHOP CC</vt:lpstr>
      <vt:lpstr>FEATURES OF PHOTOSHOP CC</vt:lpstr>
      <vt:lpstr>FEATURES OF PHOTOSHOP CC</vt:lpstr>
      <vt:lpstr>FEATURES OF PHOTOSHOP CC</vt:lpstr>
      <vt:lpstr>FEATURES OF PHOTOSHOP CC</vt:lpstr>
      <vt:lpstr>FEATURES OF PHOTOSHOP CC</vt:lpstr>
      <vt:lpstr>FEATURES OF PHOTOSHOP CC</vt:lpstr>
      <vt:lpstr>FEATURES OF PHOTOSHOP CC</vt:lpstr>
      <vt:lpstr>FEATURES OF PHOTOSHOP CC</vt:lpstr>
      <vt:lpstr>FEATURES OF PHOTOSHOP CC</vt:lpstr>
      <vt:lpstr>FEATURES OF PHOTOSHOP CC</vt:lpstr>
      <vt:lpstr>FEATURES OF PHOTOSHOP CC</vt:lpstr>
      <vt:lpstr>FEATURES OF PHOTOSHOP CC</vt:lpstr>
      <vt:lpstr>PowerPoint Presentation</vt:lpstr>
      <vt:lpstr>    STARTING ADOBE PHOTOSHOP CC</vt:lpstr>
      <vt:lpstr>     COMPONENTS OF PHOTOSHOP CC</vt:lpstr>
      <vt:lpstr>     COMPONENTS OF PHOTOSHOP CC</vt:lpstr>
      <vt:lpstr>     COMPONENTS OF PHOTOSHOP CC</vt:lpstr>
      <vt:lpstr>     COMPONENTS OF PHOTOSHOP CC</vt:lpstr>
      <vt:lpstr>The most commonly used panels are as follows:</vt:lpstr>
      <vt:lpstr>The most commonly used panels are as follows:</vt:lpstr>
      <vt:lpstr>Tools panel</vt:lpstr>
      <vt:lpstr>RECAP</vt:lpstr>
      <vt:lpstr>Home Assignment</vt:lpstr>
      <vt:lpstr>Home Assignment</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Formulas in Excel 2016</dc:title>
  <dc:creator>ashish</dc:creator>
  <cp:lastModifiedBy>Ashish Ray</cp:lastModifiedBy>
  <cp:revision>131</cp:revision>
  <dcterms:created xsi:type="dcterms:W3CDTF">2020-06-19T05:51:45Z</dcterms:created>
  <dcterms:modified xsi:type="dcterms:W3CDTF">2022-08-25T16:30:48Z</dcterms:modified>
</cp:coreProperties>
</file>