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comments/comment2.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3.xml" ContentType="application/vnd.openxmlformats-officedocument.presentationml.comments+xml"/>
  <Override PartName="/ppt/notesSlides/notesSlide7.xml" ContentType="application/vnd.openxmlformats-officedocument.presentationml.notesSlide+xml"/>
  <Override PartName="/ppt/comments/comment4.xml" ContentType="application/vnd.openxmlformats-officedocument.presentationml.comments+xml"/>
  <Override PartName="/ppt/notesSlides/notesSlide8.xml" ContentType="application/vnd.openxmlformats-officedocument.presentationml.notesSlide+xml"/>
  <Override PartName="/ppt/comments/comment5.xml" ContentType="application/vnd.openxmlformats-officedocument.presentationml.comments+xml"/>
  <Override PartName="/ppt/notesSlides/notesSlide9.xml" ContentType="application/vnd.openxmlformats-officedocument.presentationml.notesSlide+xml"/>
  <Override PartName="/ppt/comments/comment6.xml" ContentType="application/vnd.openxmlformats-officedocument.presentationml.comments+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98" r:id="rId1"/>
  </p:sldMasterIdLst>
  <p:notesMasterIdLst>
    <p:notesMasterId r:id="rId12"/>
  </p:notesMasterIdLst>
  <p:sldIdLst>
    <p:sldId id="256" r:id="rId2"/>
    <p:sldId id="257" r:id="rId3"/>
    <p:sldId id="270" r:id="rId4"/>
    <p:sldId id="275" r:id="rId5"/>
    <p:sldId id="277" r:id="rId6"/>
    <p:sldId id="271" r:id="rId7"/>
    <p:sldId id="272" r:id="rId8"/>
    <p:sldId id="269" r:id="rId9"/>
    <p:sldId id="279" r:id="rId10"/>
    <p:sldId id="262" r:id="rId11"/>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8" roundtripDataSignature="AMtx7miBRxx7YsQbpVBoiKa3rwiHaZUD2A=="/>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291" autoAdjust="0"/>
  </p:normalViewPr>
  <p:slideViewPr>
    <p:cSldViewPr snapToGrid="0">
      <p:cViewPr varScale="1">
        <p:scale>
          <a:sx n="96" d="100"/>
          <a:sy n="96" d="100"/>
        </p:scale>
        <p:origin x="534" y="7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customschemas.google.com/relationships/presentationmetadata" Target="meta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5:54.682" idx="1">
    <p:pos x="6000" y="0"/>
    <p:text>@Format for content and slide heading is missing? Just like you have mentioned in DOC., We need to specify, for each slide's heading and text content, what will be the font style +amanrouniyar@odmegroup.org
_Assigned to you_
-Swoyan Satyendu</p:text>
    <p:extLst>
      <p:ext uri="{C676402C-5697-4E1C-873F-D02D1690AC5C}">
        <p15:threadingInfo xmlns:p15="http://schemas.microsoft.com/office/powerpoint/2012/main" timeZoneBias="0"/>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commentPostId="AAAAIDaGs1E"/>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0" dt="2020-06-17T16:35:54.682" idx="4">
    <p:pos x="6000" y="0"/>
    <p:text>@Format for content and slide heading is missing? Just like you have mentioned in DOC., We need to specify, for each slide's heading and text content, what will be the font style +amanrouniyar@odmegroup.org
_Assigned to you_
-Swoyan Satyendu</p:text>
    <p:extLst>
      <p:ext uri="{C676402C-5697-4E1C-873F-D02D1690AC5C}">
        <p15:threadingInfo xmlns:p15="http://schemas.microsoft.com/office/powerpoint/2012/main" timeZoneBias="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0" dt="2020-06-17T16:35:54.682" idx="6">
    <p:pos x="6000" y="0"/>
    <p:text>@Format for content and slide heading is missing? Just like you have mentioned in DOC., We need to specify, for each slide's heading and text content, what will be the font style +amanrouniyar@odmegroup.org
_Assigned to you_
-Swoyan Satyendu</p:text>
    <p:extLst>
      <p:ext uri="{C676402C-5697-4E1C-873F-D02D1690AC5C}">
        <p15:threadingInfo xmlns:p15="http://schemas.microsoft.com/office/powerpoint/2012/main" timeZoneBias="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0" dt="2020-06-17T16:35:54.682" idx="7">
    <p:pos x="6000" y="0"/>
    <p:text>@Format for content and slide heading is missing? Just like you have mentioned in DOC., We need to specify, for each slide's heading and text content, what will be the font style +amanrouniyar@odmegroup.org
_Assigned to you_
-Swoyan Satyendu</p:text>
    <p:extLst>
      <p:ext uri="{C676402C-5697-4E1C-873F-D02D1690AC5C}">
        <p15:threadingInfo xmlns:p15="http://schemas.microsoft.com/office/powerpoint/2012/main" timeZoneBias="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0" dt="2020-06-17T16:35:54.682" idx="1">
    <p:pos x="6000" y="0"/>
    <p:text>@Format for content and slide heading is missing? Just like you have mentioned in DOC., We need to specify, for each slide's heading and text content, what will be the font style +amanrouniyar@odmegroup.org
_Assigned to you_
-Swoyan Satyendu</p:text>
    <p:extLst>
      <p:ext uri="{C676402C-5697-4E1C-873F-D02D1690AC5C}">
        <p15:threadingInfo xmlns:p15="http://schemas.microsoft.com/office/powerpoint/2012/main" timeZoneBias="0"/>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commentPostId="AAAAIDaGs1E"/>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0" dt="2020-06-17T16:35:54.682" idx="9">
    <p:pos x="6000" y="0"/>
    <p:text>@Format for content and slide heading is missing? Just like you have mentioned in DOC., We need to specify, for each slide's heading and text content, what will be the font style +amanrouniyar@odmegroup.org
_Assigned to you_
-Swoyan Satyendu</p:text>
    <p:extLst>
      <p:ext uri="{C676402C-5697-4E1C-873F-D02D1690AC5C}">
        <p15:threadingInfo xmlns:p15="http://schemas.microsoft.com/office/powerpoint/2012/main" timeZoneBias="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265536964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6099267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5" name="Google Shape;95;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701716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658260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368307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940720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0789139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3735545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7373850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1453376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1453376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6350"/>
            <a:ext cx="9144000" cy="5149850"/>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1803400"/>
            <a:ext cx="5825202" cy="1234727"/>
          </a:xfrm>
        </p:spPr>
        <p:txBody>
          <a:bodyPr anchor="b">
            <a:noAutofit/>
          </a:bodyPr>
          <a:lstStyle>
            <a:lvl1pPr algn="r">
              <a:defRPr sz="405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300" y="3038125"/>
            <a:ext cx="5825202" cy="822674"/>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p14="http://schemas.microsoft.com/office/powerpoint/2010/main" val="3991004205"/>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2552700"/>
          </a:xfrm>
        </p:spPr>
        <p:txBody>
          <a:bodyPr anchor="ctr">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p14="http://schemas.microsoft.com/office/powerpoint/2010/main" val="369309246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024604" y="2724150"/>
            <a:ext cx="5418393"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
        <p:nvSpPr>
          <p:cNvPr id="20" name="TextBox 19"/>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latin typeface="Arial"/>
              </a:rPr>
              <a:t>”</a:t>
            </a:r>
            <a:endParaRPr lang="en-US" sz="1350" dirty="0">
              <a:solidFill>
                <a:schemeClr val="accent1">
                  <a:lumMod val="60000"/>
                  <a:lumOff val="40000"/>
                </a:schemeClr>
              </a:solidFill>
              <a:latin typeface="Arial"/>
            </a:endParaRPr>
          </a:p>
        </p:txBody>
      </p:sp>
    </p:spTree>
    <p:extLst>
      <p:ext uri="{BB962C8B-B14F-4D97-AF65-F5344CB8AC3E}">
        <p14:creationId xmlns:p14="http://schemas.microsoft.com/office/powerpoint/2010/main" val="333442035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08001" y="1448991"/>
            <a:ext cx="6447501" cy="1946595"/>
          </a:xfrm>
        </p:spPr>
        <p:txBody>
          <a:bodyPr anchor="b">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p14="http://schemas.microsoft.com/office/powerpoint/2010/main" val="163595422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71253405"/>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14350" y="457200"/>
            <a:ext cx="6441152"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p14="http://schemas.microsoft.com/office/powerpoint/2010/main" val="363375732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9/8/2021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p14="http://schemas.microsoft.com/office/powerpoint/2010/main" val="493119377"/>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457200"/>
            <a:ext cx="978557" cy="3938588"/>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508001" y="457200"/>
            <a:ext cx="5295113" cy="39385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p14="http://schemas.microsoft.com/office/powerpoint/2010/main" val="4079710570"/>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3"/>
        <p:cNvGrpSpPr/>
        <p:nvPr/>
      </p:nvGrpSpPr>
      <p:grpSpPr>
        <a:xfrm>
          <a:off x="0" y="0"/>
          <a:ext cx="0" cy="0"/>
          <a:chOff x="0" y="0"/>
          <a:chExt cx="0" cy="0"/>
        </a:xfrm>
      </p:grpSpPr>
      <p:sp>
        <p:nvSpPr>
          <p:cNvPr id="14" name="Google Shape;14;p1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10"/>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6" name="Google Shape;16;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extLst>
      <p:ext uri="{BB962C8B-B14F-4D97-AF65-F5344CB8AC3E}">
        <p14:creationId xmlns:p14="http://schemas.microsoft.com/office/powerpoint/2010/main" val="39262110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1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12"/>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12"/>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extLst>
      <p:ext uri="{BB962C8B-B14F-4D97-AF65-F5344CB8AC3E}">
        <p14:creationId xmlns:p14="http://schemas.microsoft.com/office/powerpoint/2010/main" val="1811915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p14="http://schemas.microsoft.com/office/powerpoint/2010/main" val="3255397454"/>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08001" y="2025651"/>
            <a:ext cx="6447501" cy="1369936"/>
          </a:xfrm>
        </p:spPr>
        <p:txBody>
          <a:bodyPr anchor="b"/>
          <a:lstStyle>
            <a:lvl1pPr algn="l">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95586"/>
            <a:ext cx="6447501" cy="6453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p14="http://schemas.microsoft.com/office/powerpoint/2010/main" val="346797329"/>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8001" y="1620442"/>
            <a:ext cx="3138026" cy="29105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17477" y="1620442"/>
            <a:ext cx="3138026" cy="29105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9/8/2021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p14="http://schemas.microsoft.com/office/powerpoint/2010/main" val="1568756495"/>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506809" y="1620737"/>
            <a:ext cx="3139217"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506809" y="2052934"/>
            <a:ext cx="3139217" cy="24780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16287" y="1620737"/>
            <a:ext cx="3139214"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816288" y="2052934"/>
            <a:ext cx="3139213" cy="24780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9/8/2021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p14="http://schemas.microsoft.com/office/powerpoint/2010/main" val="3737434958"/>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9906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9/8/2021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p14="http://schemas.microsoft.com/office/powerpoint/2010/main" val="21766557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9/8/2021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p14="http://schemas.microsoft.com/office/powerpoint/2010/main" val="1359512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1123953"/>
            <a:ext cx="2890896" cy="958850"/>
          </a:xfrm>
        </p:spPr>
        <p:txBody>
          <a:bodyPr anchor="b">
            <a:normAutofit/>
          </a:bodyPr>
          <a:lstStyle>
            <a:lvl1pPr>
              <a:defRPr sz="1500"/>
            </a:lvl1pPr>
          </a:lstStyle>
          <a:p>
            <a:r>
              <a:rPr lang="en-US"/>
              <a:t>Click to edit Master title style</a:t>
            </a:r>
            <a:endParaRPr lang="en-US" dirty="0"/>
          </a:p>
        </p:txBody>
      </p:sp>
      <p:sp>
        <p:nvSpPr>
          <p:cNvPr id="3" name="Content Placeholder 2"/>
          <p:cNvSpPr>
            <a:spLocks noGrp="1"/>
          </p:cNvSpPr>
          <p:nvPr>
            <p:ph idx="1"/>
          </p:nvPr>
        </p:nvSpPr>
        <p:spPr>
          <a:xfrm>
            <a:off x="3570346" y="386193"/>
            <a:ext cx="3385156" cy="414482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8001" y="2082802"/>
            <a:ext cx="2890896" cy="1938337"/>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9/8/2021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p14="http://schemas.microsoft.com/office/powerpoint/2010/main" val="2541533773"/>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3600450"/>
            <a:ext cx="6447500" cy="425054"/>
          </a:xfrm>
        </p:spPr>
        <p:txBody>
          <a:bodyPr anchor="b">
            <a:normAutofit/>
          </a:bodyPr>
          <a:lstStyle>
            <a:lvl1pPr algn="l">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08001" y="457200"/>
            <a:ext cx="6447501" cy="2884289"/>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508001" y="4025504"/>
            <a:ext cx="6447500" cy="505518"/>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p14="http://schemas.microsoft.com/office/powerpoint/2010/main" val="94369596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6350"/>
            <a:ext cx="9144000" cy="5149850"/>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457200"/>
            <a:ext cx="6447501" cy="9906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08001" y="1620442"/>
            <a:ext cx="6447501" cy="29105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3850" y="4531022"/>
            <a:ext cx="683954" cy="273844"/>
          </a:xfrm>
          <a:prstGeom prst="rect">
            <a:avLst/>
          </a:prstGeom>
        </p:spPr>
        <p:txBody>
          <a:bodyPr vert="horz" lIns="91440" tIns="45720" rIns="91440" bIns="45720" rtlCol="0" anchor="ctr"/>
          <a:lstStyle>
            <a:lvl1pPr algn="r">
              <a:defRPr sz="675">
                <a:solidFill>
                  <a:schemeClr val="tx1">
                    <a:tint val="75000"/>
                  </a:schemeClr>
                </a:solidFill>
              </a:defRPr>
            </a:lvl1pPr>
          </a:lstStyle>
          <a:p>
            <a:fld id="{B61BEF0D-F0BB-DE4B-95CE-6DB70DBA9567}" type="datetimeFigureOut">
              <a:rPr lang="en-US" smtClean="0"/>
              <a:pPr/>
              <a:t>9/8/2021</a:t>
            </a:fld>
            <a:endParaRPr lang="en-US" dirty="0"/>
          </a:p>
        </p:txBody>
      </p:sp>
      <p:sp>
        <p:nvSpPr>
          <p:cNvPr id="5" name="Footer Placeholder 4"/>
          <p:cNvSpPr>
            <a:spLocks noGrp="1"/>
          </p:cNvSpPr>
          <p:nvPr>
            <p:ph type="ftr" sz="quarter" idx="3"/>
          </p:nvPr>
        </p:nvSpPr>
        <p:spPr>
          <a:xfrm>
            <a:off x="508001" y="4531022"/>
            <a:ext cx="4723209" cy="273844"/>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2998" y="4531022"/>
            <a:ext cx="512504" cy="273844"/>
          </a:xfrm>
          <a:prstGeom prst="rect">
            <a:avLst/>
          </a:prstGeom>
        </p:spPr>
        <p:txBody>
          <a:bodyPr vert="horz" lIns="91440" tIns="45720" rIns="91440" bIns="45720" rtlCol="0" anchor="ctr"/>
          <a:lstStyle>
            <a:lvl1pPr algn="r">
              <a:defRPr sz="675">
                <a:solidFill>
                  <a:schemeClr val="accent1"/>
                </a:solidFill>
              </a:defRPr>
            </a:lvl1p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p14="http://schemas.microsoft.com/office/powerpoint/2010/main" val="285449200"/>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 id="2147483714" r:id="rId16"/>
    <p:sldLayoutId id="2147483715" r:id="rId17"/>
    <p:sldLayoutId id="2147483716" r:id="rId18"/>
  </p:sldLayoutIdLst>
  <p:hf sldNum="0" hdr="0" ftr="0" dt="0"/>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7.xml"/><Relationship Id="rId4" Type="http://schemas.openxmlformats.org/officeDocument/2006/relationships/comments" Target="../comments/commen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7.xml"/><Relationship Id="rId5" Type="http://schemas.openxmlformats.org/officeDocument/2006/relationships/comments" Target="../comments/commen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7.xml"/><Relationship Id="rId4" Type="http://schemas.openxmlformats.org/officeDocument/2006/relationships/comments" Target="../comments/commen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7.xml"/><Relationship Id="rId4" Type="http://schemas.openxmlformats.org/officeDocument/2006/relationships/comments" Target="../comments/comment4.xml"/></Relationships>
</file>

<file path=ppt/slides/_rels/slide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8.xml"/><Relationship Id="rId1" Type="http://schemas.openxmlformats.org/officeDocument/2006/relationships/slideLayout" Target="../slideLayouts/slideLayout17.xml"/><Relationship Id="rId5" Type="http://schemas.openxmlformats.org/officeDocument/2006/relationships/comments" Target="../comments/comment5.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7.xml"/><Relationship Id="rId4" Type="http://schemas.openxmlformats.org/officeDocument/2006/relationships/comments" Target="../comments/commen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
          <p:cNvPicPr preferRelativeResize="0"/>
          <p:nvPr/>
        </p:nvPicPr>
        <p:blipFill rotWithShape="1">
          <a:blip r:embed="rId3">
            <a:alphaModFix/>
          </a:blip>
          <a:srcRect/>
          <a:stretch/>
        </p:blipFill>
        <p:spPr>
          <a:xfrm>
            <a:off x="0" y="3777640"/>
            <a:ext cx="9144000" cy="1365860"/>
          </a:xfrm>
          <a:prstGeom prst="rect">
            <a:avLst/>
          </a:prstGeom>
          <a:noFill/>
          <a:ln>
            <a:noFill/>
          </a:ln>
        </p:spPr>
      </p:pic>
      <p:pic>
        <p:nvPicPr>
          <p:cNvPr id="55" name="Google Shape;55;p1"/>
          <p:cNvPicPr preferRelativeResize="0"/>
          <p:nvPr/>
        </p:nvPicPr>
        <p:blipFill rotWithShape="1">
          <a:blip r:embed="rId4">
            <a:alphaModFix/>
          </a:blip>
          <a:srcRect/>
          <a:stretch/>
        </p:blipFill>
        <p:spPr>
          <a:xfrm>
            <a:off x="222675" y="214225"/>
            <a:ext cx="1578401" cy="783575"/>
          </a:xfrm>
          <a:prstGeom prst="rect">
            <a:avLst/>
          </a:prstGeom>
          <a:noFill/>
          <a:ln>
            <a:noFill/>
          </a:ln>
        </p:spPr>
      </p:pic>
      <p:sp>
        <p:nvSpPr>
          <p:cNvPr id="56" name="Google Shape;56;p1"/>
          <p:cNvSpPr txBox="1"/>
          <p:nvPr/>
        </p:nvSpPr>
        <p:spPr>
          <a:xfrm>
            <a:off x="5874275" y="98375"/>
            <a:ext cx="3176100" cy="1267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 name="Google Shape;57;p1"/>
          <p:cNvSpPr txBox="1"/>
          <p:nvPr/>
        </p:nvSpPr>
        <p:spPr>
          <a:xfrm>
            <a:off x="1689652" y="1192697"/>
            <a:ext cx="6168756" cy="1550504"/>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600" b="1" i="0" u="none" strike="noStrike" cap="none" dirty="0">
                <a:solidFill>
                  <a:srgbClr val="000000"/>
                </a:solidFill>
                <a:latin typeface="Arial" panose="020B0604020202020204" pitchFamily="34" charset="0"/>
                <a:ea typeface="Arial"/>
                <a:cs typeface="Arial" panose="020B0604020202020204" pitchFamily="34" charset="0"/>
                <a:sym typeface="Arial"/>
              </a:rPr>
              <a:t>SESSION : 7</a:t>
            </a:r>
          </a:p>
          <a:p>
            <a:pPr marL="0" marR="0" lvl="0" indent="0" algn="l" rtl="0">
              <a:lnSpc>
                <a:spcPct val="100000"/>
              </a:lnSpc>
              <a:spcBef>
                <a:spcPts val="0"/>
              </a:spcBef>
              <a:spcAft>
                <a:spcPts val="0"/>
              </a:spcAft>
              <a:buClr>
                <a:srgbClr val="000000"/>
              </a:buClr>
              <a:buSzPts val="1400"/>
              <a:buFont typeface="Arial"/>
              <a:buNone/>
            </a:pPr>
            <a:r>
              <a:rPr lang="en" sz="1600" b="1" i="0" u="none" strike="noStrike" cap="none" dirty="0">
                <a:solidFill>
                  <a:srgbClr val="000000"/>
                </a:solidFill>
                <a:latin typeface="Arial" panose="020B0604020202020204" pitchFamily="34" charset="0"/>
                <a:ea typeface="Arial"/>
                <a:cs typeface="Arial" panose="020B0604020202020204" pitchFamily="34" charset="0"/>
                <a:sym typeface="Arial"/>
              </a:rPr>
              <a:t>CLASS : </a:t>
            </a:r>
            <a:r>
              <a:rPr lang="en" sz="1600" b="1" dirty="0">
                <a:latin typeface="Arial" panose="020B0604020202020204" pitchFamily="34" charset="0"/>
                <a:cs typeface="Arial" panose="020B0604020202020204" pitchFamily="34" charset="0"/>
              </a:rPr>
              <a:t>V</a:t>
            </a:r>
            <a:endParaRPr sz="1600" b="1" i="0" u="none" strike="noStrike" cap="none" dirty="0">
              <a:solidFill>
                <a:srgbClr val="000000"/>
              </a:solidFill>
              <a:latin typeface="Arial" panose="020B0604020202020204" pitchFamily="34" charset="0"/>
              <a:ea typeface="Arial"/>
              <a:cs typeface="Arial" panose="020B0604020202020204" pitchFamily="34" charset="0"/>
              <a:sym typeface="Arial"/>
            </a:endParaRPr>
          </a:p>
          <a:p>
            <a:pPr marL="0" marR="0" lvl="0" indent="0" algn="l" rtl="0">
              <a:lnSpc>
                <a:spcPct val="100000"/>
              </a:lnSpc>
              <a:spcBef>
                <a:spcPts val="0"/>
              </a:spcBef>
              <a:spcAft>
                <a:spcPts val="0"/>
              </a:spcAft>
              <a:buClr>
                <a:srgbClr val="000000"/>
              </a:buClr>
              <a:buSzPts val="1400"/>
              <a:buFont typeface="Arial"/>
              <a:buNone/>
            </a:pPr>
            <a:r>
              <a:rPr lang="en" sz="1600" b="1" i="0" u="none" strike="noStrike" cap="none" dirty="0">
                <a:solidFill>
                  <a:srgbClr val="000000"/>
                </a:solidFill>
                <a:latin typeface="Arial" panose="020B0604020202020204" pitchFamily="34" charset="0"/>
                <a:ea typeface="Arial"/>
                <a:cs typeface="Arial" panose="020B0604020202020204" pitchFamily="34" charset="0"/>
                <a:sym typeface="Arial"/>
              </a:rPr>
              <a:t>SUBJECT : ENGLISH GRAMMAR</a:t>
            </a:r>
            <a:endParaRPr sz="1600" b="1" i="0" u="none" strike="noStrike" cap="none" dirty="0">
              <a:solidFill>
                <a:srgbClr val="000000"/>
              </a:solidFill>
              <a:latin typeface="Arial" panose="020B0604020202020204" pitchFamily="34" charset="0"/>
              <a:ea typeface="Arial"/>
              <a:cs typeface="Arial" panose="020B0604020202020204" pitchFamily="34" charset="0"/>
              <a:sym typeface="Arial"/>
            </a:endParaRPr>
          </a:p>
          <a:p>
            <a:pPr marL="0" marR="0" lvl="0" indent="0" algn="l" rtl="0">
              <a:lnSpc>
                <a:spcPct val="100000"/>
              </a:lnSpc>
              <a:spcBef>
                <a:spcPts val="0"/>
              </a:spcBef>
              <a:spcAft>
                <a:spcPts val="0"/>
              </a:spcAft>
              <a:buClr>
                <a:srgbClr val="000000"/>
              </a:buClr>
              <a:buSzPts val="1400"/>
              <a:buFont typeface="Arial"/>
              <a:buNone/>
            </a:pPr>
            <a:r>
              <a:rPr lang="en" sz="1600" b="1" i="0" u="none" strike="noStrike" cap="none" dirty="0">
                <a:solidFill>
                  <a:srgbClr val="000000"/>
                </a:solidFill>
                <a:latin typeface="Arial" panose="020B0604020202020204" pitchFamily="34" charset="0"/>
                <a:ea typeface="Arial"/>
                <a:cs typeface="Arial" panose="020B0604020202020204" pitchFamily="34" charset="0"/>
                <a:sym typeface="Arial"/>
              </a:rPr>
              <a:t>CHAPTER NUMBER: 5</a:t>
            </a:r>
            <a:endParaRPr sz="1600" b="1" i="0" u="none" strike="noStrike" cap="none" dirty="0">
              <a:solidFill>
                <a:srgbClr val="000000"/>
              </a:solidFill>
              <a:latin typeface="Arial" panose="020B0604020202020204" pitchFamily="34" charset="0"/>
              <a:ea typeface="Arial"/>
              <a:cs typeface="Arial" panose="020B0604020202020204" pitchFamily="34" charset="0"/>
              <a:sym typeface="Arial"/>
            </a:endParaRPr>
          </a:p>
          <a:p>
            <a:pPr marL="0" marR="0" lvl="0" indent="0" algn="l" rtl="0">
              <a:lnSpc>
                <a:spcPct val="100000"/>
              </a:lnSpc>
              <a:spcBef>
                <a:spcPts val="0"/>
              </a:spcBef>
              <a:spcAft>
                <a:spcPts val="0"/>
              </a:spcAft>
              <a:buClr>
                <a:srgbClr val="000000"/>
              </a:buClr>
              <a:buSzPts val="1400"/>
              <a:buFont typeface="Arial"/>
              <a:buNone/>
            </a:pPr>
            <a:r>
              <a:rPr lang="en" sz="1600" b="1" i="0" u="none" strike="noStrike" cap="none" dirty="0">
                <a:solidFill>
                  <a:srgbClr val="000000"/>
                </a:solidFill>
                <a:latin typeface="Arial" panose="020B0604020202020204" pitchFamily="34" charset="0"/>
                <a:ea typeface="Arial"/>
                <a:cs typeface="Arial" panose="020B0604020202020204" pitchFamily="34" charset="0"/>
                <a:sym typeface="Arial"/>
              </a:rPr>
              <a:t>CHAPTER NAME : </a:t>
            </a:r>
            <a:r>
              <a:rPr lang="en" sz="1600" b="1" dirty="0">
                <a:latin typeface="Arial" panose="020B0604020202020204" pitchFamily="34" charset="0"/>
                <a:cs typeface="Arial" panose="020B0604020202020204" pitchFamily="34" charset="0"/>
              </a:rPr>
              <a:t>TRANSITIVE AND INTRANSITIVE VERBS</a:t>
            </a:r>
            <a:endParaRPr sz="1600"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Clr>
                <a:srgbClr val="000000"/>
              </a:buClr>
              <a:buSzPts val="1400"/>
              <a:buFont typeface="Arial"/>
              <a:buNone/>
            </a:pPr>
            <a:r>
              <a:rPr lang="en" sz="1600" b="1" i="0" u="none" strike="noStrike" cap="none" dirty="0">
                <a:solidFill>
                  <a:srgbClr val="000000"/>
                </a:solidFill>
                <a:latin typeface="Arial" panose="020B0604020202020204" pitchFamily="34" charset="0"/>
                <a:ea typeface="Arial"/>
                <a:cs typeface="Arial" panose="020B0604020202020204" pitchFamily="34" charset="0"/>
                <a:sym typeface="Arial"/>
              </a:rPr>
              <a:t>SUBTOPIC : </a:t>
            </a:r>
            <a:r>
              <a:rPr lang="en" sz="1600" b="1" dirty="0">
                <a:latin typeface="Arial" panose="020B0604020202020204" pitchFamily="34" charset="0"/>
                <a:cs typeface="Arial" panose="020B0604020202020204" pitchFamily="34" charset="0"/>
              </a:rPr>
              <a:t>Q. 2, 3</a:t>
            </a:r>
            <a:endParaRPr sz="1600" b="1" i="0" u="none" strike="noStrike" cap="none" dirty="0">
              <a:solidFill>
                <a:srgbClr val="000000"/>
              </a:solidFill>
              <a:latin typeface="Arial" panose="020B0604020202020204" pitchFamily="34" charset="0"/>
              <a:ea typeface="Arial"/>
              <a:cs typeface="Arial" panose="020B0604020202020204" pitchFamily="34" charset="0"/>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pic>
        <p:nvPicPr>
          <p:cNvPr id="97" name="Google Shape;97;p7"/>
          <p:cNvPicPr preferRelativeResize="0"/>
          <p:nvPr/>
        </p:nvPicPr>
        <p:blipFill rotWithShape="1">
          <a:blip r:embed="rId3">
            <a:alphaModFix/>
          </a:blip>
          <a:srcRect/>
          <a:stretch/>
        </p:blipFill>
        <p:spPr>
          <a:xfrm>
            <a:off x="7787575" y="4378875"/>
            <a:ext cx="1232526" cy="611875"/>
          </a:xfrm>
          <a:prstGeom prst="rect">
            <a:avLst/>
          </a:prstGeom>
          <a:noFill/>
          <a:ln>
            <a:noFill/>
          </a:ln>
        </p:spPr>
      </p:pic>
      <p:sp>
        <p:nvSpPr>
          <p:cNvPr id="98" name="Google Shape;98;p7"/>
          <p:cNvSpPr txBox="1"/>
          <p:nvPr/>
        </p:nvSpPr>
        <p:spPr>
          <a:xfrm>
            <a:off x="621425" y="743500"/>
            <a:ext cx="7801200" cy="35622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dirty="0">
                <a:solidFill>
                  <a:srgbClr val="000000"/>
                </a:solidFill>
                <a:latin typeface="Arial"/>
                <a:ea typeface="Arial"/>
                <a:cs typeface="Arial"/>
                <a:sym typeface="Arial"/>
              </a:rPr>
              <a:t>THANKING YOU</a:t>
            </a:r>
            <a:endParaRPr lang="en" sz="4000" b="1" dirty="0">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dirty="0">
                <a:solidFill>
                  <a:srgbClr val="FF0000"/>
                </a:solidFill>
                <a:latin typeface="Arial"/>
                <a:ea typeface="Arial"/>
                <a:cs typeface="Arial"/>
                <a:sym typeface="Arial"/>
              </a:rPr>
              <a:t>ODM EDUCATIONAL GROUP</a:t>
            </a:r>
            <a:endParaRPr sz="4000" b="1" i="0" u="none" strike="noStrike" cap="none" dirty="0">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2"/>
          <p:cNvPicPr preferRelativeResize="0"/>
          <p:nvPr/>
        </p:nvPicPr>
        <p:blipFill rotWithShape="1">
          <a:blip r:embed="rId3">
            <a:alphaModFix/>
          </a:blip>
          <a:srcRect/>
          <a:stretch/>
        </p:blipFill>
        <p:spPr>
          <a:xfrm>
            <a:off x="7787575" y="4378875"/>
            <a:ext cx="1232526" cy="611875"/>
          </a:xfrm>
          <a:prstGeom prst="rect">
            <a:avLst/>
          </a:prstGeom>
          <a:noFill/>
          <a:ln>
            <a:noFill/>
          </a:ln>
        </p:spPr>
      </p:pic>
      <p:sp>
        <p:nvSpPr>
          <p:cNvPr id="63" name="Google Shape;63;p2"/>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a:buNone/>
            </a:pPr>
            <a:r>
              <a:rPr lang="en" sz="2200" b="1" i="0" u="none" strike="noStrike" cap="none">
                <a:solidFill>
                  <a:srgbClr val="FF0000"/>
                </a:solidFill>
                <a:latin typeface="Arial"/>
                <a:ea typeface="Arial"/>
                <a:cs typeface="Arial"/>
                <a:sym typeface="Arial"/>
              </a:rPr>
              <a:t>LEARNING OBJECTIVE :</a:t>
            </a:r>
            <a:endParaRPr sz="2200" b="1" i="0" u="none" strike="noStrike" cap="none">
              <a:solidFill>
                <a:srgbClr val="FF0000"/>
              </a:solidFill>
              <a:latin typeface="Arial"/>
              <a:ea typeface="Arial"/>
              <a:cs typeface="Arial"/>
              <a:sym typeface="Arial"/>
            </a:endParaRPr>
          </a:p>
        </p:txBody>
      </p:sp>
      <p:sp>
        <p:nvSpPr>
          <p:cNvPr id="64" name="Google Shape;64;p2"/>
          <p:cNvSpPr txBox="1"/>
          <p:nvPr/>
        </p:nvSpPr>
        <p:spPr>
          <a:xfrm>
            <a:off x="262164" y="944217"/>
            <a:ext cx="8688300" cy="2973179"/>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2400" dirty="0">
                <a:latin typeface="Calibri"/>
                <a:ea typeface="Calibri"/>
                <a:cs typeface="Calibri"/>
                <a:sym typeface="Calibri"/>
              </a:rPr>
              <a:t>Enable the students to</a:t>
            </a:r>
          </a:p>
          <a:p>
            <a:pPr marL="0" marR="0" lvl="0" indent="0" algn="l" rtl="0">
              <a:lnSpc>
                <a:spcPct val="100000"/>
              </a:lnSpc>
              <a:spcBef>
                <a:spcPts val="0"/>
              </a:spcBef>
              <a:spcAft>
                <a:spcPts val="0"/>
              </a:spcAft>
              <a:buClr>
                <a:srgbClr val="000000"/>
              </a:buClr>
              <a:buSzPts val="1400"/>
              <a:buFont typeface="Arial"/>
              <a:buNone/>
            </a:pPr>
            <a:endParaRPr lang="en" sz="2400" dirty="0">
              <a:latin typeface="Calibri"/>
              <a:ea typeface="Calibri"/>
              <a:cs typeface="Calibri"/>
              <a:sym typeface="Calibri"/>
            </a:endParaRPr>
          </a:p>
          <a:p>
            <a:pPr algn="l">
              <a:buFont typeface="Arial" panose="020B0604020202020204" pitchFamily="34" charset="0"/>
              <a:buChar char="•"/>
            </a:pPr>
            <a:r>
              <a:rPr lang="en-US" sz="2000" i="0" dirty="0">
                <a:solidFill>
                  <a:srgbClr val="202124"/>
                </a:solidFill>
                <a:effectLst/>
                <a:latin typeface="Comic Sans MS" panose="030F0702030302020204" pitchFamily="66" charset="0"/>
              </a:rPr>
              <a:t>To be able to recognize whether a verb is used transitively or intransitively in a sentence.</a:t>
            </a:r>
          </a:p>
          <a:p>
            <a:pPr algn="l">
              <a:buFont typeface="Arial" panose="020B0604020202020204" pitchFamily="34" charset="0"/>
              <a:buChar char="•"/>
            </a:pPr>
            <a:endParaRPr lang="en-US" sz="2000" i="0" dirty="0">
              <a:solidFill>
                <a:srgbClr val="202124"/>
              </a:solidFill>
              <a:effectLst/>
              <a:latin typeface="Comic Sans MS" panose="030F0702030302020204" pitchFamily="66" charset="0"/>
            </a:endParaRPr>
          </a:p>
          <a:p>
            <a:pPr algn="l">
              <a:buFont typeface="Arial" panose="020B0604020202020204" pitchFamily="34" charset="0"/>
              <a:buChar char="•"/>
            </a:pPr>
            <a:r>
              <a:rPr lang="en-US" sz="2000" i="0" dirty="0">
                <a:solidFill>
                  <a:srgbClr val="202124"/>
                </a:solidFill>
                <a:effectLst/>
                <a:latin typeface="Comic Sans MS" panose="030F0702030302020204" pitchFamily="66" charset="0"/>
              </a:rPr>
              <a:t>To identify the direct object of the transitive verb in a sentence</a:t>
            </a:r>
          </a:p>
          <a:p>
            <a:pPr algn="l">
              <a:buFont typeface="Arial" panose="020B0604020202020204" pitchFamily="34" charset="0"/>
              <a:buChar char="•"/>
            </a:pPr>
            <a:endParaRPr lang="en-US" sz="2000" i="0" dirty="0">
              <a:solidFill>
                <a:srgbClr val="202124"/>
              </a:solidFill>
              <a:effectLst/>
              <a:latin typeface="Comic Sans MS" panose="030F0702030302020204" pitchFamily="66" charset="0"/>
            </a:endParaRPr>
          </a:p>
          <a:p>
            <a:pPr algn="l">
              <a:buFont typeface="Arial" panose="020B0604020202020204" pitchFamily="34" charset="0"/>
              <a:buChar char="•"/>
            </a:pPr>
            <a:r>
              <a:rPr lang="en-US" sz="2000" i="0" dirty="0">
                <a:solidFill>
                  <a:schemeClr val="tx1"/>
                </a:solidFill>
                <a:effectLst/>
                <a:latin typeface="Comic Sans MS" panose="030F0702030302020204" pitchFamily="66" charset="0"/>
              </a:rPr>
              <a:t>Correctly differentiate between transitive and intransitive verbs. Know about different rules of transitive </a:t>
            </a:r>
          </a:p>
          <a:p>
            <a:pPr marL="0" marR="0" lvl="0" indent="0" algn="l" rtl="0">
              <a:lnSpc>
                <a:spcPct val="100000"/>
              </a:lnSpc>
              <a:spcBef>
                <a:spcPts val="0"/>
              </a:spcBef>
              <a:spcAft>
                <a:spcPts val="0"/>
              </a:spcAft>
              <a:buClr>
                <a:srgbClr val="000000"/>
              </a:buClr>
              <a:buSzPts val="1400"/>
              <a:buFont typeface="Arial"/>
              <a:buNone/>
            </a:pPr>
            <a:endParaRPr lang="en" sz="200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lang="en" sz="2400" dirty="0">
              <a:latin typeface="Calibri"/>
              <a:ea typeface="Calibri"/>
              <a:cs typeface="Calibri"/>
              <a:sym typeface="Calibri"/>
            </a:endParaRPr>
          </a:p>
          <a:p>
            <a:pPr marR="0" lvl="0" algn="l" rtl="0">
              <a:lnSpc>
                <a:spcPct val="100000"/>
              </a:lnSpc>
              <a:spcBef>
                <a:spcPts val="0"/>
              </a:spcBef>
              <a:spcAft>
                <a:spcPts val="0"/>
              </a:spcAft>
              <a:buClr>
                <a:srgbClr val="000000"/>
              </a:buClr>
              <a:buSzPts val="1400"/>
            </a:pPr>
            <a:endParaRPr lang="en-US" sz="2000" dirty="0">
              <a:solidFill>
                <a:srgbClr val="002060"/>
              </a:solidFill>
              <a:latin typeface="Calibri"/>
              <a:ea typeface="Calibri"/>
              <a:cs typeface="Calibri"/>
              <a:sym typeface="Calibri"/>
            </a:endParaRPr>
          </a:p>
          <a:p>
            <a:pPr marL="457200" marR="0" lvl="0" indent="-457200" algn="l" rtl="0">
              <a:lnSpc>
                <a:spcPct val="100000"/>
              </a:lnSpc>
              <a:spcBef>
                <a:spcPts val="0"/>
              </a:spcBef>
              <a:spcAft>
                <a:spcPts val="0"/>
              </a:spcAft>
              <a:buClr>
                <a:srgbClr val="000000"/>
              </a:buClr>
              <a:buSzPts val="1400"/>
              <a:buFont typeface="Arial"/>
              <a:buAutoNum type="arabicParenR"/>
            </a:pPr>
            <a:endParaRPr lang="en" sz="2000" b="0" i="0" u="none" strike="noStrike" cap="none" dirty="0">
              <a:solidFill>
                <a:srgbClr val="002060"/>
              </a:solidFill>
              <a:latin typeface="Calibri"/>
              <a:ea typeface="Calibri"/>
              <a:cs typeface="Calibri"/>
              <a:sym typeface="Calibri"/>
            </a:endParaRPr>
          </a:p>
          <a:p>
            <a:pPr marR="0" lvl="0" algn="l" rtl="0">
              <a:lnSpc>
                <a:spcPct val="100000"/>
              </a:lnSpc>
              <a:spcBef>
                <a:spcPts val="0"/>
              </a:spcBef>
              <a:spcAft>
                <a:spcPts val="0"/>
              </a:spcAft>
              <a:buClr>
                <a:srgbClr val="000000"/>
              </a:buClr>
              <a:buSzPts val="1400"/>
            </a:pPr>
            <a:endParaRPr sz="2000" b="0" i="0" u="none" strike="noStrike" cap="none" dirty="0">
              <a:solidFill>
                <a:srgbClr val="002060"/>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4" name="Google Shape;64;p2"/>
          <p:cNvSpPr txBox="1"/>
          <p:nvPr/>
        </p:nvSpPr>
        <p:spPr>
          <a:xfrm>
            <a:off x="262164" y="944217"/>
            <a:ext cx="8688300" cy="2973179"/>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lang="en" sz="2400" dirty="0">
              <a:latin typeface="Calibri"/>
              <a:ea typeface="Calibri"/>
              <a:cs typeface="Calibri"/>
              <a:sym typeface="Calibri"/>
            </a:endParaRPr>
          </a:p>
          <a:p>
            <a:pPr marR="0" lvl="0" algn="l" rtl="0">
              <a:lnSpc>
                <a:spcPct val="100000"/>
              </a:lnSpc>
              <a:spcBef>
                <a:spcPts val="0"/>
              </a:spcBef>
              <a:spcAft>
                <a:spcPts val="0"/>
              </a:spcAft>
              <a:buClr>
                <a:srgbClr val="000000"/>
              </a:buClr>
              <a:buSzPts val="1400"/>
            </a:pPr>
            <a:endParaRPr lang="en-US" sz="2000" dirty="0">
              <a:solidFill>
                <a:srgbClr val="002060"/>
              </a:solidFill>
              <a:latin typeface="Calibri"/>
              <a:ea typeface="Calibri"/>
              <a:cs typeface="Calibri"/>
              <a:sym typeface="Calibri"/>
            </a:endParaRPr>
          </a:p>
          <a:p>
            <a:pPr marL="457200" marR="0" lvl="0" indent="-457200" algn="l" rtl="0">
              <a:lnSpc>
                <a:spcPct val="100000"/>
              </a:lnSpc>
              <a:spcBef>
                <a:spcPts val="0"/>
              </a:spcBef>
              <a:spcAft>
                <a:spcPts val="0"/>
              </a:spcAft>
              <a:buClr>
                <a:srgbClr val="000000"/>
              </a:buClr>
              <a:buSzPts val="1400"/>
              <a:buFont typeface="Arial"/>
              <a:buAutoNum type="arabicParenR"/>
            </a:pPr>
            <a:endParaRPr lang="en" sz="2000" b="0" i="0" u="none" strike="noStrike" cap="none" dirty="0">
              <a:solidFill>
                <a:srgbClr val="002060"/>
              </a:solidFill>
              <a:latin typeface="Calibri"/>
              <a:ea typeface="Calibri"/>
              <a:cs typeface="Calibri"/>
              <a:sym typeface="Calibri"/>
            </a:endParaRPr>
          </a:p>
          <a:p>
            <a:pPr marR="0" lvl="0" algn="l" rtl="0">
              <a:lnSpc>
                <a:spcPct val="100000"/>
              </a:lnSpc>
              <a:spcBef>
                <a:spcPts val="0"/>
              </a:spcBef>
              <a:spcAft>
                <a:spcPts val="0"/>
              </a:spcAft>
              <a:buClr>
                <a:srgbClr val="000000"/>
              </a:buClr>
              <a:buSzPts val="1400"/>
            </a:pPr>
            <a:endParaRPr sz="2000" b="0" i="0" u="none" strike="noStrike" cap="none" dirty="0">
              <a:solidFill>
                <a:srgbClr val="002060"/>
              </a:solidFill>
              <a:latin typeface="Calibri"/>
              <a:ea typeface="Calibri"/>
              <a:cs typeface="Calibri"/>
              <a:sym typeface="Calibri"/>
            </a:endParaRPr>
          </a:p>
        </p:txBody>
      </p:sp>
      <p:pic>
        <p:nvPicPr>
          <p:cNvPr id="1026" name="Picture 2" descr="Transitive and Intransitive Verbs - Blog In2English">
            <a:extLst>
              <a:ext uri="{FF2B5EF4-FFF2-40B4-BE49-F238E27FC236}">
                <a16:creationId xmlns:a16="http://schemas.microsoft.com/office/drawing/2014/main" id="{9C87FC3D-002A-4599-95D8-F1DD873F135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
            <a:ext cx="9144000" cy="5143500"/>
          </a:xfrm>
          <a:prstGeom prst="rect">
            <a:avLst/>
          </a:prstGeom>
          <a:noFill/>
          <a:extLst>
            <a:ext uri="{909E8E84-426E-40DD-AFC4-6F175D3DCCD1}">
              <a14:hiddenFill xmlns:a14="http://schemas.microsoft.com/office/drawing/2010/main">
                <a:solidFill>
                  <a:srgbClr val="FFFFFF"/>
                </a:solidFill>
              </a14:hiddenFill>
            </a:ext>
          </a:extLst>
        </p:spPr>
      </p:pic>
      <p:pic>
        <p:nvPicPr>
          <p:cNvPr id="6" name="Google Shape;62;p2">
            <a:extLst>
              <a:ext uri="{FF2B5EF4-FFF2-40B4-BE49-F238E27FC236}">
                <a16:creationId xmlns:a16="http://schemas.microsoft.com/office/drawing/2014/main" id="{431E734D-7902-450D-B391-3845564567F5}"/>
              </a:ext>
            </a:extLst>
          </p:cNvPr>
          <p:cNvPicPr preferRelativeResize="0"/>
          <p:nvPr/>
        </p:nvPicPr>
        <p:blipFill rotWithShape="1">
          <a:blip r:embed="rId4">
            <a:alphaModFix/>
          </a:blip>
          <a:srcRect/>
          <a:stretch/>
        </p:blipFill>
        <p:spPr>
          <a:xfrm>
            <a:off x="7780393" y="4611757"/>
            <a:ext cx="1232526" cy="531743"/>
          </a:xfrm>
          <a:prstGeom prst="rect">
            <a:avLst/>
          </a:prstGeom>
          <a:noFill/>
          <a:ln>
            <a:noFill/>
          </a:ln>
        </p:spPr>
      </p:pic>
      <p:sp>
        <p:nvSpPr>
          <p:cNvPr id="8" name="TextBox 7">
            <a:extLst>
              <a:ext uri="{FF2B5EF4-FFF2-40B4-BE49-F238E27FC236}">
                <a16:creationId xmlns:a16="http://schemas.microsoft.com/office/drawing/2014/main" id="{F8D2F331-739A-48E2-B55F-4943A42573D5}"/>
              </a:ext>
            </a:extLst>
          </p:cNvPr>
          <p:cNvSpPr txBox="1"/>
          <p:nvPr/>
        </p:nvSpPr>
        <p:spPr>
          <a:xfrm>
            <a:off x="367748" y="129209"/>
            <a:ext cx="6957390" cy="646331"/>
          </a:xfrm>
          <a:prstGeom prst="rect">
            <a:avLst/>
          </a:prstGeom>
          <a:noFill/>
        </p:spPr>
        <p:txBody>
          <a:bodyPr wrap="square">
            <a:spAutoFit/>
          </a:bodyPr>
          <a:lstStyle/>
          <a:p>
            <a:pPr marL="0" marR="0" lvl="0" indent="0" algn="l" rtl="0">
              <a:lnSpc>
                <a:spcPct val="100000"/>
              </a:lnSpc>
              <a:spcBef>
                <a:spcPts val="0"/>
              </a:spcBef>
              <a:spcAft>
                <a:spcPts val="0"/>
              </a:spcAft>
              <a:buClr>
                <a:srgbClr val="000000"/>
              </a:buClr>
              <a:buSzPts val="2200"/>
              <a:buFont typeface="Arial"/>
              <a:buNone/>
            </a:pPr>
            <a:r>
              <a:rPr lang="en-IN" sz="3600" b="1" dirty="0">
                <a:latin typeface="Comic Sans MS" panose="030F0702030302020204" pitchFamily="66" charset="0"/>
                <a:ea typeface="Arial"/>
                <a:cs typeface="Arial"/>
                <a:sym typeface="Arial"/>
              </a:rPr>
              <a:t>Let’s Recap</a:t>
            </a:r>
            <a:endParaRPr lang="en-IN" sz="3600" b="1" i="0" u="none" strike="noStrike" cap="none" dirty="0">
              <a:latin typeface="Comic Sans MS" panose="030F0702030302020204" pitchFamily="66" charset="0"/>
              <a:ea typeface="Arial"/>
              <a:cs typeface="Arial"/>
              <a:sym typeface="Arial"/>
            </a:endParaRPr>
          </a:p>
        </p:txBody>
      </p:sp>
    </p:spTree>
    <p:extLst>
      <p:ext uri="{BB962C8B-B14F-4D97-AF65-F5344CB8AC3E}">
        <p14:creationId xmlns:p14="http://schemas.microsoft.com/office/powerpoint/2010/main" val="2293957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4"/>
          <p:cNvPicPr preferRelativeResize="0"/>
          <p:nvPr/>
        </p:nvPicPr>
        <p:blipFill rotWithShape="1">
          <a:blip r:embed="rId3">
            <a:alphaModFix/>
          </a:blip>
          <a:srcRect/>
          <a:stretch/>
        </p:blipFill>
        <p:spPr>
          <a:xfrm>
            <a:off x="8106310" y="4618529"/>
            <a:ext cx="913791" cy="482931"/>
          </a:xfrm>
          <a:prstGeom prst="rect">
            <a:avLst/>
          </a:prstGeom>
          <a:noFill/>
          <a:ln>
            <a:noFill/>
          </a:ln>
        </p:spPr>
      </p:pic>
      <p:sp>
        <p:nvSpPr>
          <p:cNvPr id="2" name="Title 1"/>
          <p:cNvSpPr>
            <a:spLocks noGrp="1"/>
          </p:cNvSpPr>
          <p:nvPr>
            <p:ph type="title"/>
          </p:nvPr>
        </p:nvSpPr>
        <p:spPr>
          <a:xfrm>
            <a:off x="311700" y="152750"/>
            <a:ext cx="8520600" cy="864975"/>
          </a:xfrm>
        </p:spPr>
        <p:txBody>
          <a:bodyPr/>
          <a:lstStyle/>
          <a:p>
            <a:br>
              <a:rPr lang="en-US" sz="1800" dirty="0">
                <a:solidFill>
                  <a:srgbClr val="222222"/>
                </a:solidFill>
                <a:latin typeface="Roboto" panose="02000000000000000000" pitchFamily="2" charset="0"/>
              </a:rPr>
            </a:br>
            <a:r>
              <a:rPr lang="en-US" sz="1800" b="0" i="0" dirty="0">
                <a:solidFill>
                  <a:srgbClr val="222222"/>
                </a:solidFill>
                <a:effectLst/>
                <a:latin typeface="Roboto" panose="02000000000000000000" pitchFamily="2" charset="0"/>
              </a:rPr>
              <a:t> </a:t>
            </a:r>
            <a:endParaRPr lang="en-US" sz="1800" dirty="0"/>
          </a:p>
        </p:txBody>
      </p:sp>
      <p:sp>
        <p:nvSpPr>
          <p:cNvPr id="3" name="Text Placeholder 2"/>
          <p:cNvSpPr>
            <a:spLocks noGrp="1"/>
          </p:cNvSpPr>
          <p:nvPr>
            <p:ph type="body" idx="1"/>
          </p:nvPr>
        </p:nvSpPr>
        <p:spPr>
          <a:xfrm>
            <a:off x="311699" y="244444"/>
            <a:ext cx="8832301" cy="4324431"/>
          </a:xfrm>
        </p:spPr>
        <p:txBody>
          <a:bodyPr/>
          <a:lstStyle/>
          <a:p>
            <a:pPr marL="139700" indent="0">
              <a:buNone/>
            </a:pPr>
            <a:endParaRPr lang="en-US" sz="2000" b="1" dirty="0">
              <a:solidFill>
                <a:srgbClr val="222222"/>
              </a:solidFill>
              <a:latin typeface="Roboto" panose="02000000000000000000" pitchFamily="2" charset="0"/>
            </a:endParaRPr>
          </a:p>
          <a:p>
            <a:pPr marL="596900" indent="-457200">
              <a:buAutoNum type="alphaLcPeriod"/>
            </a:pPr>
            <a:endParaRPr lang="en-US" sz="2000" dirty="0">
              <a:solidFill>
                <a:srgbClr val="222222"/>
              </a:solidFill>
              <a:latin typeface="Roboto" panose="02000000000000000000" pitchFamily="2" charset="0"/>
            </a:endParaRPr>
          </a:p>
          <a:p>
            <a:pPr marL="482600" indent="-342900">
              <a:buAutoNum type="alphaLcPeriod"/>
            </a:pPr>
            <a:endParaRPr lang="en-US" dirty="0"/>
          </a:p>
        </p:txBody>
      </p:sp>
      <p:sp>
        <p:nvSpPr>
          <p:cNvPr id="4" name="TextBox 3">
            <a:extLst>
              <a:ext uri="{FF2B5EF4-FFF2-40B4-BE49-F238E27FC236}">
                <a16:creationId xmlns:a16="http://schemas.microsoft.com/office/drawing/2014/main" id="{A35DCCD4-7730-44DE-97B0-5439A2A425FE}"/>
              </a:ext>
            </a:extLst>
          </p:cNvPr>
          <p:cNvSpPr txBox="1"/>
          <p:nvPr/>
        </p:nvSpPr>
        <p:spPr>
          <a:xfrm>
            <a:off x="123899" y="152751"/>
            <a:ext cx="9020101" cy="4955204"/>
          </a:xfrm>
          <a:prstGeom prst="rect">
            <a:avLst/>
          </a:prstGeom>
          <a:noFill/>
        </p:spPr>
        <p:txBody>
          <a:bodyPr wrap="square" rtlCol="0">
            <a:spAutoFit/>
          </a:bodyPr>
          <a:lstStyle/>
          <a:p>
            <a:r>
              <a:rPr lang="en-IN" sz="2400" b="1" dirty="0">
                <a:latin typeface="Comic Sans MS" panose="030F0702030302020204" pitchFamily="66" charset="0"/>
              </a:rPr>
              <a:t> Let’s look at these sentences</a:t>
            </a:r>
          </a:p>
          <a:p>
            <a:endParaRPr lang="en-IN" sz="2400" b="1" dirty="0">
              <a:latin typeface="Comic Sans MS" panose="030F0702030302020204" pitchFamily="66" charset="0"/>
            </a:endParaRPr>
          </a:p>
          <a:p>
            <a:pPr marL="457200" indent="-457200">
              <a:buAutoNum type="arabicPeriod"/>
            </a:pPr>
            <a:r>
              <a:rPr lang="en-IN" sz="2400" dirty="0">
                <a:latin typeface="Comic Sans MS" panose="030F0702030302020204" pitchFamily="66" charset="0"/>
              </a:rPr>
              <a:t>Manish walked.                          </a:t>
            </a:r>
            <a:r>
              <a:rPr lang="en-IN" sz="2800" b="1" dirty="0">
                <a:solidFill>
                  <a:srgbClr val="FF0000"/>
                </a:solidFill>
                <a:latin typeface="Comic Sans MS" panose="030F0702030302020204" pitchFamily="66" charset="0"/>
              </a:rPr>
              <a:t>quite meaningful</a:t>
            </a:r>
          </a:p>
          <a:p>
            <a:pPr marL="457200" indent="-457200">
              <a:buAutoNum type="arabicPeriod"/>
            </a:pPr>
            <a:r>
              <a:rPr lang="en-IN" sz="2400" dirty="0">
                <a:latin typeface="Comic Sans MS" panose="030F0702030302020204" pitchFamily="66" charset="0"/>
              </a:rPr>
              <a:t>The child cried</a:t>
            </a:r>
          </a:p>
          <a:p>
            <a:pPr marL="457200" indent="-457200">
              <a:buAutoNum type="arabicPeriod"/>
            </a:pPr>
            <a:r>
              <a:rPr lang="en-IN" sz="2400" dirty="0">
                <a:latin typeface="Comic Sans MS" panose="030F0702030302020204" pitchFamily="66" charset="0"/>
              </a:rPr>
              <a:t>Kavita smiled</a:t>
            </a:r>
          </a:p>
          <a:p>
            <a:pPr marL="457200" indent="-457200">
              <a:buAutoNum type="arabicPeriod"/>
            </a:pPr>
            <a:r>
              <a:rPr lang="en-IN" sz="2400" dirty="0">
                <a:latin typeface="Comic Sans MS" panose="030F0702030302020204" pitchFamily="66" charset="0"/>
              </a:rPr>
              <a:t>The river flowed</a:t>
            </a:r>
          </a:p>
          <a:p>
            <a:endParaRPr lang="en-IN" sz="2400" b="1" dirty="0">
              <a:latin typeface="Comic Sans MS" panose="030F0702030302020204" pitchFamily="66" charset="0"/>
            </a:endParaRPr>
          </a:p>
          <a:p>
            <a:r>
              <a:rPr lang="en-IN" sz="2400" b="1" dirty="0">
                <a:latin typeface="Comic Sans MS" panose="030F0702030302020204" pitchFamily="66" charset="0"/>
              </a:rPr>
              <a:t>The verbs in these sentences do not </a:t>
            </a:r>
            <a:r>
              <a:rPr lang="en-IN" sz="2400" b="1" dirty="0">
                <a:solidFill>
                  <a:srgbClr val="FF0000"/>
                </a:solidFill>
                <a:latin typeface="Comic Sans MS" panose="030F0702030302020204" pitchFamily="66" charset="0"/>
              </a:rPr>
              <a:t>require/needs objects to complete their sense.</a:t>
            </a:r>
          </a:p>
          <a:p>
            <a:endParaRPr lang="en-IN" sz="2400" b="1" dirty="0">
              <a:latin typeface="Comic Sans MS" panose="030F0702030302020204" pitchFamily="66" charset="0"/>
            </a:endParaRPr>
          </a:p>
          <a:p>
            <a:r>
              <a:rPr lang="en-IN" sz="2400" b="1" dirty="0">
                <a:latin typeface="Comic Sans MS" panose="030F0702030302020204" pitchFamily="66" charset="0"/>
              </a:rPr>
              <a:t>A verb that does not requires an object to complete its sense but makes good sense by itself is called an </a:t>
            </a:r>
            <a:r>
              <a:rPr lang="en-IN" sz="2400" b="1" dirty="0">
                <a:solidFill>
                  <a:srgbClr val="FF0000"/>
                </a:solidFill>
                <a:latin typeface="Comic Sans MS" panose="030F0702030302020204" pitchFamily="66" charset="0"/>
              </a:rPr>
              <a:t>intransitive verb.</a:t>
            </a:r>
          </a:p>
        </p:txBody>
      </p:sp>
      <p:sp>
        <p:nvSpPr>
          <p:cNvPr id="5" name="Right Brace 4">
            <a:extLst>
              <a:ext uri="{FF2B5EF4-FFF2-40B4-BE49-F238E27FC236}">
                <a16:creationId xmlns:a16="http://schemas.microsoft.com/office/drawing/2014/main" id="{71E551E5-BE0E-494D-9AB8-0A18A7C98589}"/>
              </a:ext>
            </a:extLst>
          </p:cNvPr>
          <p:cNvSpPr/>
          <p:nvPr/>
        </p:nvSpPr>
        <p:spPr>
          <a:xfrm rot="20597876">
            <a:off x="3050321" y="527426"/>
            <a:ext cx="2061706" cy="177465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spTree>
    <p:extLst>
      <p:ext uri="{BB962C8B-B14F-4D97-AF65-F5344CB8AC3E}">
        <p14:creationId xmlns:p14="http://schemas.microsoft.com/office/powerpoint/2010/main" val="13588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4"/>
          <p:cNvPicPr preferRelativeResize="0"/>
          <p:nvPr/>
        </p:nvPicPr>
        <p:blipFill rotWithShape="1">
          <a:blip r:embed="rId3">
            <a:alphaModFix/>
          </a:blip>
          <a:srcRect/>
          <a:stretch/>
        </p:blipFill>
        <p:spPr>
          <a:xfrm>
            <a:off x="8106310" y="4618529"/>
            <a:ext cx="913791" cy="482931"/>
          </a:xfrm>
          <a:prstGeom prst="rect">
            <a:avLst/>
          </a:prstGeom>
          <a:noFill/>
          <a:ln>
            <a:noFill/>
          </a:ln>
        </p:spPr>
      </p:pic>
      <p:sp>
        <p:nvSpPr>
          <p:cNvPr id="2" name="Title 1"/>
          <p:cNvSpPr>
            <a:spLocks noGrp="1"/>
          </p:cNvSpPr>
          <p:nvPr>
            <p:ph type="title"/>
          </p:nvPr>
        </p:nvSpPr>
        <p:spPr>
          <a:xfrm>
            <a:off x="311700" y="152750"/>
            <a:ext cx="8520600" cy="864975"/>
          </a:xfrm>
        </p:spPr>
        <p:txBody>
          <a:bodyPr/>
          <a:lstStyle/>
          <a:p>
            <a:br>
              <a:rPr lang="en-US" sz="1800" dirty="0">
                <a:solidFill>
                  <a:srgbClr val="222222"/>
                </a:solidFill>
                <a:latin typeface="Roboto" panose="02000000000000000000" pitchFamily="2" charset="0"/>
              </a:rPr>
            </a:br>
            <a:r>
              <a:rPr lang="en-US" sz="1800" b="0" i="0" dirty="0">
                <a:solidFill>
                  <a:srgbClr val="222222"/>
                </a:solidFill>
                <a:effectLst/>
                <a:latin typeface="Roboto" panose="02000000000000000000" pitchFamily="2" charset="0"/>
              </a:rPr>
              <a:t> </a:t>
            </a:r>
            <a:endParaRPr lang="en-US" sz="1800" dirty="0"/>
          </a:p>
        </p:txBody>
      </p:sp>
      <p:sp>
        <p:nvSpPr>
          <p:cNvPr id="3" name="Text Placeholder 2"/>
          <p:cNvSpPr>
            <a:spLocks noGrp="1"/>
          </p:cNvSpPr>
          <p:nvPr>
            <p:ph type="body" idx="1"/>
          </p:nvPr>
        </p:nvSpPr>
        <p:spPr>
          <a:xfrm>
            <a:off x="311699" y="244444"/>
            <a:ext cx="8832301" cy="4324431"/>
          </a:xfrm>
        </p:spPr>
        <p:txBody>
          <a:bodyPr/>
          <a:lstStyle/>
          <a:p>
            <a:pPr marL="139700" indent="0">
              <a:buNone/>
            </a:pPr>
            <a:endParaRPr lang="en-US" sz="2000" b="1" dirty="0">
              <a:solidFill>
                <a:srgbClr val="222222"/>
              </a:solidFill>
              <a:latin typeface="Roboto" panose="02000000000000000000" pitchFamily="2" charset="0"/>
            </a:endParaRPr>
          </a:p>
          <a:p>
            <a:pPr marL="596900" indent="-457200">
              <a:buAutoNum type="alphaLcPeriod"/>
            </a:pPr>
            <a:endParaRPr lang="en-US" sz="2000" dirty="0">
              <a:solidFill>
                <a:srgbClr val="222222"/>
              </a:solidFill>
              <a:latin typeface="Roboto" panose="02000000000000000000" pitchFamily="2" charset="0"/>
            </a:endParaRPr>
          </a:p>
          <a:p>
            <a:pPr marL="482600" indent="-342900">
              <a:buAutoNum type="alphaLcPeriod"/>
            </a:pPr>
            <a:endParaRPr lang="en-US" dirty="0"/>
          </a:p>
        </p:txBody>
      </p:sp>
      <p:sp>
        <p:nvSpPr>
          <p:cNvPr id="4" name="TextBox 3">
            <a:extLst>
              <a:ext uri="{FF2B5EF4-FFF2-40B4-BE49-F238E27FC236}">
                <a16:creationId xmlns:a16="http://schemas.microsoft.com/office/drawing/2014/main" id="{A35DCCD4-7730-44DE-97B0-5439A2A425FE}"/>
              </a:ext>
            </a:extLst>
          </p:cNvPr>
          <p:cNvSpPr txBox="1"/>
          <p:nvPr/>
        </p:nvSpPr>
        <p:spPr>
          <a:xfrm>
            <a:off x="311699" y="194791"/>
            <a:ext cx="8047109" cy="4524315"/>
          </a:xfrm>
          <a:prstGeom prst="rect">
            <a:avLst/>
          </a:prstGeom>
          <a:noFill/>
        </p:spPr>
        <p:txBody>
          <a:bodyPr wrap="square" rtlCol="0">
            <a:spAutoFit/>
          </a:bodyPr>
          <a:lstStyle/>
          <a:p>
            <a:r>
              <a:rPr lang="en-IN" sz="2400" b="1" dirty="0">
                <a:latin typeface="Comic Sans MS" panose="030F0702030302020204" pitchFamily="66" charset="0"/>
              </a:rPr>
              <a:t>Points to remember and apply –</a:t>
            </a:r>
          </a:p>
          <a:p>
            <a:endParaRPr lang="en-IN" sz="2400" b="1" dirty="0">
              <a:latin typeface="Comic Sans MS" panose="030F0702030302020204" pitchFamily="66" charset="0"/>
            </a:endParaRPr>
          </a:p>
          <a:p>
            <a:r>
              <a:rPr lang="en-IN" sz="2400" dirty="0">
                <a:ln w="0"/>
                <a:effectLst>
                  <a:outerShdw blurRad="38100" dist="19050" dir="2700000" algn="tl" rotWithShape="0">
                    <a:schemeClr val="dk1">
                      <a:alpha val="40000"/>
                    </a:schemeClr>
                  </a:outerShdw>
                </a:effectLst>
                <a:latin typeface="Comic Sans MS" panose="030F0702030302020204" pitchFamily="66" charset="0"/>
              </a:rPr>
              <a:t>1. </a:t>
            </a:r>
            <a:r>
              <a:rPr lang="en-IN" sz="2400" b="1" dirty="0">
                <a:ln w="0"/>
                <a:effectLst>
                  <a:outerShdw blurRad="38100" dist="19050" dir="2700000" algn="tl" rotWithShape="0">
                    <a:schemeClr val="dk1">
                      <a:alpha val="40000"/>
                    </a:schemeClr>
                  </a:outerShdw>
                </a:effectLst>
                <a:latin typeface="Comic Sans MS" panose="030F0702030302020204" pitchFamily="66" charset="0"/>
              </a:rPr>
              <a:t>We can find the direct object by answering this question :</a:t>
            </a:r>
          </a:p>
          <a:p>
            <a:r>
              <a:rPr lang="en-IN" sz="2400" dirty="0">
                <a:ln w="0"/>
                <a:solidFill>
                  <a:srgbClr val="FF0000"/>
                </a:solidFill>
                <a:effectLst>
                  <a:outerShdw blurRad="38100" dist="19050" dir="2700000" algn="tl" rotWithShape="0">
                    <a:schemeClr val="dk1">
                      <a:alpha val="40000"/>
                    </a:schemeClr>
                  </a:outerShdw>
                </a:effectLst>
                <a:latin typeface="Comic Sans MS" panose="030F0702030302020204" pitchFamily="66" charset="0"/>
              </a:rPr>
              <a:t>                 verb + what ?  = direct object</a:t>
            </a:r>
          </a:p>
          <a:p>
            <a:r>
              <a:rPr lang="en-IN" sz="2400" b="1" dirty="0">
                <a:ln w="0"/>
                <a:effectLst>
                  <a:outerShdw blurRad="38100" dist="19050" dir="2700000" algn="tl" rotWithShape="0">
                    <a:schemeClr val="dk1">
                      <a:alpha val="40000"/>
                    </a:schemeClr>
                  </a:outerShdw>
                </a:effectLst>
                <a:latin typeface="Comic Sans MS" panose="030F0702030302020204" pitchFamily="66" charset="0"/>
              </a:rPr>
              <a:t>2. We can find the indirect object by answering the question : </a:t>
            </a:r>
          </a:p>
          <a:p>
            <a:r>
              <a:rPr lang="en-IN" sz="2400" b="1" dirty="0">
                <a:ln w="0"/>
                <a:effectLst>
                  <a:outerShdw blurRad="38100" dist="19050" dir="2700000" algn="tl" rotWithShape="0">
                    <a:schemeClr val="dk1">
                      <a:alpha val="40000"/>
                    </a:schemeClr>
                  </a:outerShdw>
                </a:effectLst>
                <a:latin typeface="Comic Sans MS" panose="030F0702030302020204" pitchFamily="66" charset="0"/>
              </a:rPr>
              <a:t>             </a:t>
            </a:r>
            <a:r>
              <a:rPr lang="en-IN" sz="2400" dirty="0">
                <a:ln w="0"/>
                <a:solidFill>
                  <a:srgbClr val="FF0000"/>
                </a:solidFill>
                <a:effectLst>
                  <a:outerShdw blurRad="38100" dist="19050" dir="2700000" algn="tl" rotWithShape="0">
                    <a:schemeClr val="dk1">
                      <a:alpha val="40000"/>
                    </a:schemeClr>
                  </a:outerShdw>
                </a:effectLst>
                <a:latin typeface="Comic Sans MS" panose="030F0702030302020204" pitchFamily="66" charset="0"/>
              </a:rPr>
              <a:t>‘To whom’? Or ‘For whom’</a:t>
            </a:r>
          </a:p>
          <a:p>
            <a:endParaRPr lang="en-IN" sz="2400" b="1" dirty="0">
              <a:ln w="0"/>
              <a:effectLst>
                <a:outerShdw blurRad="38100" dist="19050" dir="2700000" algn="tl" rotWithShape="0">
                  <a:schemeClr val="dk1">
                    <a:alpha val="40000"/>
                  </a:schemeClr>
                </a:outerShdw>
              </a:effectLst>
              <a:latin typeface="Comic Sans MS" panose="030F0702030302020204" pitchFamily="66" charset="0"/>
            </a:endParaRPr>
          </a:p>
          <a:p>
            <a:r>
              <a:rPr lang="en-IN" sz="2400" b="1" dirty="0">
                <a:ln w="0"/>
                <a:effectLst>
                  <a:outerShdw blurRad="38100" dist="19050" dir="2700000" algn="tl" rotWithShape="0">
                    <a:schemeClr val="dk1">
                      <a:alpha val="40000"/>
                    </a:schemeClr>
                  </a:outerShdw>
                </a:effectLst>
                <a:latin typeface="Comic Sans MS" panose="030F0702030302020204" pitchFamily="66" charset="0"/>
              </a:rPr>
              <a:t>Ex- Riya gave her friends a few books. </a:t>
            </a:r>
          </a:p>
          <a:p>
            <a:endParaRPr lang="en-IN" sz="2400" b="1" dirty="0">
              <a:ln w="0"/>
              <a:effectLst>
                <a:outerShdw blurRad="38100" dist="19050" dir="2700000" algn="tl" rotWithShape="0">
                  <a:schemeClr val="dk1">
                    <a:alpha val="40000"/>
                  </a:schemeClr>
                </a:outerShdw>
              </a:effectLst>
              <a:latin typeface="Comic Sans MS" panose="030F0702030302020204" pitchFamily="66" charset="0"/>
            </a:endParaRPr>
          </a:p>
          <a:p>
            <a:r>
              <a:rPr lang="en-IN" sz="2400" dirty="0">
                <a:ln w="0"/>
                <a:solidFill>
                  <a:srgbClr val="FF0000"/>
                </a:solidFill>
                <a:effectLst>
                  <a:outerShdw blurRad="38100" dist="19050" dir="2700000" algn="tl" rotWithShape="0">
                    <a:schemeClr val="dk1">
                      <a:alpha val="40000"/>
                    </a:schemeClr>
                  </a:outerShdw>
                </a:effectLst>
                <a:latin typeface="Comic Sans MS" panose="030F0702030302020204" pitchFamily="66" charset="0"/>
              </a:rPr>
              <a:t>       gave to whom ? = her friends</a:t>
            </a:r>
            <a:endParaRPr lang="en-IN" sz="24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4285625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2"/>
          <p:cNvPicPr preferRelativeResize="0"/>
          <p:nvPr/>
        </p:nvPicPr>
        <p:blipFill rotWithShape="1">
          <a:blip r:embed="rId3">
            <a:alphaModFix/>
          </a:blip>
          <a:srcRect/>
          <a:stretch/>
        </p:blipFill>
        <p:spPr>
          <a:xfrm>
            <a:off x="7787575" y="4378875"/>
            <a:ext cx="1232526" cy="611875"/>
          </a:xfrm>
          <a:prstGeom prst="rect">
            <a:avLst/>
          </a:prstGeom>
          <a:noFill/>
          <a:ln>
            <a:noFill/>
          </a:ln>
        </p:spPr>
      </p:pic>
      <p:sp>
        <p:nvSpPr>
          <p:cNvPr id="63" name="Google Shape;63;p2"/>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a:buNone/>
            </a:pPr>
            <a:endParaRPr sz="2200" b="1" i="0" u="none" strike="noStrike" cap="none" dirty="0">
              <a:solidFill>
                <a:srgbClr val="FF0000"/>
              </a:solidFill>
              <a:latin typeface="Arial"/>
              <a:ea typeface="Arial"/>
              <a:cs typeface="Arial"/>
              <a:sym typeface="Arial"/>
            </a:endParaRPr>
          </a:p>
        </p:txBody>
      </p:sp>
      <p:sp>
        <p:nvSpPr>
          <p:cNvPr id="64" name="Google Shape;64;p2"/>
          <p:cNvSpPr txBox="1"/>
          <p:nvPr/>
        </p:nvSpPr>
        <p:spPr>
          <a:xfrm>
            <a:off x="123899" y="285050"/>
            <a:ext cx="8896201" cy="4573399"/>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2400" dirty="0">
                <a:latin typeface="Calibri"/>
                <a:ea typeface="Calibri"/>
                <a:cs typeface="Calibri"/>
                <a:sym typeface="Calibri"/>
              </a:rPr>
              <a:t>2. Identify the direct object and the indirect object in the following sentences. </a:t>
            </a:r>
            <a:r>
              <a:rPr lang="en-IN" sz="2400" dirty="0">
                <a:latin typeface="Calibri"/>
                <a:ea typeface="Calibri"/>
                <a:cs typeface="Calibri"/>
                <a:sym typeface="Calibri"/>
              </a:rPr>
              <a:t>W</a:t>
            </a:r>
            <a:r>
              <a:rPr lang="en" sz="2400" dirty="0">
                <a:latin typeface="Calibri"/>
                <a:ea typeface="Calibri"/>
                <a:cs typeface="Calibri"/>
                <a:sym typeface="Calibri"/>
              </a:rPr>
              <a:t>rite them in the space.</a:t>
            </a:r>
          </a:p>
          <a:p>
            <a:pPr marL="0" marR="0" lvl="0" indent="0" algn="l" rtl="0">
              <a:lnSpc>
                <a:spcPct val="100000"/>
              </a:lnSpc>
              <a:spcBef>
                <a:spcPts val="0"/>
              </a:spcBef>
              <a:spcAft>
                <a:spcPts val="0"/>
              </a:spcAft>
              <a:buClr>
                <a:srgbClr val="000000"/>
              </a:buClr>
              <a:buSzPts val="1400"/>
              <a:buFont typeface="Arial"/>
              <a:buNone/>
            </a:pPr>
            <a:endParaRPr lang="en" sz="2400" dirty="0">
              <a:latin typeface="Calibri"/>
              <a:ea typeface="Calibri"/>
              <a:cs typeface="Calibri"/>
              <a:sym typeface="Calibri"/>
            </a:endParaRPr>
          </a:p>
          <a:p>
            <a:pPr marR="0" lvl="0" algn="l" rtl="0">
              <a:lnSpc>
                <a:spcPct val="100000"/>
              </a:lnSpc>
              <a:spcBef>
                <a:spcPts val="0"/>
              </a:spcBef>
              <a:spcAft>
                <a:spcPts val="0"/>
              </a:spcAft>
              <a:buClr>
                <a:srgbClr val="000000"/>
              </a:buClr>
              <a:buSzPts val="1400"/>
            </a:pPr>
            <a:r>
              <a:rPr lang="en" sz="2400" dirty="0">
                <a:latin typeface="Calibri"/>
                <a:ea typeface="Calibri"/>
                <a:cs typeface="Calibri"/>
                <a:sym typeface="Calibri"/>
              </a:rPr>
              <a:t>1. Zaheer gifted his uncle a coat.              </a:t>
            </a:r>
          </a:p>
          <a:p>
            <a:pPr marR="0" lvl="0" algn="l" rtl="0">
              <a:lnSpc>
                <a:spcPct val="100000"/>
              </a:lnSpc>
              <a:spcBef>
                <a:spcPts val="0"/>
              </a:spcBef>
              <a:spcAft>
                <a:spcPts val="0"/>
              </a:spcAft>
              <a:buClr>
                <a:srgbClr val="000000"/>
              </a:buClr>
              <a:buSzPts val="1400"/>
            </a:pPr>
            <a:r>
              <a:rPr lang="en-IN" sz="2400" dirty="0">
                <a:latin typeface="Calibri"/>
                <a:ea typeface="Calibri"/>
                <a:cs typeface="Calibri"/>
                <a:sym typeface="Calibri"/>
              </a:rPr>
              <a:t>2. C</a:t>
            </a:r>
            <a:r>
              <a:rPr lang="en" sz="2400" dirty="0">
                <a:latin typeface="Calibri"/>
                <a:ea typeface="Calibri"/>
                <a:cs typeface="Calibri"/>
                <a:sym typeface="Calibri"/>
              </a:rPr>
              <a:t>an you please pass me the salt?           </a:t>
            </a:r>
          </a:p>
          <a:p>
            <a:pPr marR="0" lvl="0" algn="l" rtl="0">
              <a:lnSpc>
                <a:spcPct val="100000"/>
              </a:lnSpc>
              <a:spcBef>
                <a:spcPts val="0"/>
              </a:spcBef>
              <a:spcAft>
                <a:spcPts val="0"/>
              </a:spcAft>
              <a:buClr>
                <a:srgbClr val="000000"/>
              </a:buClr>
              <a:buSzPts val="1400"/>
            </a:pPr>
            <a:r>
              <a:rPr lang="en" sz="2400" dirty="0">
                <a:latin typeface="Calibri"/>
                <a:ea typeface="Calibri"/>
                <a:cs typeface="Calibri"/>
                <a:sym typeface="Calibri"/>
              </a:rPr>
              <a:t>3. Let him have the last slice of the pizza.</a:t>
            </a:r>
          </a:p>
          <a:p>
            <a:pPr marR="0" lvl="0" algn="l" rtl="0">
              <a:lnSpc>
                <a:spcPct val="100000"/>
              </a:lnSpc>
              <a:spcBef>
                <a:spcPts val="0"/>
              </a:spcBef>
              <a:spcAft>
                <a:spcPts val="0"/>
              </a:spcAft>
              <a:buClr>
                <a:srgbClr val="000000"/>
              </a:buClr>
              <a:buSzPts val="1400"/>
            </a:pPr>
            <a:r>
              <a:rPr lang="en" sz="2400" dirty="0">
                <a:latin typeface="Calibri"/>
                <a:ea typeface="Calibri"/>
                <a:cs typeface="Calibri"/>
                <a:sym typeface="Calibri"/>
              </a:rPr>
              <a:t>4. </a:t>
            </a:r>
            <a:r>
              <a:rPr lang="en-IN" sz="2400" dirty="0">
                <a:latin typeface="Calibri"/>
                <a:ea typeface="Calibri"/>
                <a:cs typeface="Calibri"/>
                <a:sym typeface="Calibri"/>
              </a:rPr>
              <a:t>I</a:t>
            </a:r>
            <a:r>
              <a:rPr lang="en" sz="2400" dirty="0">
                <a:latin typeface="Calibri"/>
                <a:ea typeface="Calibri"/>
                <a:cs typeface="Calibri"/>
                <a:sym typeface="Calibri"/>
              </a:rPr>
              <a:t> bought these books from him.</a:t>
            </a:r>
          </a:p>
          <a:p>
            <a:pPr marR="0" lvl="0" algn="l" rtl="0">
              <a:lnSpc>
                <a:spcPct val="100000"/>
              </a:lnSpc>
              <a:spcBef>
                <a:spcPts val="0"/>
              </a:spcBef>
              <a:spcAft>
                <a:spcPts val="0"/>
              </a:spcAft>
              <a:buClr>
                <a:srgbClr val="000000"/>
              </a:buClr>
              <a:buSzPts val="1400"/>
            </a:pPr>
            <a:r>
              <a:rPr lang="en" sz="2400" dirty="0">
                <a:latin typeface="Calibri"/>
                <a:ea typeface="Calibri"/>
                <a:cs typeface="Calibri"/>
                <a:sym typeface="Calibri"/>
              </a:rPr>
              <a:t>5. </a:t>
            </a:r>
            <a:r>
              <a:rPr lang="en-IN" sz="2400" dirty="0">
                <a:latin typeface="Calibri"/>
                <a:ea typeface="Calibri"/>
                <a:cs typeface="Calibri"/>
                <a:sym typeface="Calibri"/>
              </a:rPr>
              <a:t>H</a:t>
            </a:r>
            <a:r>
              <a:rPr lang="en" sz="2400" dirty="0">
                <a:latin typeface="Calibri"/>
                <a:ea typeface="Calibri"/>
                <a:cs typeface="Calibri"/>
                <a:sym typeface="Calibri"/>
              </a:rPr>
              <a:t>e wrote her a letter.</a:t>
            </a:r>
          </a:p>
          <a:p>
            <a:pPr marR="0" lvl="0" algn="l" rtl="0">
              <a:lnSpc>
                <a:spcPct val="100000"/>
              </a:lnSpc>
              <a:spcBef>
                <a:spcPts val="0"/>
              </a:spcBef>
              <a:spcAft>
                <a:spcPts val="0"/>
              </a:spcAft>
              <a:buClr>
                <a:srgbClr val="000000"/>
              </a:buClr>
              <a:buSzPts val="1400"/>
            </a:pPr>
            <a:r>
              <a:rPr lang="en" sz="2400" dirty="0">
                <a:latin typeface="Calibri"/>
                <a:ea typeface="Calibri"/>
                <a:cs typeface="Calibri"/>
                <a:sym typeface="Calibri"/>
              </a:rPr>
              <a:t>6. </a:t>
            </a:r>
            <a:r>
              <a:rPr lang="en-IN" sz="2400" dirty="0">
                <a:latin typeface="Calibri"/>
                <a:ea typeface="Calibri"/>
                <a:cs typeface="Calibri"/>
                <a:sym typeface="Calibri"/>
              </a:rPr>
              <a:t>T</a:t>
            </a:r>
            <a:r>
              <a:rPr lang="en" sz="2400" dirty="0">
                <a:latin typeface="Calibri"/>
                <a:ea typeface="Calibri"/>
                <a:cs typeface="Calibri"/>
                <a:sym typeface="Calibri"/>
              </a:rPr>
              <a:t>he lady told the children a story.</a:t>
            </a:r>
          </a:p>
          <a:p>
            <a:pPr marR="0" lvl="0" algn="l" rtl="0">
              <a:lnSpc>
                <a:spcPct val="100000"/>
              </a:lnSpc>
              <a:spcBef>
                <a:spcPts val="0"/>
              </a:spcBef>
              <a:spcAft>
                <a:spcPts val="0"/>
              </a:spcAft>
              <a:buClr>
                <a:srgbClr val="000000"/>
              </a:buClr>
              <a:buSzPts val="1400"/>
            </a:pPr>
            <a:r>
              <a:rPr lang="en" sz="2400" dirty="0">
                <a:latin typeface="Calibri"/>
                <a:ea typeface="Calibri"/>
                <a:cs typeface="Calibri"/>
                <a:sym typeface="Calibri"/>
              </a:rPr>
              <a:t>7. </a:t>
            </a:r>
            <a:r>
              <a:rPr lang="en-IN" sz="2400" dirty="0">
                <a:latin typeface="Calibri"/>
                <a:ea typeface="Calibri"/>
                <a:cs typeface="Calibri"/>
                <a:sym typeface="Calibri"/>
              </a:rPr>
              <a:t>I</a:t>
            </a:r>
            <a:r>
              <a:rPr lang="en" sz="2400" dirty="0">
                <a:latin typeface="Calibri"/>
                <a:ea typeface="Calibri"/>
                <a:cs typeface="Calibri"/>
                <a:sym typeface="Calibri"/>
              </a:rPr>
              <a:t> gave him my book. </a:t>
            </a:r>
          </a:p>
          <a:p>
            <a:pPr marR="0" lvl="0" algn="l" rtl="0">
              <a:lnSpc>
                <a:spcPct val="100000"/>
              </a:lnSpc>
              <a:spcBef>
                <a:spcPts val="0"/>
              </a:spcBef>
              <a:spcAft>
                <a:spcPts val="0"/>
              </a:spcAft>
              <a:buClr>
                <a:srgbClr val="000000"/>
              </a:buClr>
              <a:buSzPts val="1400"/>
            </a:pPr>
            <a:r>
              <a:rPr lang="en" sz="2400" dirty="0">
                <a:latin typeface="Calibri"/>
                <a:ea typeface="Calibri"/>
                <a:cs typeface="Calibri"/>
                <a:sym typeface="Calibri"/>
              </a:rPr>
              <a:t>8. </a:t>
            </a:r>
            <a:r>
              <a:rPr lang="en-IN" sz="2400" dirty="0">
                <a:latin typeface="Calibri"/>
                <a:ea typeface="Calibri"/>
                <a:cs typeface="Calibri"/>
                <a:sym typeface="Calibri"/>
              </a:rPr>
              <a:t>I</a:t>
            </a:r>
            <a:r>
              <a:rPr lang="en" sz="2400" dirty="0">
                <a:latin typeface="Calibri"/>
                <a:ea typeface="Calibri"/>
                <a:cs typeface="Calibri"/>
                <a:sym typeface="Calibri"/>
              </a:rPr>
              <a:t> would like to show you my scrapbook</a:t>
            </a:r>
          </a:p>
          <a:p>
            <a:pPr marR="0" lvl="0" algn="l" rtl="0">
              <a:lnSpc>
                <a:spcPct val="100000"/>
              </a:lnSpc>
              <a:spcBef>
                <a:spcPts val="0"/>
              </a:spcBef>
              <a:spcAft>
                <a:spcPts val="0"/>
              </a:spcAft>
              <a:buClr>
                <a:srgbClr val="000000"/>
              </a:buClr>
              <a:buSzPts val="1400"/>
            </a:pPr>
            <a:endParaRPr lang="en-US" sz="2000" dirty="0">
              <a:solidFill>
                <a:srgbClr val="002060"/>
              </a:solidFill>
              <a:latin typeface="Calibri"/>
              <a:ea typeface="Calibri"/>
              <a:cs typeface="Calibri"/>
              <a:sym typeface="Calibri"/>
            </a:endParaRPr>
          </a:p>
          <a:p>
            <a:pPr marL="457200" marR="0" lvl="0" indent="-457200" algn="l" rtl="0">
              <a:lnSpc>
                <a:spcPct val="100000"/>
              </a:lnSpc>
              <a:spcBef>
                <a:spcPts val="0"/>
              </a:spcBef>
              <a:spcAft>
                <a:spcPts val="0"/>
              </a:spcAft>
              <a:buClr>
                <a:srgbClr val="000000"/>
              </a:buClr>
              <a:buSzPts val="1400"/>
              <a:buFont typeface="Arial"/>
              <a:buAutoNum type="arabicParenR"/>
            </a:pPr>
            <a:endParaRPr lang="en" sz="2000" b="0" i="0" u="none" strike="noStrike" cap="none" dirty="0">
              <a:solidFill>
                <a:srgbClr val="002060"/>
              </a:solidFill>
              <a:latin typeface="Calibri"/>
              <a:ea typeface="Calibri"/>
              <a:cs typeface="Calibri"/>
              <a:sym typeface="Calibri"/>
            </a:endParaRPr>
          </a:p>
          <a:p>
            <a:pPr marR="0" lvl="0" algn="l" rtl="0">
              <a:lnSpc>
                <a:spcPct val="100000"/>
              </a:lnSpc>
              <a:spcBef>
                <a:spcPts val="0"/>
              </a:spcBef>
              <a:spcAft>
                <a:spcPts val="0"/>
              </a:spcAft>
              <a:buClr>
                <a:srgbClr val="000000"/>
              </a:buClr>
              <a:buSzPts val="1400"/>
            </a:pPr>
            <a:endParaRPr sz="2000" b="0" i="0" u="none" strike="noStrike" cap="none" dirty="0">
              <a:solidFill>
                <a:srgbClr val="002060"/>
              </a:solidFill>
              <a:latin typeface="Calibri"/>
              <a:ea typeface="Calibri"/>
              <a:cs typeface="Calibri"/>
              <a:sym typeface="Calibri"/>
            </a:endParaRPr>
          </a:p>
        </p:txBody>
      </p:sp>
      <p:sp>
        <p:nvSpPr>
          <p:cNvPr id="2" name="Rectangle: Rounded Corners 1">
            <a:extLst>
              <a:ext uri="{FF2B5EF4-FFF2-40B4-BE49-F238E27FC236}">
                <a16:creationId xmlns:a16="http://schemas.microsoft.com/office/drawing/2014/main" id="{0FF1A9F6-4449-4095-9AF5-3D04A2E050F4}"/>
              </a:ext>
            </a:extLst>
          </p:cNvPr>
          <p:cNvSpPr/>
          <p:nvPr/>
        </p:nvSpPr>
        <p:spPr>
          <a:xfrm>
            <a:off x="4422911" y="1493372"/>
            <a:ext cx="944217" cy="2981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ln w="0"/>
                <a:solidFill>
                  <a:schemeClr val="tx1"/>
                </a:solidFill>
                <a:effectLst>
                  <a:outerShdw blurRad="38100" dist="19050" dir="2700000" algn="tl" rotWithShape="0">
                    <a:schemeClr val="dk1">
                      <a:alpha val="40000"/>
                    </a:schemeClr>
                  </a:outerShdw>
                </a:effectLst>
              </a:rPr>
              <a:t>a coat</a:t>
            </a:r>
          </a:p>
        </p:txBody>
      </p:sp>
      <p:sp>
        <p:nvSpPr>
          <p:cNvPr id="6" name="Rectangle: Rounded Corners 5">
            <a:extLst>
              <a:ext uri="{FF2B5EF4-FFF2-40B4-BE49-F238E27FC236}">
                <a16:creationId xmlns:a16="http://schemas.microsoft.com/office/drawing/2014/main" id="{99BAAA57-47CA-4E05-BD9B-E49E1D00DD7C}"/>
              </a:ext>
            </a:extLst>
          </p:cNvPr>
          <p:cNvSpPr/>
          <p:nvPr/>
        </p:nvSpPr>
        <p:spPr>
          <a:xfrm>
            <a:off x="5615110" y="1491448"/>
            <a:ext cx="1306001" cy="2981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His uncle</a:t>
            </a:r>
          </a:p>
        </p:txBody>
      </p:sp>
      <p:sp>
        <p:nvSpPr>
          <p:cNvPr id="7" name="Rectangle: Rounded Corners 6">
            <a:extLst>
              <a:ext uri="{FF2B5EF4-FFF2-40B4-BE49-F238E27FC236}">
                <a16:creationId xmlns:a16="http://schemas.microsoft.com/office/drawing/2014/main" id="{A6087144-0351-43F5-9549-77E90C5229EE}"/>
              </a:ext>
            </a:extLst>
          </p:cNvPr>
          <p:cNvSpPr/>
          <p:nvPr/>
        </p:nvSpPr>
        <p:spPr>
          <a:xfrm>
            <a:off x="4729374" y="1907674"/>
            <a:ext cx="944217" cy="2981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salt</a:t>
            </a:r>
          </a:p>
        </p:txBody>
      </p:sp>
      <p:sp>
        <p:nvSpPr>
          <p:cNvPr id="8" name="Rectangle: Rounded Corners 7">
            <a:extLst>
              <a:ext uri="{FF2B5EF4-FFF2-40B4-BE49-F238E27FC236}">
                <a16:creationId xmlns:a16="http://schemas.microsoft.com/office/drawing/2014/main" id="{E4E38224-EA74-4396-B2D9-4444F782CCD2}"/>
              </a:ext>
            </a:extLst>
          </p:cNvPr>
          <p:cNvSpPr/>
          <p:nvPr/>
        </p:nvSpPr>
        <p:spPr>
          <a:xfrm>
            <a:off x="5796001" y="1900082"/>
            <a:ext cx="944217" cy="2981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me</a:t>
            </a:r>
          </a:p>
        </p:txBody>
      </p:sp>
      <p:sp>
        <p:nvSpPr>
          <p:cNvPr id="9" name="Rectangle: Rounded Corners 8">
            <a:extLst>
              <a:ext uri="{FF2B5EF4-FFF2-40B4-BE49-F238E27FC236}">
                <a16:creationId xmlns:a16="http://schemas.microsoft.com/office/drawing/2014/main" id="{382DB03B-6AB7-4975-9B62-63B630C01B99}"/>
              </a:ext>
            </a:extLst>
          </p:cNvPr>
          <p:cNvSpPr/>
          <p:nvPr/>
        </p:nvSpPr>
        <p:spPr>
          <a:xfrm>
            <a:off x="6555852" y="2221442"/>
            <a:ext cx="944217" cy="2981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him</a:t>
            </a:r>
          </a:p>
        </p:txBody>
      </p:sp>
      <p:sp>
        <p:nvSpPr>
          <p:cNvPr id="10" name="Rectangle: Rounded Corners 9">
            <a:extLst>
              <a:ext uri="{FF2B5EF4-FFF2-40B4-BE49-F238E27FC236}">
                <a16:creationId xmlns:a16="http://schemas.microsoft.com/office/drawing/2014/main" id="{0CAD2A51-2F48-4F01-A306-DF14A0515313}"/>
              </a:ext>
            </a:extLst>
          </p:cNvPr>
          <p:cNvSpPr/>
          <p:nvPr/>
        </p:nvSpPr>
        <p:spPr>
          <a:xfrm>
            <a:off x="5449956" y="2242089"/>
            <a:ext cx="944217" cy="2755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pizza</a:t>
            </a:r>
          </a:p>
        </p:txBody>
      </p:sp>
      <p:sp>
        <p:nvSpPr>
          <p:cNvPr id="11" name="Rectangle: Rounded Corners 10">
            <a:extLst>
              <a:ext uri="{FF2B5EF4-FFF2-40B4-BE49-F238E27FC236}">
                <a16:creationId xmlns:a16="http://schemas.microsoft.com/office/drawing/2014/main" id="{A80C65F3-511E-415B-8E6E-18DD1081A711}"/>
              </a:ext>
            </a:extLst>
          </p:cNvPr>
          <p:cNvSpPr/>
          <p:nvPr/>
        </p:nvSpPr>
        <p:spPr>
          <a:xfrm>
            <a:off x="5796001" y="2618319"/>
            <a:ext cx="944217" cy="2981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him</a:t>
            </a:r>
          </a:p>
        </p:txBody>
      </p:sp>
      <p:sp>
        <p:nvSpPr>
          <p:cNvPr id="12" name="Rectangle: Rounded Corners 11">
            <a:extLst>
              <a:ext uri="{FF2B5EF4-FFF2-40B4-BE49-F238E27FC236}">
                <a16:creationId xmlns:a16="http://schemas.microsoft.com/office/drawing/2014/main" id="{56C97365-2E8A-46F8-AF0C-9A922F2C777B}"/>
              </a:ext>
            </a:extLst>
          </p:cNvPr>
          <p:cNvSpPr/>
          <p:nvPr/>
        </p:nvSpPr>
        <p:spPr>
          <a:xfrm>
            <a:off x="4709495" y="2618319"/>
            <a:ext cx="944217" cy="2981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books</a:t>
            </a:r>
          </a:p>
        </p:txBody>
      </p:sp>
      <p:sp>
        <p:nvSpPr>
          <p:cNvPr id="13" name="Rectangle: Rounded Corners 12">
            <a:extLst>
              <a:ext uri="{FF2B5EF4-FFF2-40B4-BE49-F238E27FC236}">
                <a16:creationId xmlns:a16="http://schemas.microsoft.com/office/drawing/2014/main" id="{089E93AA-A250-4043-82A1-98AE94C1DF5B}"/>
              </a:ext>
            </a:extLst>
          </p:cNvPr>
          <p:cNvSpPr/>
          <p:nvPr/>
        </p:nvSpPr>
        <p:spPr>
          <a:xfrm>
            <a:off x="4545498" y="2980245"/>
            <a:ext cx="944217" cy="2981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her</a:t>
            </a:r>
          </a:p>
        </p:txBody>
      </p:sp>
      <p:sp>
        <p:nvSpPr>
          <p:cNvPr id="14" name="Rectangle: Rounded Corners 13">
            <a:extLst>
              <a:ext uri="{FF2B5EF4-FFF2-40B4-BE49-F238E27FC236}">
                <a16:creationId xmlns:a16="http://schemas.microsoft.com/office/drawing/2014/main" id="{52268606-E2C0-408F-996F-C592CDB5A37B}"/>
              </a:ext>
            </a:extLst>
          </p:cNvPr>
          <p:cNvSpPr/>
          <p:nvPr/>
        </p:nvSpPr>
        <p:spPr>
          <a:xfrm>
            <a:off x="3485322" y="2984193"/>
            <a:ext cx="944217" cy="2981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letter</a:t>
            </a:r>
          </a:p>
        </p:txBody>
      </p:sp>
      <p:sp>
        <p:nvSpPr>
          <p:cNvPr id="15" name="Rectangle: Rounded Corners 14">
            <a:extLst>
              <a:ext uri="{FF2B5EF4-FFF2-40B4-BE49-F238E27FC236}">
                <a16:creationId xmlns:a16="http://schemas.microsoft.com/office/drawing/2014/main" id="{868B4627-097E-40D2-80DD-90AC8AEFC3F7}"/>
              </a:ext>
            </a:extLst>
          </p:cNvPr>
          <p:cNvSpPr/>
          <p:nvPr/>
        </p:nvSpPr>
        <p:spPr>
          <a:xfrm>
            <a:off x="4846977" y="3390157"/>
            <a:ext cx="1358350" cy="2981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children</a:t>
            </a:r>
          </a:p>
        </p:txBody>
      </p:sp>
      <p:sp>
        <p:nvSpPr>
          <p:cNvPr id="16" name="Rectangle: Rounded Corners 15">
            <a:extLst>
              <a:ext uri="{FF2B5EF4-FFF2-40B4-BE49-F238E27FC236}">
                <a16:creationId xmlns:a16="http://schemas.microsoft.com/office/drawing/2014/main" id="{3AB81C49-CC34-4284-979F-727FB79DC6DC}"/>
              </a:ext>
            </a:extLst>
          </p:cNvPr>
          <p:cNvSpPr/>
          <p:nvPr/>
        </p:nvSpPr>
        <p:spPr>
          <a:xfrm>
            <a:off x="6394173" y="3390157"/>
            <a:ext cx="944217" cy="2981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story</a:t>
            </a:r>
          </a:p>
        </p:txBody>
      </p:sp>
      <p:sp>
        <p:nvSpPr>
          <p:cNvPr id="17" name="Rectangle: Rounded Corners 16">
            <a:extLst>
              <a:ext uri="{FF2B5EF4-FFF2-40B4-BE49-F238E27FC236}">
                <a16:creationId xmlns:a16="http://schemas.microsoft.com/office/drawing/2014/main" id="{51CB99C3-EF11-43F9-9170-EA498EE96602}"/>
              </a:ext>
            </a:extLst>
          </p:cNvPr>
          <p:cNvSpPr/>
          <p:nvPr/>
        </p:nvSpPr>
        <p:spPr>
          <a:xfrm>
            <a:off x="4288738" y="3737248"/>
            <a:ext cx="944217" cy="2981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I</a:t>
            </a:r>
            <a:r>
              <a:rPr lang="en-IN" dirty="0"/>
              <a:t> </a:t>
            </a:r>
          </a:p>
        </p:txBody>
      </p:sp>
      <p:sp>
        <p:nvSpPr>
          <p:cNvPr id="18" name="Rectangle: Rounded Corners 17">
            <a:extLst>
              <a:ext uri="{FF2B5EF4-FFF2-40B4-BE49-F238E27FC236}">
                <a16:creationId xmlns:a16="http://schemas.microsoft.com/office/drawing/2014/main" id="{EE510A9E-41BA-4AEC-B526-5CB9932A6F49}"/>
              </a:ext>
            </a:extLst>
          </p:cNvPr>
          <p:cNvSpPr/>
          <p:nvPr/>
        </p:nvSpPr>
        <p:spPr>
          <a:xfrm>
            <a:off x="3235190" y="3723516"/>
            <a:ext cx="944217" cy="2981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book</a:t>
            </a:r>
          </a:p>
        </p:txBody>
      </p:sp>
      <p:sp>
        <p:nvSpPr>
          <p:cNvPr id="19" name="Rectangle: Rounded Corners 18">
            <a:extLst>
              <a:ext uri="{FF2B5EF4-FFF2-40B4-BE49-F238E27FC236}">
                <a16:creationId xmlns:a16="http://schemas.microsoft.com/office/drawing/2014/main" id="{9C8E12BE-BE45-413E-8172-DC7F1612994B}"/>
              </a:ext>
            </a:extLst>
          </p:cNvPr>
          <p:cNvSpPr/>
          <p:nvPr/>
        </p:nvSpPr>
        <p:spPr>
          <a:xfrm>
            <a:off x="6843358" y="4073604"/>
            <a:ext cx="944217" cy="3242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I</a:t>
            </a:r>
            <a:r>
              <a:rPr lang="en-IN" dirty="0"/>
              <a:t> </a:t>
            </a:r>
          </a:p>
        </p:txBody>
      </p:sp>
      <p:sp>
        <p:nvSpPr>
          <p:cNvPr id="20" name="Rectangle: Rounded Corners 19">
            <a:extLst>
              <a:ext uri="{FF2B5EF4-FFF2-40B4-BE49-F238E27FC236}">
                <a16:creationId xmlns:a16="http://schemas.microsoft.com/office/drawing/2014/main" id="{F89EDCD6-C01D-4D9E-8474-7E4FAE56CEE6}"/>
              </a:ext>
            </a:extLst>
          </p:cNvPr>
          <p:cNvSpPr/>
          <p:nvPr/>
        </p:nvSpPr>
        <p:spPr>
          <a:xfrm>
            <a:off x="5367128" y="4073605"/>
            <a:ext cx="1358351" cy="3242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scrapbook</a:t>
            </a:r>
          </a:p>
        </p:txBody>
      </p:sp>
    </p:spTree>
    <p:extLst>
      <p:ext uri="{BB962C8B-B14F-4D97-AF65-F5344CB8AC3E}">
        <p14:creationId xmlns:p14="http://schemas.microsoft.com/office/powerpoint/2010/main" val="2256002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2"/>
          <p:cNvPicPr preferRelativeResize="0"/>
          <p:nvPr/>
        </p:nvPicPr>
        <p:blipFill rotWithShape="1">
          <a:blip r:embed="rId3">
            <a:alphaModFix/>
          </a:blip>
          <a:srcRect/>
          <a:stretch/>
        </p:blipFill>
        <p:spPr>
          <a:xfrm>
            <a:off x="7787575" y="4378875"/>
            <a:ext cx="1232526" cy="611875"/>
          </a:xfrm>
          <a:prstGeom prst="rect">
            <a:avLst/>
          </a:prstGeom>
          <a:noFill/>
          <a:ln>
            <a:noFill/>
          </a:ln>
        </p:spPr>
      </p:pic>
      <p:sp>
        <p:nvSpPr>
          <p:cNvPr id="63" name="Google Shape;63;p2"/>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a:buNone/>
            </a:pPr>
            <a:endParaRPr sz="2200" b="1" i="0" u="none" strike="noStrike" cap="none" dirty="0">
              <a:solidFill>
                <a:srgbClr val="FF0000"/>
              </a:solidFill>
              <a:latin typeface="Arial"/>
              <a:ea typeface="Arial"/>
              <a:cs typeface="Arial"/>
              <a:sym typeface="Arial"/>
            </a:endParaRPr>
          </a:p>
        </p:txBody>
      </p:sp>
      <p:sp>
        <p:nvSpPr>
          <p:cNvPr id="64" name="Google Shape;64;p2"/>
          <p:cNvSpPr txBox="1"/>
          <p:nvPr/>
        </p:nvSpPr>
        <p:spPr>
          <a:xfrm>
            <a:off x="123899" y="152750"/>
            <a:ext cx="8896201" cy="4705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2400" dirty="0">
                <a:latin typeface="Calibri"/>
                <a:ea typeface="Calibri"/>
                <a:cs typeface="Calibri"/>
                <a:sym typeface="Calibri"/>
              </a:rPr>
              <a:t>3. </a:t>
            </a:r>
            <a:r>
              <a:rPr lang="en-IN" sz="2400" dirty="0">
                <a:latin typeface="Calibri"/>
                <a:ea typeface="Calibri"/>
                <a:cs typeface="Calibri"/>
                <a:sym typeface="Calibri"/>
              </a:rPr>
              <a:t>I</a:t>
            </a:r>
            <a:r>
              <a:rPr lang="en" sz="2400" dirty="0">
                <a:latin typeface="Calibri"/>
                <a:ea typeface="Calibri"/>
                <a:cs typeface="Calibri"/>
                <a:sym typeface="Calibri"/>
              </a:rPr>
              <a:t>dentify the type of verbs in the following sentences. </a:t>
            </a:r>
            <a:r>
              <a:rPr lang="en-IN" sz="2400" dirty="0">
                <a:latin typeface="Calibri"/>
                <a:ea typeface="Calibri"/>
                <a:cs typeface="Calibri"/>
                <a:sym typeface="Calibri"/>
              </a:rPr>
              <a:t>W</a:t>
            </a:r>
            <a:r>
              <a:rPr lang="en" sz="2400" dirty="0">
                <a:latin typeface="Calibri"/>
                <a:ea typeface="Calibri"/>
                <a:cs typeface="Calibri"/>
                <a:sym typeface="Calibri"/>
              </a:rPr>
              <a:t>rite T for transitive and IN for intransitive in the blanks.</a:t>
            </a:r>
          </a:p>
          <a:p>
            <a:pPr marL="0" marR="0" lvl="0" indent="0" algn="l" rtl="0">
              <a:lnSpc>
                <a:spcPct val="100000"/>
              </a:lnSpc>
              <a:spcBef>
                <a:spcPts val="0"/>
              </a:spcBef>
              <a:spcAft>
                <a:spcPts val="0"/>
              </a:spcAft>
              <a:buClr>
                <a:srgbClr val="000000"/>
              </a:buClr>
              <a:buSzPts val="1400"/>
              <a:buFont typeface="Arial"/>
              <a:buNone/>
            </a:pPr>
            <a:endParaRPr lang="en" sz="2400" dirty="0">
              <a:latin typeface="Calibri"/>
              <a:ea typeface="Calibri"/>
              <a:cs typeface="Calibri"/>
              <a:sym typeface="Calibri"/>
            </a:endParaRPr>
          </a:p>
          <a:p>
            <a:pPr marR="0" lvl="0" algn="l" rtl="0">
              <a:lnSpc>
                <a:spcPct val="100000"/>
              </a:lnSpc>
              <a:spcBef>
                <a:spcPts val="0"/>
              </a:spcBef>
              <a:spcAft>
                <a:spcPts val="0"/>
              </a:spcAft>
              <a:buClr>
                <a:srgbClr val="000000"/>
              </a:buClr>
              <a:buSzPts val="1400"/>
            </a:pPr>
            <a:r>
              <a:rPr lang="en-IN" sz="2400" dirty="0">
                <a:latin typeface="Calibri"/>
                <a:ea typeface="Calibri"/>
                <a:cs typeface="Calibri"/>
                <a:sym typeface="Calibri"/>
              </a:rPr>
              <a:t>a. W</a:t>
            </a:r>
            <a:r>
              <a:rPr lang="en" sz="2400" dirty="0">
                <a:latin typeface="Calibri"/>
                <a:ea typeface="Calibri"/>
                <a:cs typeface="Calibri"/>
                <a:sym typeface="Calibri"/>
              </a:rPr>
              <a:t>e met her in Hyderabad. </a:t>
            </a:r>
          </a:p>
          <a:p>
            <a:pPr marR="0" lvl="0" algn="l" rtl="0">
              <a:lnSpc>
                <a:spcPct val="100000"/>
              </a:lnSpc>
              <a:spcBef>
                <a:spcPts val="0"/>
              </a:spcBef>
              <a:spcAft>
                <a:spcPts val="0"/>
              </a:spcAft>
              <a:buClr>
                <a:srgbClr val="000000"/>
              </a:buClr>
              <a:buSzPts val="1400"/>
            </a:pPr>
            <a:r>
              <a:rPr lang="en" sz="2400" dirty="0">
                <a:latin typeface="Calibri"/>
                <a:ea typeface="Calibri"/>
                <a:cs typeface="Calibri"/>
                <a:sym typeface="Calibri"/>
              </a:rPr>
              <a:t>b. </a:t>
            </a:r>
            <a:r>
              <a:rPr lang="en-IN" sz="2400" dirty="0">
                <a:latin typeface="Calibri"/>
                <a:ea typeface="Calibri"/>
                <a:cs typeface="Calibri"/>
                <a:sym typeface="Calibri"/>
              </a:rPr>
              <a:t>T</a:t>
            </a:r>
            <a:r>
              <a:rPr lang="en" sz="2400" dirty="0">
                <a:latin typeface="Calibri"/>
                <a:ea typeface="Calibri"/>
                <a:cs typeface="Calibri"/>
                <a:sym typeface="Calibri"/>
              </a:rPr>
              <a:t>he last train leaves at 10 p.m.</a:t>
            </a:r>
          </a:p>
          <a:p>
            <a:pPr marR="0" lvl="0" algn="l" rtl="0">
              <a:lnSpc>
                <a:spcPct val="100000"/>
              </a:lnSpc>
              <a:spcBef>
                <a:spcPts val="0"/>
              </a:spcBef>
              <a:spcAft>
                <a:spcPts val="0"/>
              </a:spcAft>
              <a:buClr>
                <a:srgbClr val="000000"/>
              </a:buClr>
              <a:buSzPts val="1400"/>
            </a:pPr>
            <a:r>
              <a:rPr lang="en" sz="2400" dirty="0">
                <a:latin typeface="Calibri"/>
                <a:ea typeface="Calibri"/>
                <a:cs typeface="Calibri"/>
                <a:sym typeface="Calibri"/>
              </a:rPr>
              <a:t>c. </a:t>
            </a:r>
            <a:r>
              <a:rPr lang="en-IN" sz="2400" dirty="0">
                <a:latin typeface="Calibri"/>
                <a:ea typeface="Calibri"/>
                <a:cs typeface="Calibri"/>
                <a:sym typeface="Calibri"/>
              </a:rPr>
              <a:t>M</a:t>
            </a:r>
            <a:r>
              <a:rPr lang="en" sz="2400" dirty="0">
                <a:latin typeface="Calibri"/>
                <a:ea typeface="Calibri"/>
                <a:cs typeface="Calibri"/>
                <a:sym typeface="Calibri"/>
              </a:rPr>
              <a:t>y friend eats rice very slowly.</a:t>
            </a:r>
          </a:p>
          <a:p>
            <a:pPr marR="0" lvl="0" algn="l" rtl="0">
              <a:lnSpc>
                <a:spcPct val="100000"/>
              </a:lnSpc>
              <a:spcBef>
                <a:spcPts val="0"/>
              </a:spcBef>
              <a:spcAft>
                <a:spcPts val="0"/>
              </a:spcAft>
              <a:buClr>
                <a:srgbClr val="000000"/>
              </a:buClr>
              <a:buSzPts val="1400"/>
            </a:pPr>
            <a:r>
              <a:rPr lang="en" sz="2400" dirty="0">
                <a:latin typeface="Calibri"/>
                <a:ea typeface="Calibri"/>
                <a:cs typeface="Calibri"/>
                <a:sym typeface="Calibri"/>
              </a:rPr>
              <a:t>d. </a:t>
            </a:r>
            <a:r>
              <a:rPr lang="en-IN" sz="2400" dirty="0">
                <a:latin typeface="Calibri"/>
                <a:ea typeface="Calibri"/>
                <a:cs typeface="Calibri"/>
                <a:sym typeface="Calibri"/>
              </a:rPr>
              <a:t>T</a:t>
            </a:r>
            <a:r>
              <a:rPr lang="en" sz="2400" dirty="0">
                <a:latin typeface="Calibri"/>
                <a:ea typeface="Calibri"/>
                <a:cs typeface="Calibri"/>
                <a:sym typeface="Calibri"/>
              </a:rPr>
              <a:t>he Principal signed the letter.</a:t>
            </a:r>
          </a:p>
          <a:p>
            <a:pPr marR="0" lvl="0" algn="l" rtl="0">
              <a:lnSpc>
                <a:spcPct val="100000"/>
              </a:lnSpc>
              <a:spcBef>
                <a:spcPts val="0"/>
              </a:spcBef>
              <a:spcAft>
                <a:spcPts val="0"/>
              </a:spcAft>
              <a:buClr>
                <a:srgbClr val="000000"/>
              </a:buClr>
              <a:buSzPts val="1400"/>
            </a:pPr>
            <a:r>
              <a:rPr lang="en" sz="2400" dirty="0">
                <a:latin typeface="Calibri"/>
                <a:ea typeface="Calibri"/>
                <a:cs typeface="Calibri"/>
                <a:sym typeface="Calibri"/>
              </a:rPr>
              <a:t>e. </a:t>
            </a:r>
            <a:r>
              <a:rPr lang="en-IN" sz="2400" dirty="0">
                <a:latin typeface="Calibri"/>
                <a:ea typeface="Calibri"/>
                <a:cs typeface="Calibri"/>
                <a:sym typeface="Calibri"/>
              </a:rPr>
              <a:t>T</a:t>
            </a:r>
            <a:r>
              <a:rPr lang="en" sz="2400" dirty="0">
                <a:latin typeface="Calibri"/>
                <a:ea typeface="Calibri"/>
                <a:cs typeface="Calibri"/>
                <a:sym typeface="Calibri"/>
              </a:rPr>
              <a:t>he trees look beautiful in the rain.</a:t>
            </a:r>
          </a:p>
          <a:p>
            <a:pPr marR="0" lvl="0" algn="l" rtl="0">
              <a:lnSpc>
                <a:spcPct val="100000"/>
              </a:lnSpc>
              <a:spcBef>
                <a:spcPts val="0"/>
              </a:spcBef>
              <a:spcAft>
                <a:spcPts val="0"/>
              </a:spcAft>
              <a:buClr>
                <a:srgbClr val="000000"/>
              </a:buClr>
              <a:buSzPts val="1400"/>
            </a:pPr>
            <a:r>
              <a:rPr lang="en" sz="2400" dirty="0">
                <a:latin typeface="Calibri"/>
                <a:ea typeface="Calibri"/>
                <a:cs typeface="Calibri"/>
                <a:sym typeface="Calibri"/>
              </a:rPr>
              <a:t>f. </a:t>
            </a:r>
            <a:r>
              <a:rPr lang="en-IN" sz="2400" dirty="0">
                <a:latin typeface="Calibri"/>
                <a:ea typeface="Calibri"/>
                <a:cs typeface="Calibri"/>
                <a:sym typeface="Calibri"/>
              </a:rPr>
              <a:t>T</a:t>
            </a:r>
            <a:r>
              <a:rPr lang="en" sz="2400" dirty="0">
                <a:latin typeface="Calibri"/>
                <a:ea typeface="Calibri"/>
                <a:cs typeface="Calibri"/>
                <a:sym typeface="Calibri"/>
              </a:rPr>
              <a:t>he homeless man was sleeping on a bench in the park.</a:t>
            </a:r>
          </a:p>
          <a:p>
            <a:pPr marR="0" lvl="0" algn="l" rtl="0">
              <a:lnSpc>
                <a:spcPct val="100000"/>
              </a:lnSpc>
              <a:spcBef>
                <a:spcPts val="0"/>
              </a:spcBef>
              <a:spcAft>
                <a:spcPts val="0"/>
              </a:spcAft>
              <a:buClr>
                <a:srgbClr val="000000"/>
              </a:buClr>
              <a:buSzPts val="1400"/>
            </a:pPr>
            <a:r>
              <a:rPr lang="en" sz="2400" dirty="0">
                <a:latin typeface="Calibri"/>
                <a:ea typeface="Calibri"/>
                <a:cs typeface="Calibri"/>
                <a:sym typeface="Calibri"/>
              </a:rPr>
              <a:t>g. </a:t>
            </a:r>
            <a:r>
              <a:rPr lang="en-IN" sz="2400" dirty="0">
                <a:latin typeface="Calibri"/>
                <a:ea typeface="Calibri"/>
                <a:cs typeface="Calibri"/>
                <a:sym typeface="Calibri"/>
              </a:rPr>
              <a:t>I</a:t>
            </a:r>
            <a:r>
              <a:rPr lang="en" sz="2400" dirty="0">
                <a:latin typeface="Calibri"/>
                <a:ea typeface="Calibri"/>
                <a:cs typeface="Calibri"/>
                <a:sym typeface="Calibri"/>
              </a:rPr>
              <a:t>t was a full moon night.</a:t>
            </a:r>
          </a:p>
          <a:p>
            <a:pPr marR="0" lvl="0" algn="l" rtl="0">
              <a:lnSpc>
                <a:spcPct val="100000"/>
              </a:lnSpc>
              <a:spcBef>
                <a:spcPts val="0"/>
              </a:spcBef>
              <a:spcAft>
                <a:spcPts val="0"/>
              </a:spcAft>
              <a:buClr>
                <a:srgbClr val="000000"/>
              </a:buClr>
              <a:buSzPts val="1400"/>
            </a:pPr>
            <a:r>
              <a:rPr lang="en" sz="2400" dirty="0">
                <a:latin typeface="Calibri"/>
                <a:ea typeface="Calibri"/>
                <a:cs typeface="Calibri"/>
                <a:sym typeface="Calibri"/>
              </a:rPr>
              <a:t>h. </a:t>
            </a:r>
            <a:r>
              <a:rPr lang="en-IN" sz="2400" dirty="0">
                <a:latin typeface="Calibri"/>
                <a:ea typeface="Calibri"/>
                <a:cs typeface="Calibri"/>
                <a:sym typeface="Calibri"/>
              </a:rPr>
              <a:t>T</a:t>
            </a:r>
            <a:r>
              <a:rPr lang="en" sz="2400" dirty="0">
                <a:latin typeface="Calibri"/>
                <a:ea typeface="Calibri"/>
                <a:cs typeface="Calibri"/>
                <a:sym typeface="Calibri"/>
              </a:rPr>
              <a:t>he poor lady blessed the boy as he gave her some food.</a:t>
            </a:r>
          </a:p>
          <a:p>
            <a:pPr marR="0" lvl="0" algn="l" rtl="0">
              <a:lnSpc>
                <a:spcPct val="100000"/>
              </a:lnSpc>
              <a:spcBef>
                <a:spcPts val="0"/>
              </a:spcBef>
              <a:spcAft>
                <a:spcPts val="0"/>
              </a:spcAft>
              <a:buClr>
                <a:srgbClr val="000000"/>
              </a:buClr>
              <a:buSzPts val="1400"/>
            </a:pPr>
            <a:endParaRPr lang="en-US" sz="2000" dirty="0">
              <a:solidFill>
                <a:srgbClr val="002060"/>
              </a:solidFill>
              <a:latin typeface="Calibri"/>
              <a:ea typeface="Calibri"/>
              <a:cs typeface="Calibri"/>
              <a:sym typeface="Calibri"/>
            </a:endParaRPr>
          </a:p>
          <a:p>
            <a:pPr marR="0" lvl="0" algn="l" rtl="0">
              <a:lnSpc>
                <a:spcPct val="100000"/>
              </a:lnSpc>
              <a:spcBef>
                <a:spcPts val="0"/>
              </a:spcBef>
              <a:spcAft>
                <a:spcPts val="0"/>
              </a:spcAft>
              <a:buClr>
                <a:srgbClr val="000000"/>
              </a:buClr>
              <a:buSzPts val="1400"/>
            </a:pPr>
            <a:endParaRPr lang="en" sz="2000" b="0" i="0" u="none" strike="noStrike" cap="none" dirty="0">
              <a:solidFill>
                <a:srgbClr val="002060"/>
              </a:solidFill>
              <a:latin typeface="Calibri"/>
              <a:ea typeface="Calibri"/>
              <a:cs typeface="Calibri"/>
              <a:sym typeface="Calibri"/>
            </a:endParaRPr>
          </a:p>
          <a:p>
            <a:pPr marR="0" lvl="0" algn="l" rtl="0">
              <a:lnSpc>
                <a:spcPct val="100000"/>
              </a:lnSpc>
              <a:spcBef>
                <a:spcPts val="0"/>
              </a:spcBef>
              <a:spcAft>
                <a:spcPts val="0"/>
              </a:spcAft>
              <a:buClr>
                <a:srgbClr val="000000"/>
              </a:buClr>
              <a:buSzPts val="1400"/>
            </a:pPr>
            <a:endParaRPr sz="2000" b="0" i="0" u="none" strike="noStrike" cap="none" dirty="0">
              <a:solidFill>
                <a:srgbClr val="002060"/>
              </a:solidFill>
              <a:latin typeface="Calibri"/>
              <a:ea typeface="Calibri"/>
              <a:cs typeface="Calibri"/>
              <a:sym typeface="Calibri"/>
            </a:endParaRPr>
          </a:p>
        </p:txBody>
      </p:sp>
      <p:sp>
        <p:nvSpPr>
          <p:cNvPr id="4" name="Rectangle: Rounded Corners 3">
            <a:extLst>
              <a:ext uri="{FF2B5EF4-FFF2-40B4-BE49-F238E27FC236}">
                <a16:creationId xmlns:a16="http://schemas.microsoft.com/office/drawing/2014/main" id="{03CFE98E-B356-4E6C-9222-56EBD63E20DC}"/>
              </a:ext>
            </a:extLst>
          </p:cNvPr>
          <p:cNvSpPr/>
          <p:nvPr/>
        </p:nvSpPr>
        <p:spPr>
          <a:xfrm>
            <a:off x="3826711" y="1418370"/>
            <a:ext cx="705679" cy="2782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IN</a:t>
            </a:r>
          </a:p>
        </p:txBody>
      </p:sp>
      <p:sp>
        <p:nvSpPr>
          <p:cNvPr id="8" name="Rectangle: Rounded Corners 7">
            <a:extLst>
              <a:ext uri="{FF2B5EF4-FFF2-40B4-BE49-F238E27FC236}">
                <a16:creationId xmlns:a16="http://schemas.microsoft.com/office/drawing/2014/main" id="{06D79A5A-9D97-4D23-95CF-CD927EA01E53}"/>
              </a:ext>
            </a:extLst>
          </p:cNvPr>
          <p:cNvSpPr/>
          <p:nvPr/>
        </p:nvSpPr>
        <p:spPr>
          <a:xfrm>
            <a:off x="4477773" y="1793459"/>
            <a:ext cx="705679" cy="2782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IN</a:t>
            </a:r>
          </a:p>
        </p:txBody>
      </p:sp>
      <p:sp>
        <p:nvSpPr>
          <p:cNvPr id="9" name="Rectangle: Rounded Corners 8">
            <a:extLst>
              <a:ext uri="{FF2B5EF4-FFF2-40B4-BE49-F238E27FC236}">
                <a16:creationId xmlns:a16="http://schemas.microsoft.com/office/drawing/2014/main" id="{95CBC54E-2E78-4EEC-B0AA-007C1348C451}"/>
              </a:ext>
            </a:extLst>
          </p:cNvPr>
          <p:cNvSpPr/>
          <p:nvPr/>
        </p:nvSpPr>
        <p:spPr>
          <a:xfrm>
            <a:off x="7434735" y="3250705"/>
            <a:ext cx="705679" cy="2782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T</a:t>
            </a:r>
          </a:p>
        </p:txBody>
      </p:sp>
      <p:sp>
        <p:nvSpPr>
          <p:cNvPr id="11" name="Rectangle: Rounded Corners 10">
            <a:extLst>
              <a:ext uri="{FF2B5EF4-FFF2-40B4-BE49-F238E27FC236}">
                <a16:creationId xmlns:a16="http://schemas.microsoft.com/office/drawing/2014/main" id="{912A0243-A21B-41FA-AF84-64E446D53D67}"/>
              </a:ext>
            </a:extLst>
          </p:cNvPr>
          <p:cNvSpPr/>
          <p:nvPr/>
        </p:nvSpPr>
        <p:spPr>
          <a:xfrm>
            <a:off x="7603699" y="3968279"/>
            <a:ext cx="705679" cy="2782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T</a:t>
            </a:r>
          </a:p>
        </p:txBody>
      </p:sp>
      <p:sp>
        <p:nvSpPr>
          <p:cNvPr id="13" name="Rectangle: Rounded Corners 12">
            <a:extLst>
              <a:ext uri="{FF2B5EF4-FFF2-40B4-BE49-F238E27FC236}">
                <a16:creationId xmlns:a16="http://schemas.microsoft.com/office/drawing/2014/main" id="{1983DE9C-0BFF-4CD1-AAE1-32C57F3959C4}"/>
              </a:ext>
            </a:extLst>
          </p:cNvPr>
          <p:cNvSpPr/>
          <p:nvPr/>
        </p:nvSpPr>
        <p:spPr>
          <a:xfrm>
            <a:off x="4477773" y="2184754"/>
            <a:ext cx="705679" cy="2782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T</a:t>
            </a:r>
          </a:p>
        </p:txBody>
      </p:sp>
      <p:sp>
        <p:nvSpPr>
          <p:cNvPr id="14" name="Rectangle: Rounded Corners 13">
            <a:extLst>
              <a:ext uri="{FF2B5EF4-FFF2-40B4-BE49-F238E27FC236}">
                <a16:creationId xmlns:a16="http://schemas.microsoft.com/office/drawing/2014/main" id="{CD06645C-AA94-4AF6-934B-9941A947E17B}"/>
              </a:ext>
            </a:extLst>
          </p:cNvPr>
          <p:cNvSpPr/>
          <p:nvPr/>
        </p:nvSpPr>
        <p:spPr>
          <a:xfrm>
            <a:off x="4477773" y="2545434"/>
            <a:ext cx="705679" cy="2782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T</a:t>
            </a:r>
          </a:p>
        </p:txBody>
      </p:sp>
      <p:sp>
        <p:nvSpPr>
          <p:cNvPr id="15" name="Rectangle: Rounded Corners 14">
            <a:extLst>
              <a:ext uri="{FF2B5EF4-FFF2-40B4-BE49-F238E27FC236}">
                <a16:creationId xmlns:a16="http://schemas.microsoft.com/office/drawing/2014/main" id="{68ACCE09-6123-4A7E-A41C-B94301E8452A}"/>
              </a:ext>
            </a:extLst>
          </p:cNvPr>
          <p:cNvSpPr/>
          <p:nvPr/>
        </p:nvSpPr>
        <p:spPr>
          <a:xfrm>
            <a:off x="4910030" y="2891837"/>
            <a:ext cx="705679" cy="2782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a:solidFill>
                  <a:schemeClr val="tx1"/>
                </a:solidFill>
              </a:rPr>
              <a:t>IN</a:t>
            </a:r>
            <a:endParaRPr lang="en-IN" dirty="0">
              <a:solidFill>
                <a:schemeClr val="tx1"/>
              </a:solidFill>
            </a:endParaRPr>
          </a:p>
        </p:txBody>
      </p:sp>
      <p:sp>
        <p:nvSpPr>
          <p:cNvPr id="16" name="Rectangle: Rounded Corners 15">
            <a:extLst>
              <a:ext uri="{FF2B5EF4-FFF2-40B4-BE49-F238E27FC236}">
                <a16:creationId xmlns:a16="http://schemas.microsoft.com/office/drawing/2014/main" id="{E441A294-D368-4082-A602-6386E45A03AE}"/>
              </a:ext>
            </a:extLst>
          </p:cNvPr>
          <p:cNvSpPr/>
          <p:nvPr/>
        </p:nvSpPr>
        <p:spPr>
          <a:xfrm>
            <a:off x="3503590" y="3620409"/>
            <a:ext cx="675960" cy="2782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IN</a:t>
            </a:r>
          </a:p>
        </p:txBody>
      </p:sp>
    </p:spTree>
    <p:extLst>
      <p:ext uri="{BB962C8B-B14F-4D97-AF65-F5344CB8AC3E}">
        <p14:creationId xmlns:p14="http://schemas.microsoft.com/office/powerpoint/2010/main" val="3516109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0" animBg="1"/>
      <p:bldP spid="11" grpId="0" animBg="1"/>
      <p:bldP spid="13" grpId="0" animBg="1"/>
      <p:bldP spid="14" grpId="0" animBg="1"/>
      <p:bldP spid="15" grpId="0" animBg="1"/>
      <p:bldP spid="1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3" name="Google Shape;63;p2"/>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a:buNone/>
            </a:pPr>
            <a:endParaRPr sz="2200" b="1" i="0" u="none" strike="noStrike" cap="none" dirty="0">
              <a:solidFill>
                <a:srgbClr val="FF0000"/>
              </a:solidFill>
              <a:latin typeface="Arial"/>
              <a:ea typeface="Arial"/>
              <a:cs typeface="Arial"/>
              <a:sym typeface="Arial"/>
            </a:endParaRPr>
          </a:p>
        </p:txBody>
      </p:sp>
      <p:sp>
        <p:nvSpPr>
          <p:cNvPr id="64" name="Google Shape;64;p2"/>
          <p:cNvSpPr txBox="1"/>
          <p:nvPr/>
        </p:nvSpPr>
        <p:spPr>
          <a:xfrm>
            <a:off x="292101" y="647701"/>
            <a:ext cx="2913163" cy="2880690"/>
          </a:xfrm>
          <a:prstGeom prst="rect">
            <a:avLst/>
          </a:prstGeom>
          <a:noFill/>
          <a:ln>
            <a:noFill/>
          </a:ln>
        </p:spPr>
        <p:txBody>
          <a:bodyPr spcFirstLastPara="1" wrap="square" lIns="91425" tIns="91425" rIns="91425" bIns="91425" anchor="t" anchorCtr="0">
            <a:noAutofit/>
          </a:bodyPr>
          <a:lstStyle/>
          <a:p>
            <a:pPr algn="l"/>
            <a:r>
              <a:rPr lang="en-US" sz="2800" b="1" i="0" dirty="0">
                <a:solidFill>
                  <a:srgbClr val="FF0000"/>
                </a:solidFill>
                <a:effectLst/>
                <a:latin typeface="arial" panose="020B0604020202020204" pitchFamily="34" charset="0"/>
              </a:rPr>
              <a:t>HOME WORK </a:t>
            </a:r>
            <a:endParaRPr lang="en-US" sz="2000" b="1" i="0" dirty="0">
              <a:solidFill>
                <a:srgbClr val="202124"/>
              </a:solidFill>
              <a:effectLst/>
              <a:latin typeface="arial" panose="020B0604020202020204" pitchFamily="34" charset="0"/>
            </a:endParaRPr>
          </a:p>
          <a:p>
            <a:pPr algn="l"/>
            <a:endParaRPr lang="en-US" sz="2000" b="1" dirty="0">
              <a:solidFill>
                <a:srgbClr val="202124"/>
              </a:solidFill>
              <a:latin typeface="arial" panose="020B0604020202020204" pitchFamily="34" charset="0"/>
            </a:endParaRPr>
          </a:p>
          <a:p>
            <a:pPr algn="l"/>
            <a:endParaRPr lang="en-US" sz="2000" b="1" dirty="0">
              <a:solidFill>
                <a:srgbClr val="202124"/>
              </a:solidFill>
              <a:latin typeface="arial" panose="020B0604020202020204" pitchFamily="34" charset="0"/>
            </a:endParaRPr>
          </a:p>
          <a:p>
            <a:pPr algn="l"/>
            <a:r>
              <a:rPr lang="en-US" sz="2000" b="1" dirty="0">
                <a:solidFill>
                  <a:srgbClr val="202124"/>
                </a:solidFill>
                <a:latin typeface="arial" panose="020B0604020202020204" pitchFamily="34" charset="0"/>
              </a:rPr>
              <a:t>Write 3 examples of each, transitive and intransitive verbs</a:t>
            </a:r>
            <a:endParaRPr lang="en-US" sz="2800" b="1" i="0" dirty="0">
              <a:solidFill>
                <a:srgbClr val="FF0000"/>
              </a:solidFill>
              <a:effectLst/>
              <a:latin typeface="arial" panose="020B0604020202020204" pitchFamily="34" charset="0"/>
            </a:endParaRPr>
          </a:p>
        </p:txBody>
      </p:sp>
      <p:pic>
        <p:nvPicPr>
          <p:cNvPr id="5122" name="Picture 2" descr="Cute Learning GIFs | Tenor">
            <a:extLst>
              <a:ext uri="{FF2B5EF4-FFF2-40B4-BE49-F238E27FC236}">
                <a16:creationId xmlns:a16="http://schemas.microsoft.com/office/drawing/2014/main" id="{7AB44A86-D924-49BA-8855-7D7951E927FE}"/>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369365" y="0"/>
            <a:ext cx="5774635" cy="5143500"/>
          </a:xfrm>
          <a:prstGeom prst="rect">
            <a:avLst/>
          </a:prstGeom>
          <a:noFill/>
          <a:extLst>
            <a:ext uri="{909E8E84-426E-40DD-AFC4-6F175D3DCCD1}">
              <a14:hiddenFill xmlns:a14="http://schemas.microsoft.com/office/drawing/2010/main">
                <a:solidFill>
                  <a:srgbClr val="FFFFFF"/>
                </a:solidFill>
              </a14:hiddenFill>
            </a:ext>
          </a:extLst>
        </p:spPr>
      </p:pic>
      <p:pic>
        <p:nvPicPr>
          <p:cNvPr id="6" name="Google Shape;62;p2">
            <a:extLst>
              <a:ext uri="{FF2B5EF4-FFF2-40B4-BE49-F238E27FC236}">
                <a16:creationId xmlns:a16="http://schemas.microsoft.com/office/drawing/2014/main" id="{017C17D0-3C6D-4AA9-9BE8-6FEB6FAF4C9D}"/>
              </a:ext>
            </a:extLst>
          </p:cNvPr>
          <p:cNvPicPr preferRelativeResize="0"/>
          <p:nvPr/>
        </p:nvPicPr>
        <p:blipFill rotWithShape="1">
          <a:blip r:embed="rId4">
            <a:alphaModFix/>
          </a:blip>
          <a:srcRect/>
          <a:stretch/>
        </p:blipFill>
        <p:spPr>
          <a:xfrm>
            <a:off x="7728449" y="4418462"/>
            <a:ext cx="1232526" cy="611875"/>
          </a:xfrm>
          <a:prstGeom prst="rect">
            <a:avLst/>
          </a:prstGeom>
          <a:noFill/>
          <a:ln>
            <a:noFill/>
          </a:ln>
        </p:spPr>
      </p:pic>
      <p:sp>
        <p:nvSpPr>
          <p:cNvPr id="7" name="Rectangle: Rounded Corners 6">
            <a:extLst>
              <a:ext uri="{FF2B5EF4-FFF2-40B4-BE49-F238E27FC236}">
                <a16:creationId xmlns:a16="http://schemas.microsoft.com/office/drawing/2014/main" id="{5F7480A4-23FA-4B48-A44B-39547E0B0423}"/>
              </a:ext>
            </a:extLst>
          </p:cNvPr>
          <p:cNvSpPr/>
          <p:nvPr/>
        </p:nvSpPr>
        <p:spPr>
          <a:xfrm>
            <a:off x="4423011" y="1411357"/>
            <a:ext cx="705679" cy="2782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Rectangle: Rounded Corners 7">
            <a:extLst>
              <a:ext uri="{FF2B5EF4-FFF2-40B4-BE49-F238E27FC236}">
                <a16:creationId xmlns:a16="http://schemas.microsoft.com/office/drawing/2014/main" id="{1A8328D4-8B9C-4831-AF94-040A97D3CF7E}"/>
              </a:ext>
            </a:extLst>
          </p:cNvPr>
          <p:cNvSpPr/>
          <p:nvPr/>
        </p:nvSpPr>
        <p:spPr>
          <a:xfrm>
            <a:off x="4575411" y="1563757"/>
            <a:ext cx="705679" cy="2782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1249675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3" name="Google Shape;63;p2"/>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a:buNone/>
            </a:pPr>
            <a:endParaRPr sz="2200" b="1" i="0" u="none" strike="noStrike" cap="none" dirty="0">
              <a:solidFill>
                <a:srgbClr val="FF0000"/>
              </a:solidFill>
              <a:latin typeface="Arial"/>
              <a:ea typeface="Arial"/>
              <a:cs typeface="Arial"/>
              <a:sym typeface="Arial"/>
            </a:endParaRPr>
          </a:p>
        </p:txBody>
      </p:sp>
      <p:sp>
        <p:nvSpPr>
          <p:cNvPr id="64" name="Google Shape;64;p2"/>
          <p:cNvSpPr txBox="1"/>
          <p:nvPr/>
        </p:nvSpPr>
        <p:spPr>
          <a:xfrm>
            <a:off x="272675" y="285050"/>
            <a:ext cx="6923255" cy="4133412"/>
          </a:xfrm>
          <a:prstGeom prst="rect">
            <a:avLst/>
          </a:prstGeom>
          <a:noFill/>
          <a:ln>
            <a:noFill/>
          </a:ln>
        </p:spPr>
        <p:txBody>
          <a:bodyPr spcFirstLastPara="1" wrap="square" lIns="91425" tIns="91425" rIns="91425" bIns="91425" anchor="t" anchorCtr="0">
            <a:noAutofit/>
          </a:bodyPr>
          <a:lstStyle/>
          <a:p>
            <a:pPr algn="l"/>
            <a:r>
              <a:rPr lang="en-US" sz="2800" b="1" dirty="0">
                <a:solidFill>
                  <a:srgbClr val="FF0000"/>
                </a:solidFill>
                <a:latin typeface="arial" panose="020B0604020202020204" pitchFamily="34" charset="0"/>
              </a:rPr>
              <a:t>Learning Outcome</a:t>
            </a:r>
          </a:p>
          <a:p>
            <a:pPr algn="l"/>
            <a:endParaRPr lang="en-US" sz="2000" dirty="0">
              <a:solidFill>
                <a:srgbClr val="FF0000"/>
              </a:solidFill>
              <a:latin typeface="arial" panose="020B0604020202020204" pitchFamily="34" charset="0"/>
            </a:endParaRPr>
          </a:p>
          <a:p>
            <a:pPr algn="l"/>
            <a:r>
              <a:rPr lang="en-US" sz="2000" dirty="0">
                <a:solidFill>
                  <a:srgbClr val="FF0000"/>
                </a:solidFill>
                <a:latin typeface="arial" panose="020B0604020202020204" pitchFamily="34" charset="0"/>
              </a:rPr>
              <a:t>Students can now recognize that </a:t>
            </a:r>
          </a:p>
          <a:p>
            <a:pPr algn="l"/>
            <a:endParaRPr lang="en-US" sz="2000" dirty="0">
              <a:solidFill>
                <a:srgbClr val="FF0000"/>
              </a:solidFill>
              <a:latin typeface="arial" panose="020B0604020202020204" pitchFamily="34" charset="0"/>
            </a:endParaRPr>
          </a:p>
          <a:p>
            <a:pPr algn="l"/>
            <a:endParaRPr lang="en-US" sz="2000" dirty="0">
              <a:latin typeface="arial" panose="020B0604020202020204" pitchFamily="34" charset="0"/>
            </a:endParaRPr>
          </a:p>
          <a:p>
            <a:pPr marL="342900" indent="-342900" algn="l">
              <a:buFont typeface="Arial" panose="020B0604020202020204" pitchFamily="34" charset="0"/>
              <a:buChar char="•"/>
            </a:pPr>
            <a:r>
              <a:rPr lang="en-US" sz="2400" b="0" i="0" dirty="0">
                <a:solidFill>
                  <a:srgbClr val="000000"/>
                </a:solidFill>
                <a:effectLst/>
                <a:latin typeface="Comic Sans MS" panose="030F0702030302020204" pitchFamily="66" charset="0"/>
              </a:rPr>
              <a:t>A transitive verb, used with a direct object, transmits action to an object and may also have an indirect object, which indicates to or for whom the action is done. </a:t>
            </a:r>
          </a:p>
          <a:p>
            <a:pPr marL="342900" indent="-342900" algn="l">
              <a:buFont typeface="Arial" panose="020B0604020202020204" pitchFamily="34" charset="0"/>
              <a:buChar char="•"/>
            </a:pPr>
            <a:r>
              <a:rPr lang="en-US" sz="2400" b="0" i="0" dirty="0">
                <a:solidFill>
                  <a:srgbClr val="000000"/>
                </a:solidFill>
                <a:effectLst/>
                <a:latin typeface="Comic Sans MS" panose="030F0702030302020204" pitchFamily="66" charset="0"/>
              </a:rPr>
              <a:t>In contrast, an intransitive verb never takes an object.</a:t>
            </a:r>
            <a:r>
              <a:rPr lang="en-US" sz="2400" b="1" i="0" dirty="0">
                <a:solidFill>
                  <a:srgbClr val="FF0000"/>
                </a:solidFill>
                <a:effectLst/>
                <a:latin typeface="Comic Sans MS" panose="030F0702030302020204" pitchFamily="66" charset="0"/>
              </a:rPr>
              <a:t> </a:t>
            </a:r>
          </a:p>
          <a:p>
            <a:pPr algn="l"/>
            <a:endParaRPr lang="en-US" sz="2400" dirty="0">
              <a:solidFill>
                <a:srgbClr val="202124"/>
              </a:solidFill>
              <a:latin typeface="Comic Sans MS" panose="030F0702030302020204" pitchFamily="66" charset="0"/>
            </a:endParaRPr>
          </a:p>
          <a:p>
            <a:pPr algn="l"/>
            <a:endParaRPr lang="en-US" sz="2000" b="0" i="0" dirty="0">
              <a:solidFill>
                <a:srgbClr val="202124"/>
              </a:solidFill>
              <a:effectLst/>
              <a:latin typeface="arial" panose="020B0604020202020204" pitchFamily="34" charset="0"/>
            </a:endParaRPr>
          </a:p>
          <a:p>
            <a:pPr algn="l"/>
            <a:endParaRPr lang="en-US" sz="2800" b="1" i="0" dirty="0">
              <a:solidFill>
                <a:srgbClr val="202124"/>
              </a:solidFill>
              <a:effectLst/>
              <a:latin typeface="arial" panose="020B0604020202020204" pitchFamily="34" charset="0"/>
            </a:endParaRPr>
          </a:p>
        </p:txBody>
      </p:sp>
      <p:pic>
        <p:nvPicPr>
          <p:cNvPr id="6" name="Google Shape;62;p2">
            <a:extLst>
              <a:ext uri="{FF2B5EF4-FFF2-40B4-BE49-F238E27FC236}">
                <a16:creationId xmlns:a16="http://schemas.microsoft.com/office/drawing/2014/main" id="{017C17D0-3C6D-4AA9-9BE8-6FEB6FAF4C9D}"/>
              </a:ext>
            </a:extLst>
          </p:cNvPr>
          <p:cNvPicPr preferRelativeResize="0"/>
          <p:nvPr/>
        </p:nvPicPr>
        <p:blipFill rotWithShape="1">
          <a:blip r:embed="rId3">
            <a:alphaModFix/>
          </a:blip>
          <a:srcRect/>
          <a:stretch/>
        </p:blipFill>
        <p:spPr>
          <a:xfrm>
            <a:off x="7728449" y="4418462"/>
            <a:ext cx="1232526" cy="611875"/>
          </a:xfrm>
          <a:prstGeom prst="rect">
            <a:avLst/>
          </a:prstGeom>
          <a:noFill/>
          <a:ln>
            <a:noFill/>
          </a:ln>
        </p:spPr>
      </p:pic>
    </p:spTree>
    <p:extLst>
      <p:ext uri="{BB962C8B-B14F-4D97-AF65-F5344CB8AC3E}">
        <p14:creationId xmlns:p14="http://schemas.microsoft.com/office/powerpoint/2010/main" val="392484914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1044</TotalTime>
  <Words>525</Words>
  <Application>Microsoft Office PowerPoint</Application>
  <PresentationFormat>On-screen Show (16:9)</PresentationFormat>
  <Paragraphs>104</Paragraphs>
  <Slides>10</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Arial</vt:lpstr>
      <vt:lpstr>Calibri</vt:lpstr>
      <vt:lpstr>Comic Sans MS</vt:lpstr>
      <vt:lpstr>Roboto</vt:lpstr>
      <vt:lpstr>Trebuchet MS</vt:lpstr>
      <vt:lpstr>Wingdings 3</vt:lpstr>
      <vt:lpstr>Facet</vt:lpstr>
      <vt:lpstr>PowerPoint Presentation</vt:lpstr>
      <vt:lpstr>PowerPoint Presentation</vt:lpstr>
      <vt:lpstr>PowerPoint Presentation</vt:lpstr>
      <vt:lpstr>  </vt:lpstr>
      <vt:lpstr>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Sudha Maa</dc:creator>
  <cp:lastModifiedBy>91768</cp:lastModifiedBy>
  <cp:revision>58</cp:revision>
  <dcterms:modified xsi:type="dcterms:W3CDTF">2021-09-08T17:21:23Z</dcterms:modified>
</cp:coreProperties>
</file>