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8" r:id="rId3"/>
    <p:sldId id="298" r:id="rId4"/>
    <p:sldId id="300" r:id="rId5"/>
    <p:sldId id="301" r:id="rId6"/>
    <p:sldId id="302" r:id="rId7"/>
    <p:sldId id="303" r:id="rId8"/>
    <p:sldId id="299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96554" y="1716912"/>
            <a:ext cx="68044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 algn="ctr">
              <a:lnSpc>
                <a:spcPct val="100000"/>
              </a:lnSpc>
              <a:spcBef>
                <a:spcPts val="100"/>
              </a:spcBef>
            </a:pPr>
            <a:r>
              <a:rPr lang="en-US" sz="3200" spc="5" dirty="0" smtClean="0"/>
              <a:t>TOPIC- </a:t>
            </a:r>
            <a:r>
              <a:rPr lang="en-US" sz="3200" spc="5" dirty="0" smtClean="0"/>
              <a:t>SEX DETERMINATION</a:t>
            </a:r>
            <a:r>
              <a:rPr lang="en-US" sz="3200" b="1" spc="5" dirty="0" smtClean="0"/>
              <a:t/>
            </a:r>
            <a:br>
              <a:rPr lang="en-US" sz="3200" b="1" spc="5" dirty="0" smtClean="0"/>
            </a:br>
            <a:r>
              <a:rPr lang="en-US" sz="3200" spc="5" dirty="0" smtClean="0"/>
              <a:t>PERIOD- </a:t>
            </a:r>
            <a:r>
              <a:rPr lang="en-US" sz="3200" spc="5" dirty="0" smtClean="0"/>
              <a:t>4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375282" y="2938050"/>
            <a:ext cx="5778118" cy="12053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5">
                <a:latin typeface="+mj-lt"/>
                <a:cs typeface="Calibri"/>
              </a:rPr>
              <a:t>CHAPTER</a:t>
            </a:r>
            <a:r>
              <a:rPr sz="2400" spc="-90">
                <a:latin typeface="+mj-lt"/>
                <a:cs typeface="Calibri"/>
              </a:rPr>
              <a:t> </a:t>
            </a:r>
            <a:r>
              <a:rPr sz="2400" spc="-10" smtClean="0">
                <a:latin typeface="+mj-lt"/>
                <a:cs typeface="Calibri"/>
              </a:rPr>
              <a:t>N</a:t>
            </a:r>
            <a:r>
              <a:rPr lang="en-US" sz="2400" spc="-10" dirty="0" smtClean="0">
                <a:latin typeface="+mj-lt"/>
                <a:cs typeface="Calibri"/>
              </a:rPr>
              <a:t>UMBER- </a:t>
            </a:r>
            <a:r>
              <a:rPr lang="en-US" sz="2400" b="1" spc="-10" dirty="0" smtClean="0">
                <a:latin typeface="+mj-lt"/>
                <a:cs typeface="Calibri"/>
              </a:rPr>
              <a:t>10</a:t>
            </a: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10" dirty="0" smtClean="0">
                <a:latin typeface="+mj-lt"/>
                <a:cs typeface="Calibri"/>
              </a:rPr>
              <a:t>CHAPTER: HEREDITY AND EVOLUTION</a:t>
            </a:r>
            <a:endParaRPr lang="en-US" sz="2400" b="1" spc="-525" dirty="0" smtClean="0">
              <a:latin typeface="+mj-lt"/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endParaRPr sz="2000" b="1" dirty="0">
              <a:latin typeface="+mj-lt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950" y="0"/>
            <a:ext cx="1442466" cy="1143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50758"/>
            <a:ext cx="9144000" cy="1607240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2536017" y="3857628"/>
            <a:ext cx="4293417" cy="84779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5" dirty="0" smtClean="0">
                <a:cs typeface="Calibri"/>
              </a:rPr>
              <a:t>CLASS: </a:t>
            </a:r>
            <a:r>
              <a:rPr lang="en-US" sz="2400" b="1" spc="-5" dirty="0" smtClean="0">
                <a:cs typeface="Calibri"/>
              </a:rPr>
              <a:t>X</a:t>
            </a:r>
            <a:endParaRPr lang="en-US" sz="2400" spc="-525" dirty="0" smtClean="0"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10" smtClean="0">
                <a:cs typeface="Calibri"/>
              </a:rPr>
              <a:t>SUB</a:t>
            </a:r>
            <a:r>
              <a:rPr lang="en-US" sz="2400" spc="-10" dirty="0" smtClean="0">
                <a:cs typeface="Calibri"/>
              </a:rPr>
              <a:t>JECT</a:t>
            </a:r>
            <a:r>
              <a:rPr sz="2400" spc="-10" smtClean="0">
                <a:cs typeface="Calibri"/>
              </a:rPr>
              <a:t>:</a:t>
            </a:r>
            <a:r>
              <a:rPr sz="2400" b="1" spc="-10" smtClean="0">
                <a:cs typeface="Calibri"/>
              </a:rPr>
              <a:t> </a:t>
            </a:r>
            <a:r>
              <a:rPr lang="en-IN" sz="2400" b="1" spc="-10" dirty="0" smtClean="0">
                <a:cs typeface="Calibri"/>
              </a:rPr>
              <a:t>BIOLOGY</a:t>
            </a:r>
            <a:r>
              <a:rPr sz="2400" b="1" spc="-10" smtClean="0">
                <a:cs typeface="Calibri"/>
              </a:rPr>
              <a:t> </a:t>
            </a:r>
            <a:r>
              <a:rPr sz="2400" b="1" spc="-5" smtClean="0">
                <a:cs typeface="Calibri"/>
              </a:rPr>
              <a:t> </a:t>
            </a:r>
            <a:endParaRPr sz="2000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458200" cy="3154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/>
              <a:t>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LEARNING  OBJECTIVE</a:t>
            </a:r>
          </a:p>
          <a:p>
            <a:pPr>
              <a:buNone/>
            </a:pPr>
            <a:r>
              <a:rPr lang="en-IN" sz="2200" dirty="0" smtClean="0"/>
              <a:t>Students will – 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Learn the basis of inheritance of characters from one generation to other.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Understand the mechanism or pattern of inheritance and occurrence of  variation</a:t>
            </a:r>
            <a:r>
              <a:rPr lang="en-IN" sz="2200" dirty="0" smtClean="0"/>
              <a:t>.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Learn the mechanism of sex determination in humans.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Understand the possibility of male or female child in human.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IN" sz="2200" dirty="0" smtClean="0"/>
              <a:t>Analyze the patterns </a:t>
            </a:r>
            <a:r>
              <a:rPr lang="en-IN" sz="2200" dirty="0" smtClean="0"/>
              <a:t>of inheritance in </a:t>
            </a:r>
            <a:r>
              <a:rPr lang="en-IN" sz="2200" dirty="0" smtClean="0"/>
              <a:t>their surrounding and family.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Be able to derive the inheritance pattern of genetic disorder or traits.</a:t>
            </a:r>
          </a:p>
          <a:p>
            <a:pPr marL="457200" indent="-457200">
              <a:buAutoNum type="arabicPeriod"/>
            </a:pPr>
            <a:endParaRPr lang="en-IN" sz="2200" dirty="0" smtClean="0"/>
          </a:p>
        </p:txBody>
      </p:sp>
      <p:pic>
        <p:nvPicPr>
          <p:cNvPr id="5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45608" t="14844" r="23645" b="16797"/>
          <a:stretch>
            <a:fillRect/>
          </a:stretch>
        </p:blipFill>
        <p:spPr bwMode="auto">
          <a:xfrm>
            <a:off x="6248400" y="3962400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0713" y="228600"/>
            <a:ext cx="1923287" cy="114299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48609" t="31250" r="19180" b="23958"/>
          <a:stretch>
            <a:fillRect/>
          </a:stretch>
        </p:blipFill>
        <p:spPr bwMode="auto">
          <a:xfrm>
            <a:off x="1066800" y="3124200"/>
            <a:ext cx="6172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SEX DETERMINATION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723072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chromosomes that are involved in sex determination are called </a:t>
            </a:r>
            <a:r>
              <a:rPr lang="en-US" b="1" dirty="0" smtClean="0"/>
              <a:t>sex chromosomes (</a:t>
            </a:r>
            <a:r>
              <a:rPr lang="en-US" b="1" dirty="0" err="1" smtClean="0"/>
              <a:t>allosomes</a:t>
            </a:r>
            <a:r>
              <a:rPr lang="en-US" b="1" dirty="0" smtClean="0"/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They include </a:t>
            </a:r>
            <a:r>
              <a:rPr lang="en-US" b="1" dirty="0" smtClean="0"/>
              <a:t>X &amp; Y </a:t>
            </a:r>
            <a:r>
              <a:rPr lang="en-US" dirty="0" smtClean="0"/>
              <a:t>chromosomes.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err="1" smtClean="0"/>
              <a:t>Autosomes</a:t>
            </a:r>
            <a:r>
              <a:rPr lang="en-US" dirty="0" smtClean="0"/>
              <a:t> are chromosomes other than sex chromosomes.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Number of </a:t>
            </a:r>
            <a:r>
              <a:rPr lang="en-US" dirty="0" err="1" smtClean="0"/>
              <a:t>autosomes</a:t>
            </a:r>
            <a:r>
              <a:rPr lang="en-US" dirty="0" smtClean="0"/>
              <a:t> is same in males and females.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9327" t="25000" r="19180" b="69792"/>
          <a:stretch>
            <a:fillRect/>
          </a:stretch>
        </p:blipFill>
        <p:spPr bwMode="auto">
          <a:xfrm>
            <a:off x="609600" y="12954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Mechanism of Sex Determination: XX-XY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9327" t="30208" r="19180" b="23958"/>
          <a:stretch>
            <a:fillRect/>
          </a:stretch>
        </p:blipFill>
        <p:spPr bwMode="auto">
          <a:xfrm>
            <a:off x="76200" y="2057400"/>
            <a:ext cx="891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SEX DETERMINATION IN HUMANS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5813" t="23958" r="16252" b="23958"/>
          <a:stretch>
            <a:fillRect/>
          </a:stretch>
        </p:blipFill>
        <p:spPr bwMode="auto">
          <a:xfrm>
            <a:off x="152400" y="19050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Boy or Girl!!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60908" t="31250" r="6296" b="30208"/>
          <a:stretch>
            <a:fillRect/>
          </a:stretch>
        </p:blipFill>
        <p:spPr bwMode="auto">
          <a:xfrm>
            <a:off x="609600" y="1981200"/>
            <a:ext cx="76200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HOME ASSIGNMENT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851" t="16601" r="67423" b="58008"/>
          <a:stretch>
            <a:fillRect/>
          </a:stretch>
        </p:blipFill>
        <p:spPr bwMode="auto">
          <a:xfrm flipH="1">
            <a:off x="7010400" y="4800600"/>
            <a:ext cx="1785910" cy="185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0713" y="228600"/>
            <a:ext cx="1923287" cy="1142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447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 smtClean="0"/>
              <a:t>Mention the two different sex chromosomes.</a:t>
            </a:r>
          </a:p>
          <a:p>
            <a:pPr marL="342900" indent="-342900">
              <a:buAutoNum type="arabicPeriod"/>
            </a:pPr>
            <a:r>
              <a:rPr lang="en-IN" dirty="0" smtClean="0"/>
              <a:t>The possibility of a male child born to a parent is controlled by which sex chromosome.</a:t>
            </a:r>
          </a:p>
          <a:p>
            <a:pPr marL="342900" indent="-342900">
              <a:buAutoNum type="arabicPeriod"/>
            </a:pPr>
            <a:r>
              <a:rPr lang="en-IN" dirty="0" smtClean="0"/>
              <a:t>Distinguish between homozygous and heterozygous condition.</a:t>
            </a:r>
          </a:p>
          <a:p>
            <a:pPr marL="342900" indent="-342900">
              <a:buAutoNum type="arabicPeriod"/>
            </a:pPr>
            <a:r>
              <a:rPr lang="en-IN" dirty="0" smtClean="0"/>
              <a:t>Why there is always  a 50% chance of a male or female child born to a human parent. Explain with the help of a cross.</a:t>
            </a:r>
          </a:p>
          <a:p>
            <a:pPr marL="342900" indent="-342900">
              <a:buAutoNum type="arabicPeriod"/>
            </a:pPr>
            <a:r>
              <a:rPr lang="en-IN" dirty="0" smtClean="0"/>
              <a:t>How is chromosome set condition restored in next generation?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/>
              <a:t>                          </a:t>
            </a:r>
          </a:p>
          <a:p>
            <a:pPr>
              <a:buFont typeface="Arial" charset="0"/>
              <a:buNone/>
            </a:pPr>
            <a:endParaRPr lang="en-US" b="1" dirty="0"/>
          </a:p>
          <a:p>
            <a:pPr>
              <a:buFont typeface="Arial" charset="0"/>
              <a:buNone/>
            </a:pPr>
            <a:r>
              <a:rPr lang="en-US" sz="4800" b="1" dirty="0"/>
              <a:t>                 </a:t>
            </a:r>
            <a:r>
              <a:rPr lang="en-US" sz="4000" b="1" dirty="0"/>
              <a:t>THANKING YOU</a:t>
            </a:r>
            <a:endParaRPr lang="en-US" sz="4000" dirty="0"/>
          </a:p>
          <a:p>
            <a:pPr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            </a:t>
            </a:r>
            <a:r>
              <a:rPr lang="en-US" sz="4000" b="1" dirty="0">
                <a:solidFill>
                  <a:srgbClr val="FF0000"/>
                </a:solidFill>
              </a:rPr>
              <a:t>ODM EDUCATIONAL GROUP</a:t>
            </a:r>
            <a:endParaRPr lang="en-US" sz="4000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229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TOPIC- SEX DETERMINATION PERIOD- 4</vt:lpstr>
      <vt:lpstr>Slide 2</vt:lpstr>
      <vt:lpstr>Slide 3</vt:lpstr>
      <vt:lpstr>SEX DETERMINATION</vt:lpstr>
      <vt:lpstr>Mechanism of Sex Determination: XX-XY </vt:lpstr>
      <vt:lpstr>SEX DETERMINATION IN HUMANS</vt:lpstr>
      <vt:lpstr>Boy or Girl!!</vt:lpstr>
      <vt:lpstr>HOME ASSIGNMENT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QUANTITIES AND MEASUREMENT</dc:title>
  <dc:creator>FNSCB</dc:creator>
  <cp:lastModifiedBy>Tapaswini Maharana</cp:lastModifiedBy>
  <cp:revision>58</cp:revision>
  <dcterms:created xsi:type="dcterms:W3CDTF">2021-03-22T06:08:03Z</dcterms:created>
  <dcterms:modified xsi:type="dcterms:W3CDTF">2022-04-01T07:04:14Z</dcterms:modified>
</cp:coreProperties>
</file>