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ink/ink4.xml" ContentType="application/inkml+xml"/>
  <Override PartName="/ppt/ink/ink5.xml" ContentType="application/inkml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266" r:id="rId3"/>
    <p:sldId id="276" r:id="rId4"/>
    <p:sldId id="267" r:id="rId5"/>
    <p:sldId id="270" r:id="rId6"/>
    <p:sldId id="275" r:id="rId7"/>
    <p:sldId id="273" r:id="rId8"/>
    <p:sldId id="277" r:id="rId9"/>
    <p:sldId id="281" r:id="rId10"/>
    <p:sldId id="280" r:id="rId11"/>
    <p:sldId id="278" r:id="rId12"/>
    <p:sldId id="279" r:id="rId13"/>
    <p:sldId id="286" r:id="rId14"/>
    <p:sldId id="285" r:id="rId15"/>
    <p:sldId id="268" r:id="rId16"/>
    <p:sldId id="259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1" clrIdx="0"/>
  <p:cmAuthor id="1" name="Sujit Kumar Patra" initials="SKP" lastIdx="1" clrIdx="1">
    <p:extLst>
      <p:ext uri="{19B8F6BF-5375-455C-9EA6-DF929625EA0E}">
        <p15:presenceInfo xmlns:p15="http://schemas.microsoft.com/office/powerpoint/2012/main" userId="e9c9acfb1c4e251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18D8"/>
    <a:srgbClr val="411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9" autoAdjust="0"/>
    <p:restoredTop sz="93842" autoAdjust="0"/>
  </p:normalViewPr>
  <p:slideViewPr>
    <p:cSldViewPr snapToGrid="0">
      <p:cViewPr varScale="1">
        <p:scale>
          <a:sx n="89" d="100"/>
          <a:sy n="89" d="100"/>
        </p:scale>
        <p:origin x="620" y="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1T11:50:59.044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745 354,'0'-7,"0"-1,-1 0,0 1,0-1,-1 1,0-1,-4-9,5 15,1 1,-1-1,0 1,1-1,-1 1,0 0,0-1,0 1,0 0,-1-1,1 1,0 0,0 0,-1 0,1 0,-1 0,1 1,-1-1,1 0,-1 1,1-1,-1 1,0-1,1 1,-1 0,1 0,-1-1,0 1,0 0,1 1,-1-1,0 0,1 0,-1 1,1-1,-1 1,0-1,-2 3,-4 1,-1 1,1 0,0 0,0 1,1 0,-12 11,-41 54,11-4,-50 89,-29 84,-117 289,222-469,19-36,4-23,0-1,0 0,0 0,0 0,0 1,0-1,0 0,0 0,0 0,0 0,0 1,1-1,-1 0,0 0,0 0,0 0,0 0,0 0,0 1,1-1,-1 0,0 0,0 0,0 0,0 0,1 0,-1 0,0 0,0 0,0 0,1 0,-1 0,0 0,0 0,0 0,0 0,1 0,-1 0,0 0,0 0,0 0,1 0,-1 0,0 0,0 0,0 0,0 0,1 0,-1-1,0 1,4-3,1 0,-1-1,0 0,0 0,5-7,57-78,61-107,-81 121,252-453,-270 477,215-376,-216 378,-15 35,-12 13,1 1,-1 0,0 0,0 0,0 0,1-1,-1 1,0 0,1 0,-1 0,0 0,0 0,1 0,-1 0,0 0,1 0,-1 0,0 0,0 0,1 0,-1 0,0 0,1 0,-1 0,0 0,0 0,1 0,-1 0,1 1,0 1,0 0,1 0,-1 0,0 1,0-1,-1 1,1-1,0 0,-1 1,0-1,1 5,3 31,-2-1,-2 1,-6 53,-25 115,28-190,-118 538,113-526,-14 38,10-50,12-15,0-1,0 0,-1 0,1 0,0 0,0 0,-1 0,1 0,0 0,-1 0,1 0,0 0,0 0,-1 0,1 0,0 0,-1 0,1-1,0 1,0 0,-1 0,1 0,0 0,0-1,0 1,-1 0,1 0,0 0,0-1,0 1,-1 0,1 0,0-1,0 1,0 0,0 0,0-1,0 1,0 0,-1-1,-2-10,0-1,1 1,0-1,0-16,-4-261,-4-46,9 323,-4-26,5 37,0 0,0-1,0 1,-1 0,1 0,0 0,-1 0,1 0,-1 0,1 0,-1 0,0 0,0 0,1 0,-1 0,0 0,0 1,0-1,0 0,0 0,0 1,-1-2,-6-2,1-3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1T11:50:59.955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1 1,'36'199,"-23"-131,-10-51,7 31,-9-45,-1 0,1 0,0-1,0 1,1 0,-1-1,1 1,-1-1,1 1,0-1,3 4,-4-5,-1-1,1 0,0 0,-1 0,1 0,0 0,-1 1,1-1,0 0,-1 0,1-1,-1 1,1 0,0 0,-1 0,1 0,0 0,-1-1,1 1,-1 0,1-1,0 1,-1 0,1-1,-1 1,1-1,-1 1,0-1,1 1,-1-1,1 1,-1-1,0 1,1-1,-1 1,0-1,0 0,1 1,-1-1,0-1,12-30,-11 31,13-59,7-23,-18 76,0-1,0 0,0 1,1 0,0 0,1 0,8-11,-12 17,0 0,0 0,0 0,0 0,0 0,0 0,0 0,0 1,0-1,0 0,0 1,1-1,-1 1,0-1,1 1,-1-1,0 1,0 0,1 0,-1 0,0 0,1 0,-1 0,1 0,-1 0,0 0,0 1,1-1,-1 0,0 1,1-1,-1 1,0 0,0-1,0 1,0 0,0 0,0 0,0-1,0 1,0 0,2 3,2 3,1 1,-1 0,0 1,6 15,-10-22,46 112,-5 2,39 175,-70-242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21T11:51:06.074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275 1,'-3'0,"-9"3,-4 5,-1 4,-3 8,-9 9,-3 7,-2 8,1-1,2-4,4-5,6-9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30T11:36:21.265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217 16,'0'-3,"-3"-2,-5 1,-4 0,-10 5,-5 2,-1 1,0-1,3 0,1-2,2 0,4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30T11:37:29.506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1 0,'4'4,"1"-1,0 1,1-1,-1 0,0 0,1-1,9 3,11 6,-7-1,1 0,1-2,0 0,0-1,1-1,-1-1,1-1,0-1,29 0,192-18,-218 12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045460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7475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463109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074028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22931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819108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12692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26388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62854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739116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0179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980250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00122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30599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5" r:id="rId4"/>
    <p:sldLayoutId id="2147483657" r:id="rId5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customXml" Target="../ink/ink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ustomXml" Target="../ink/ink1.xml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customXml" Target="../ink/ink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customXml" Target="../ink/ink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customXml" Target="../ink/ink4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s7NKLWXkEE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77640"/>
            <a:ext cx="9144000" cy="13658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471973" y="45698"/>
            <a:ext cx="1578401" cy="78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-937776" y="2141710"/>
            <a:ext cx="8763000" cy="19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lang="en" sz="30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MATHEMATICS</a:t>
            </a:r>
            <a:endParaRPr sz="2900" b="1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5874275" y="85675"/>
            <a:ext cx="3176100" cy="126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58;p13"/>
          <p:cNvSpPr txBox="1"/>
          <p:nvPr/>
        </p:nvSpPr>
        <p:spPr>
          <a:xfrm>
            <a:off x="2189999" y="2433293"/>
            <a:ext cx="6860375" cy="9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CHAPTER NUMBER :~</a:t>
            </a:r>
            <a:r>
              <a:rPr lang="en-US" b="1" dirty="0"/>
              <a:t> 3</a:t>
            </a:r>
            <a:endParaRPr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CHAPTER NAME :~ COORDINATE GEOMETRY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SUB TOPIC :~ PLOTTING POINTS IN THE CARTESIAN PLANE WHEN POINTS ARE GIVEN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F99C35-EF52-485E-B78B-3D34F253501B}"/>
              </a:ext>
            </a:extLst>
          </p:cNvPr>
          <p:cNvSpPr txBox="1"/>
          <p:nvPr/>
        </p:nvSpPr>
        <p:spPr>
          <a:xfrm>
            <a:off x="2189999" y="668062"/>
            <a:ext cx="5041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800" b="1" dirty="0">
                <a:latin typeface="Castellar" panose="020A0402060406010301" pitchFamily="18" charset="0"/>
              </a:rPr>
              <a:t>PERIOD 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29550" y="116241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-8400558" y="3516479"/>
            <a:ext cx="8862446" cy="3568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12EB830-1F21-4693-936D-FEAA33B736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38427"/>
            <a:ext cx="4495141" cy="272382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en-US" altLang="en-US" sz="16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  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pic>
        <p:nvPicPr>
          <p:cNvPr id="1026" name="Picture 2" descr="NCERT Solutions for Class 9 Maths Chapter 3 Coordinate Geometry Ex 3.3 Q1">
            <a:extLst>
              <a:ext uri="{FF2B5EF4-FFF2-40B4-BE49-F238E27FC236}">
                <a16:creationId xmlns:a16="http://schemas.microsoft.com/office/drawing/2014/main" id="{3CEFCC64-350F-4C32-BE22-BC7ECFABCE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450" y="100013"/>
            <a:ext cx="6193631" cy="4890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3F530871-7741-4B9F-94B5-297CF8439154}"/>
              </a:ext>
            </a:extLst>
          </p:cNvPr>
          <p:cNvGrpSpPr/>
          <p:nvPr/>
        </p:nvGrpSpPr>
        <p:grpSpPr>
          <a:xfrm>
            <a:off x="5546599" y="422179"/>
            <a:ext cx="389160" cy="526680"/>
            <a:chOff x="5546599" y="422179"/>
            <a:chExt cx="389160" cy="526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3AA096E2-5689-43C5-AC07-76889AAEB352}"/>
                    </a:ext>
                  </a:extLst>
                </p14:cNvPr>
                <p14:cNvContentPartPr/>
                <p14:nvPr/>
              </p14:nvContentPartPr>
              <p14:xfrm>
                <a:off x="5546599" y="422179"/>
                <a:ext cx="327600" cy="52668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3AA096E2-5689-43C5-AC07-76889AAEB352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483959" y="359539"/>
                  <a:ext cx="453240" cy="65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ADE2CA15-682D-4EC3-AC86-E0A03315264E}"/>
                    </a:ext>
                  </a:extLst>
                </p14:cNvPr>
                <p14:cNvContentPartPr/>
                <p14:nvPr/>
              </p14:nvContentPartPr>
              <p14:xfrm>
                <a:off x="5771959" y="521179"/>
                <a:ext cx="163800" cy="26640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ADE2CA15-682D-4EC3-AC86-E0A03315264E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709319" y="458539"/>
                  <a:ext cx="289440" cy="392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F7B413BF-9AED-45B4-80EC-AAD5511F6AB0}"/>
                  </a:ext>
                </a:extLst>
              </p14:cNvPr>
              <p14:cNvContentPartPr/>
              <p14:nvPr/>
            </p14:nvContentPartPr>
            <p14:xfrm>
              <a:off x="3487039" y="528019"/>
              <a:ext cx="99360" cy="1062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F7B413BF-9AED-45B4-80EC-AAD5511F6AB0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424039" y="465379"/>
                <a:ext cx="225000" cy="231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55606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23294" y="89583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0" y="1956717"/>
            <a:ext cx="8862446" cy="3568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56ABF31-1419-456B-8D2C-4D8141A3B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043" y="915919"/>
            <a:ext cx="8793957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Question 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Plot the points (x, y) given in the following table on the plane, choosing suitable units of distance on the axis.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                    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pic>
        <p:nvPicPr>
          <p:cNvPr id="1026" name="Picture 2" descr="NCERT Solutions for Class 9 Maths Chapter 3 Coordinate Geometry Ex 3.3 Q2">
            <a:extLst>
              <a:ext uri="{FF2B5EF4-FFF2-40B4-BE49-F238E27FC236}">
                <a16:creationId xmlns:a16="http://schemas.microsoft.com/office/drawing/2014/main" id="{F4AEDADD-C8FC-4690-B596-3AE8D67B8E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2" y="2445834"/>
            <a:ext cx="3961763" cy="817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3546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4567" y="59637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-4892163" y="3435899"/>
            <a:ext cx="8862446" cy="3568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2BB2865-4281-4290-90FD-C61B78A9F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1367"/>
            <a:ext cx="9020101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Solution: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</a:b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The given points are (-2, 8), (-1, 7), (0, -1.25), (1,3) and (3, -1).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To plot these points: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) We draw X’OX and YOY’ as axes.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(ii) We choose suitable units of distance on the axes.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(iii) To plot (-2,8), we start from O, take (-2) units on x-axis and then (+8) units on y – axis. We mark the point as A (-2, 8).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  <a:t>     </a:t>
            </a:r>
          </a:p>
        </p:txBody>
      </p:sp>
    </p:spTree>
    <p:extLst>
      <p:ext uri="{BB962C8B-B14F-4D97-AF65-F5344CB8AC3E}">
        <p14:creationId xmlns:p14="http://schemas.microsoft.com/office/powerpoint/2010/main" val="1041105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87575" y="90992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2BB2865-4281-4290-90FD-C61B78A9F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02867"/>
            <a:ext cx="9020101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(iv) To plot (-1,7), we start from O, take (-1) units on x-axis and then (+7) units on the y – axis. We mark the point as B(-1, 7).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(v) To plot (0, -1.25), we move along 1.25 units below the x-axis on the y – axis and mark the point as C(0, -1.25).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(vi) To plot (1, 3), we take (+1) unit on the x-axis and then (+3) units on the y – axis. We mark the point as D(1, 3).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(vii) To plot (3, -1), we take (+3) units on the x-axis and then (-1) unit on the y – axis. We mark the point E(3, -1).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  <a:t>       </a:t>
            </a:r>
          </a:p>
        </p:txBody>
      </p:sp>
    </p:spTree>
    <p:extLst>
      <p:ext uri="{BB962C8B-B14F-4D97-AF65-F5344CB8AC3E}">
        <p14:creationId xmlns:p14="http://schemas.microsoft.com/office/powerpoint/2010/main" val="468506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16150" y="85482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2BB2865-4281-4290-90FD-C61B78A9F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576" y="902921"/>
            <a:ext cx="1688283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pic>
        <p:nvPicPr>
          <p:cNvPr id="2050" name="Picture 2" descr="NCERT Solutions for Class 9 Maths Chapter 3 Coordinate Geometry Ex 3.3 Q2.1">
            <a:extLst>
              <a:ext uri="{FF2B5EF4-FFF2-40B4-BE49-F238E27FC236}">
                <a16:creationId xmlns:a16="http://schemas.microsoft.com/office/drawing/2014/main" id="{2449D0CC-046A-4A93-A819-768D7DA788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514" y="300038"/>
            <a:ext cx="5061255" cy="4690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A731C69-4DCD-4B25-9980-43C2D2BC81F4}"/>
                  </a:ext>
                </a:extLst>
              </p14:cNvPr>
              <p14:cNvContentPartPr/>
              <p14:nvPr/>
            </p14:nvContentPartPr>
            <p14:xfrm>
              <a:off x="3486319" y="544162"/>
              <a:ext cx="78480" cy="61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A731C69-4DCD-4B25-9980-43C2D2BC81F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423319" y="481162"/>
                <a:ext cx="204120" cy="13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94458987-00CA-48BB-9BCF-FD29FAC89786}"/>
                  </a:ext>
                </a:extLst>
              </p14:cNvPr>
              <p14:cNvContentPartPr/>
              <p14:nvPr/>
            </p14:nvContentPartPr>
            <p14:xfrm>
              <a:off x="3085639" y="256939"/>
              <a:ext cx="211320" cy="3708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94458987-00CA-48BB-9BCF-FD29FAC8978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022999" y="193939"/>
                <a:ext cx="336960" cy="162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31779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87575" y="71194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-123899" y="-1"/>
            <a:ext cx="9144000" cy="4378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IN" sz="2000" i="0" u="sng" strike="noStrike" cap="none" dirty="0">
                <a:solidFill>
                  <a:srgbClr val="FF0000"/>
                </a:solidFill>
                <a:latin typeface="Footlight MT Light" panose="0204060206030A020304" pitchFamily="18" charset="0"/>
                <a:sym typeface="Arial"/>
              </a:rPr>
              <a:t>A</a:t>
            </a:r>
            <a:r>
              <a:rPr lang="en-IN" sz="2000" u="sng" dirty="0">
                <a:solidFill>
                  <a:srgbClr val="FF0000"/>
                </a:solidFill>
                <a:latin typeface="Footlight MT Light" panose="0204060206030A020304" pitchFamily="18" charset="0"/>
              </a:rPr>
              <a:t>HA:-</a:t>
            </a: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IN" sz="2000" u="sng" dirty="0">
              <a:solidFill>
                <a:srgbClr val="FF0000"/>
              </a:solidFill>
              <a:latin typeface="Footlight MT Light" panose="0204060206030A020304" pitchFamily="18" charset="0"/>
            </a:endParaRPr>
          </a:p>
          <a:p>
            <a:pPr marL="457200"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</a:pPr>
            <a:r>
              <a:rPr lang="en-IN" sz="1800" dirty="0">
                <a:solidFill>
                  <a:srgbClr val="FF0000"/>
                </a:solidFill>
                <a:latin typeface="Footlight MT Light" panose="0204060206030A020304" pitchFamily="18" charset="0"/>
              </a:rPr>
              <a:t>A) Taking 0.5cm 1unit, plot the following points on the graph paper.</a:t>
            </a:r>
          </a:p>
          <a:p>
            <a:pPr marL="457200"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</a:pPr>
            <a:endParaRPr lang="en-IN" sz="1800" dirty="0">
              <a:solidFill>
                <a:srgbClr val="FF0000"/>
              </a:solidFill>
              <a:latin typeface="Footlight MT Light" panose="0204060206030A020304" pitchFamily="18" charset="0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IN" sz="1800" dirty="0">
                <a:solidFill>
                  <a:srgbClr val="FF0000"/>
                </a:solidFill>
                <a:latin typeface="Footlight MT Light" panose="0204060206030A020304" pitchFamily="18" charset="0"/>
              </a:rPr>
              <a:t>B) Plot the points (</a:t>
            </a:r>
            <a:r>
              <a:rPr lang="en-IN" sz="1800" dirty="0" err="1">
                <a:solidFill>
                  <a:srgbClr val="FF0000"/>
                </a:solidFill>
                <a:latin typeface="Footlight MT Light" panose="0204060206030A020304" pitchFamily="18" charset="0"/>
              </a:rPr>
              <a:t>x,y</a:t>
            </a:r>
            <a:r>
              <a:rPr lang="en-IN" sz="1800" dirty="0">
                <a:solidFill>
                  <a:srgbClr val="FF0000"/>
                </a:solidFill>
                <a:latin typeface="Footlight MT Light" panose="0204060206030A020304" pitchFamily="18" charset="0"/>
              </a:rPr>
              <a:t>) given by the following table. Using scale 1cm = 0.25unit.</a:t>
            </a: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IN" sz="4000" u="sng" dirty="0">
              <a:solidFill>
                <a:srgbClr val="FF0000"/>
              </a:solidFill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76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u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06362" y="131625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80431" y="106912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123899" y="1450428"/>
            <a:ext cx="8681141" cy="369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2000" u="sng" dirty="0">
                <a:solidFill>
                  <a:srgbClr val="FF0000"/>
                </a:solidFill>
                <a:latin typeface="Castellar" panose="020A0402060406010301" pitchFamily="18" charset="0"/>
              </a:rPr>
              <a:t>PREVIOUS KNOWLEDGE TEST</a:t>
            </a:r>
            <a:r>
              <a:rPr lang="en-US" sz="2000" b="0" i="0" u="sng" strike="noStrike" cap="none" dirty="0">
                <a:solidFill>
                  <a:srgbClr val="FF0000"/>
                </a:solidFill>
                <a:latin typeface="Castellar" panose="020A0402060406010301" pitchFamily="18" charset="0"/>
                <a:sym typeface="Arial"/>
              </a:rPr>
              <a:t> </a:t>
            </a: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2000" b="0" i="0" u="sng" strike="noStrike" cap="none" dirty="0">
              <a:solidFill>
                <a:srgbClr val="FF0000"/>
              </a:solidFill>
              <a:latin typeface="Castellar" panose="020A0402060406010301" pitchFamily="18" charset="0"/>
              <a:sym typeface="Arial"/>
            </a:endParaRPr>
          </a:p>
          <a:p>
            <a:pPr marL="457200" algn="ctr">
              <a:lnSpc>
                <a:spcPct val="115000"/>
              </a:lnSpc>
              <a:buSzPts val="4000"/>
            </a:pPr>
            <a:r>
              <a:rPr lang="en-US" sz="2000" b="0" i="0" strike="noStrike" cap="none" dirty="0">
                <a:solidFill>
                  <a:schemeClr val="tx1"/>
                </a:solidFill>
                <a:latin typeface="Castellar" panose="020A0402060406010301" pitchFamily="18" charset="0"/>
                <a:sym typeface="Arial"/>
              </a:rPr>
              <a:t> </a:t>
            </a:r>
            <a:r>
              <a:rPr lang="en-US" sz="1800" dirty="0">
                <a:solidFill>
                  <a:schemeClr val="tx1"/>
                </a:solidFill>
                <a:latin typeface="Castellar" panose="020A0402060406010301" pitchFamily="18" charset="0"/>
              </a:rPr>
              <a:t>1.</a:t>
            </a:r>
            <a:r>
              <a:rPr lang="en-US" sz="1800" b="0" i="0" strike="noStrike" cap="none" dirty="0">
                <a:solidFill>
                  <a:schemeClr val="tx1"/>
                </a:solidFill>
                <a:latin typeface="Castellar" panose="020A0402060406010301" pitchFamily="18" charset="0"/>
                <a:sym typeface="Arial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Footlight MT Light" panose="0204060206030A020304" pitchFamily="18" charset="0"/>
              </a:rPr>
              <a:t>Explain the key words of Cartesian system</a:t>
            </a:r>
            <a:r>
              <a:rPr lang="en-IN" sz="1800" dirty="0">
                <a:solidFill>
                  <a:schemeClr val="tx1"/>
                </a:solidFill>
                <a:latin typeface="Footlight MT Light" panose="0204060206030A020304" pitchFamily="18" charset="0"/>
              </a:rPr>
              <a:t>-</a:t>
            </a:r>
          </a:p>
          <a:p>
            <a:pPr marL="457200" algn="ctr">
              <a:lnSpc>
                <a:spcPct val="115000"/>
              </a:lnSpc>
              <a:buSzPts val="4000"/>
            </a:pPr>
            <a:r>
              <a:rPr lang="en-IN" sz="1800" dirty="0">
                <a:solidFill>
                  <a:schemeClr val="tx1"/>
                </a:solidFill>
                <a:latin typeface="Footlight MT Light" panose="0204060206030A020304" pitchFamily="18" charset="0"/>
              </a:rPr>
              <a:t>    (a) origin</a:t>
            </a:r>
          </a:p>
          <a:p>
            <a:pPr marL="457200" algn="ctr">
              <a:lnSpc>
                <a:spcPct val="115000"/>
              </a:lnSpc>
              <a:buSzPts val="4000"/>
            </a:pPr>
            <a:r>
              <a:rPr lang="en-IN" sz="1800" dirty="0">
                <a:solidFill>
                  <a:schemeClr val="tx1"/>
                </a:solidFill>
                <a:latin typeface="Footlight MT Light" panose="0204060206030A020304" pitchFamily="18" charset="0"/>
              </a:rPr>
              <a:t>         (b) quadrant</a:t>
            </a: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2000" b="0" i="0" strike="noStrike" cap="none" dirty="0">
              <a:solidFill>
                <a:schemeClr val="tx1"/>
              </a:solidFill>
              <a:latin typeface="Castellar" panose="020A0402060406010301" pitchFamily="18" charset="0"/>
              <a:sym typeface="Arial"/>
            </a:endParaRPr>
          </a:p>
          <a:p>
            <a:pPr marL="457200" algn="ctr">
              <a:lnSpc>
                <a:spcPct val="115000"/>
              </a:lnSpc>
              <a:buSzPts val="4000"/>
            </a:pPr>
            <a:r>
              <a:rPr lang="en-IN" sz="1800" dirty="0">
                <a:solidFill>
                  <a:schemeClr val="tx1"/>
                </a:solidFill>
                <a:latin typeface="Footlight MT Light" panose="0204060206030A020304" pitchFamily="18" charset="0"/>
              </a:rPr>
              <a:t>2. A point lies on x-</a:t>
            </a:r>
            <a:r>
              <a:rPr lang="en-US" sz="1800" dirty="0">
                <a:solidFill>
                  <a:schemeClr val="tx1"/>
                </a:solidFill>
                <a:latin typeface="Footlight MT Light" panose="0204060206030A020304" pitchFamily="18" charset="0"/>
              </a:rPr>
              <a:t>axis at a distance of 9 units from y-axis . What are its co-ordinates ? What will be  it’s  coordinate if  it lies on y-axis at a distance of ––9units from x-axis ?</a:t>
            </a:r>
            <a:endParaRPr lang="en-IN" sz="1800" u="sng" dirty="0">
              <a:solidFill>
                <a:schemeClr val="tx1"/>
              </a:solidFill>
              <a:latin typeface="Footlight MT Light" panose="0204060206030A020304" pitchFamily="18" charset="0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2000" b="0" i="0" strike="noStrike" cap="none" dirty="0">
                <a:solidFill>
                  <a:srgbClr val="0070C0"/>
                </a:solidFill>
                <a:latin typeface="Footlight MT Light" panose="0204060206030A020304" pitchFamily="18" charset="0"/>
                <a:sym typeface="Arial"/>
              </a:rPr>
              <a:t> </a:t>
            </a: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2400" b="0" i="0" strike="noStrike" cap="none" dirty="0">
              <a:solidFill>
                <a:srgbClr val="0070C0"/>
              </a:solidFill>
              <a:latin typeface="Footlight MT Light" panose="0204060206030A020304" pitchFamily="18" charset="0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1800" dirty="0">
              <a:solidFill>
                <a:srgbClr val="0070C0"/>
              </a:solidFill>
              <a:latin typeface="Footlight MT Light" panose="0204060206030A020304" pitchFamily="18" charset="0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1800" dirty="0">
              <a:solidFill>
                <a:srgbClr val="0070C0"/>
              </a:solidFill>
              <a:latin typeface="Footlight MT Light" panose="0204060206030A020304" pitchFamily="18" charset="0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2400" b="0" i="0" strike="noStrike" cap="none" dirty="0">
              <a:solidFill>
                <a:srgbClr val="0070C0"/>
              </a:solidFill>
              <a:latin typeface="Footlight MT Light" panose="0204060206030A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1244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20838" y="128344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123899" y="0"/>
            <a:ext cx="8681141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2000" b="0" i="0" u="sng" strike="noStrike" cap="none" dirty="0">
                <a:solidFill>
                  <a:srgbClr val="FF0000"/>
                </a:solidFill>
                <a:latin typeface="Footlight MT Light" panose="0204060206030A020304" pitchFamily="18" charset="0"/>
                <a:sym typeface="Arial"/>
              </a:rPr>
              <a:t>LEARNING OUTCOME:- </a:t>
            </a: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2000" b="0" i="0" u="sng" strike="noStrike" cap="none" dirty="0">
              <a:solidFill>
                <a:srgbClr val="FF0000"/>
              </a:solidFill>
              <a:latin typeface="Footlight MT Light" panose="0204060206030A020304" pitchFamily="18" charset="0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1800" b="0" i="0" strike="noStrike" cap="none" dirty="0">
                <a:solidFill>
                  <a:srgbClr val="00B050"/>
                </a:solidFill>
                <a:latin typeface="Footlight MT Light" panose="0204060206030A020304" pitchFamily="18" charset="0"/>
                <a:sym typeface="Arial"/>
              </a:rPr>
              <a:t>Students will learn </a:t>
            </a:r>
            <a:r>
              <a:rPr lang="en-US" sz="1800" dirty="0">
                <a:solidFill>
                  <a:srgbClr val="00B050"/>
                </a:solidFill>
                <a:latin typeface="Footlight MT Light" panose="0204060206030A020304" pitchFamily="18" charset="0"/>
              </a:rPr>
              <a:t>to</a:t>
            </a:r>
            <a:endParaRPr lang="en-US" sz="1800" b="0" i="0" strike="noStrike" cap="none" dirty="0">
              <a:solidFill>
                <a:srgbClr val="00B050"/>
              </a:solidFill>
              <a:latin typeface="Footlight MT Light" panose="0204060206030A020304" pitchFamily="18" charset="0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1800" b="0" i="0" strike="noStrike" cap="none" dirty="0">
                <a:solidFill>
                  <a:srgbClr val="0070C0"/>
                </a:solidFill>
                <a:latin typeface="Footlight MT Light" panose="0204060206030A020304" pitchFamily="18" charset="0"/>
                <a:sym typeface="Arial"/>
              </a:rPr>
              <a:t>Plot points in the Cartesian Plane when coordinates are given. </a:t>
            </a: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1800" b="0" i="0" strike="noStrike" cap="none" dirty="0">
                <a:solidFill>
                  <a:srgbClr val="0070C0"/>
                </a:solidFill>
                <a:latin typeface="Footlight MT Light" panose="0204060206030A020304" pitchFamily="18" charset="0"/>
                <a:sym typeface="Arial"/>
              </a:rPr>
              <a:t> </a:t>
            </a: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2400" b="0" i="0" strike="noStrike" cap="none" dirty="0">
              <a:solidFill>
                <a:srgbClr val="0070C0"/>
              </a:solidFill>
              <a:latin typeface="Footlight MT Light" panose="0204060206030A020304" pitchFamily="18" charset="0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1800" dirty="0">
              <a:solidFill>
                <a:srgbClr val="0070C0"/>
              </a:solidFill>
              <a:latin typeface="Footlight MT Light" panose="0204060206030A020304" pitchFamily="18" charset="0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1800" dirty="0">
              <a:solidFill>
                <a:srgbClr val="0070C0"/>
              </a:solidFill>
              <a:latin typeface="Footlight MT Light" panose="0204060206030A020304" pitchFamily="18" charset="0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-US" sz="2400" b="0" i="0" strike="noStrike" cap="none" dirty="0">
              <a:solidFill>
                <a:srgbClr val="0070C0"/>
              </a:solidFill>
              <a:latin typeface="Footlight MT Light" panose="0204060206030A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3674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37569" y="68493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0" y="-177622"/>
            <a:ext cx="8780028" cy="4946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IN" sz="1800" dirty="0">
                <a:solidFill>
                  <a:srgbClr val="0070C0"/>
                </a:solidFill>
                <a:latin typeface="Footlight MT Light" panose="0204060206030A020304" pitchFamily="18" charset="0"/>
                <a:hlinkClick r:id="rId4"/>
              </a:rPr>
              <a:t>https://www.youtube.com/watch?v=s7NKLWXkEEE</a:t>
            </a:r>
            <a:endParaRPr lang="en-IN" sz="1800" dirty="0">
              <a:solidFill>
                <a:srgbClr val="0070C0"/>
              </a:solidFill>
              <a:latin typeface="Footlight MT Light" panose="0204060206030A020304" pitchFamily="18" charset="0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IN" sz="1800" dirty="0">
                <a:solidFill>
                  <a:srgbClr val="0070C0"/>
                </a:solidFill>
                <a:latin typeface="Footlight MT Light" panose="0204060206030A020304" pitchFamily="18" charset="0"/>
              </a:rPr>
              <a:t>“</a:t>
            </a:r>
            <a:r>
              <a:rPr lang="en-US" sz="1800" dirty="0">
                <a:solidFill>
                  <a:srgbClr val="0070C0"/>
                </a:solidFill>
                <a:latin typeface="Footlight MT Light" panose="0204060206030A020304" pitchFamily="18" charset="0"/>
              </a:rPr>
              <a:t>Coordinate geometry is the branch of mathematics which is a fusion of algebra and geometry. In the </a:t>
            </a:r>
            <a:r>
              <a:rPr lang="en-US" sz="1800" dirty="0" err="1">
                <a:solidFill>
                  <a:srgbClr val="0070C0"/>
                </a:solidFill>
                <a:latin typeface="Footlight MT Light" panose="0204060206030A020304" pitchFamily="18" charset="0"/>
              </a:rPr>
              <a:t>honour</a:t>
            </a:r>
            <a:r>
              <a:rPr lang="en-US" sz="1800" dirty="0">
                <a:solidFill>
                  <a:srgbClr val="0070C0"/>
                </a:solidFill>
                <a:latin typeface="Footlight MT Light" panose="0204060206030A020304" pitchFamily="18" charset="0"/>
              </a:rPr>
              <a:t> of Descartes, the subject is called cartesian geometry.</a:t>
            </a:r>
            <a:r>
              <a:rPr lang="en-IN" sz="1800" dirty="0">
                <a:solidFill>
                  <a:srgbClr val="0070C0"/>
                </a:solidFill>
                <a:latin typeface="Footlight MT Light" panose="0204060206030A020304" pitchFamily="18" charset="0"/>
              </a:rPr>
              <a:t>…”</a:t>
            </a: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IN" sz="1800" b="0" strike="noStrike" cap="none" dirty="0">
                <a:solidFill>
                  <a:schemeClr val="tx1"/>
                </a:solidFill>
                <a:latin typeface="Footlight MT Light" panose="0204060206030A020304" pitchFamily="18" charset="0"/>
                <a:sym typeface="Arial"/>
              </a:rPr>
              <a:t>                                                                             -</a:t>
            </a:r>
            <a:r>
              <a:rPr kumimoji="0" lang="en-IN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dwardian Script ITC" panose="030303020407070D0804" pitchFamily="66" charset="0"/>
                <a:cs typeface="Arial"/>
                <a:sym typeface="Arial"/>
              </a:rPr>
              <a:t> Rene Descartes </a:t>
            </a:r>
            <a:r>
              <a:rPr lang="en-IN" sz="1800" b="0" strike="noStrike" cap="none" dirty="0">
                <a:solidFill>
                  <a:schemeClr val="tx1"/>
                </a:solidFill>
                <a:latin typeface="Edwardian Script ITC" panose="030303020407070D0804" pitchFamily="66" charset="0"/>
                <a:sym typeface="Arial"/>
              </a:rPr>
              <a:t>…</a:t>
            </a:r>
            <a:endParaRPr lang="en-IN" sz="1800" b="0" strike="noStrike" cap="none" dirty="0">
              <a:solidFill>
                <a:schemeClr val="tx1"/>
              </a:solidFill>
              <a:latin typeface="Footlight MT Light" panose="0204060206030A020304" pitchFamily="18" charset="0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sz="2400" b="0" strike="noStrike" cap="none" dirty="0">
              <a:solidFill>
                <a:srgbClr val="0070C0"/>
              </a:solidFill>
              <a:latin typeface="Footlight MT Light" panose="0204060206030A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307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94718" y="114056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286871" y="40399"/>
            <a:ext cx="7801200" cy="5062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algn="ctr">
              <a:lnSpc>
                <a:spcPct val="115000"/>
              </a:lnSpc>
              <a:buSzPts val="4000"/>
            </a:pPr>
            <a:r>
              <a:rPr lang="en-US" sz="2000" dirty="0">
                <a:solidFill>
                  <a:srgbClr val="002060"/>
                </a:solidFill>
                <a:latin typeface="Footlight MT Light" panose="0204060206030A020304" pitchFamily="18" charset="0"/>
              </a:rPr>
              <a:t>Different Examples Of Plotting Points On Cartesian Plane-</a:t>
            </a:r>
          </a:p>
          <a:p>
            <a:pPr marL="457200" algn="ctr">
              <a:lnSpc>
                <a:spcPct val="115000"/>
              </a:lnSpc>
              <a:buSzPts val="4000"/>
            </a:pPr>
            <a:endParaRPr lang="en-US" sz="2000" dirty="0">
              <a:solidFill>
                <a:srgbClr val="002060"/>
              </a:solidFill>
              <a:latin typeface="Footlight MT Light" panose="0204060206030A020304" pitchFamily="18" charset="0"/>
            </a:endParaRPr>
          </a:p>
          <a:p>
            <a:pPr marL="457200" algn="ctr">
              <a:lnSpc>
                <a:spcPct val="115000"/>
              </a:lnSpc>
              <a:buSzPts val="4000"/>
            </a:pPr>
            <a:r>
              <a:rPr lang="en-US" sz="1800" dirty="0">
                <a:solidFill>
                  <a:srgbClr val="0070C0"/>
                </a:solidFill>
                <a:latin typeface="Footlight MT Light" panose="0204060206030A020304" pitchFamily="18" charset="0"/>
              </a:rPr>
              <a:t>(0,0);  (1,4);  (9,0);  (0,9);  (–5,9);  (–2,–9)</a:t>
            </a:r>
            <a:endParaRPr lang="en-IN" sz="1800" dirty="0">
              <a:solidFill>
                <a:srgbClr val="0070C0"/>
              </a:solidFill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020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01200" y="86732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0" y="507453"/>
            <a:ext cx="7801200" cy="4243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algn="ctr">
              <a:lnSpc>
                <a:spcPct val="115000"/>
              </a:lnSpc>
              <a:buSzPts val="4000"/>
            </a:pPr>
            <a:r>
              <a:rPr lang="en-US" sz="2000" u="sng" dirty="0">
                <a:solidFill>
                  <a:srgbClr val="00B050"/>
                </a:solidFill>
                <a:latin typeface="Footlight MT Light" panose="0204060206030A020304" pitchFamily="18" charset="0"/>
              </a:rPr>
              <a:t>Evaluation:-</a:t>
            </a:r>
          </a:p>
          <a:p>
            <a:pPr marL="457200" algn="ctr">
              <a:lnSpc>
                <a:spcPct val="115000"/>
              </a:lnSpc>
              <a:buSzPts val="4000"/>
            </a:pPr>
            <a:endParaRPr lang="en-US" sz="2000" u="sng" dirty="0">
              <a:solidFill>
                <a:srgbClr val="00B050"/>
              </a:solidFill>
              <a:latin typeface="Footlight MT Light" panose="0204060206030A020304" pitchFamily="18" charset="0"/>
            </a:endParaRPr>
          </a:p>
          <a:p>
            <a:pPr marL="457200" algn="ctr">
              <a:lnSpc>
                <a:spcPct val="115000"/>
              </a:lnSpc>
              <a:buSzPts val="4000"/>
            </a:pPr>
            <a:r>
              <a:rPr lang="en-US" sz="1800" dirty="0">
                <a:solidFill>
                  <a:srgbClr val="002060"/>
                </a:solidFill>
                <a:latin typeface="Footlight MT Light" panose="0204060206030A020304" pitchFamily="18" charset="0"/>
              </a:rPr>
              <a:t>Locate the points </a:t>
            </a:r>
          </a:p>
          <a:p>
            <a:pPr marL="457200" algn="ctr">
              <a:lnSpc>
                <a:spcPct val="115000"/>
              </a:lnSpc>
              <a:buSzPts val="4000"/>
            </a:pPr>
            <a:r>
              <a:rPr lang="en-US" sz="1800" dirty="0">
                <a:solidFill>
                  <a:srgbClr val="002060"/>
                </a:solidFill>
                <a:latin typeface="Footlight MT Light" panose="0204060206030A020304" pitchFamily="18" charset="0"/>
              </a:rPr>
              <a:t>(2,–3);  (3,2);  (2,2);  (0,2);  (2,0) on the Cartesian plane.</a:t>
            </a:r>
            <a:endParaRPr lang="en-IN" sz="1800" dirty="0">
              <a:solidFill>
                <a:srgbClr val="002060"/>
              </a:solidFill>
              <a:latin typeface="Footlight MT Light" panose="0204060206030A020304" pitchFamily="18" charset="0"/>
            </a:endParaRPr>
          </a:p>
          <a:p>
            <a:pPr marL="457200" algn="ctr">
              <a:lnSpc>
                <a:spcPct val="115000"/>
              </a:lnSpc>
              <a:buSzPts val="4000"/>
            </a:pPr>
            <a:endParaRPr lang="en-IN" sz="2800" dirty="0">
              <a:solidFill>
                <a:srgbClr val="002060"/>
              </a:solidFill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281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87575" y="131624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157655" y="743499"/>
            <a:ext cx="8862446" cy="3568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IN" sz="2000" b="1" u="sng" dirty="0">
                <a:solidFill>
                  <a:srgbClr val="FF0000"/>
                </a:solidFill>
                <a:latin typeface="Castellar" panose="020A0402060406010301" pitchFamily="18" charset="0"/>
              </a:rPr>
              <a:t>H</a:t>
            </a:r>
            <a:r>
              <a:rPr lang="en" sz="2000" b="1" u="sng" dirty="0">
                <a:solidFill>
                  <a:srgbClr val="FF0000"/>
                </a:solidFill>
                <a:latin typeface="Castellar" panose="020A0402060406010301" pitchFamily="18" charset="0"/>
              </a:rPr>
              <a:t>omework:-</a:t>
            </a: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lang="en" sz="2000" b="1" u="sng" dirty="0">
              <a:solidFill>
                <a:srgbClr val="FF0000"/>
              </a:solidFill>
              <a:latin typeface="Castellar" panose="020A0402060406010301" pitchFamily="18" charset="0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IN" sz="1800" b="1" dirty="0">
                <a:latin typeface="Castellar" panose="020A0402060406010301" pitchFamily="18" charset="0"/>
              </a:rPr>
              <a:t>E</a:t>
            </a:r>
            <a:r>
              <a:rPr lang="en" sz="1800" b="1" dirty="0">
                <a:latin typeface="Castellar" panose="020A0402060406010301" pitchFamily="18" charset="0"/>
              </a:rPr>
              <a:t>xercise – 3.3</a:t>
            </a:r>
            <a:endParaRPr sz="1800" b="1" i="0" u="none" strike="noStrike" cap="none" dirty="0">
              <a:solidFill>
                <a:srgbClr val="FF0000"/>
              </a:solidFill>
              <a:latin typeface="Castellar" panose="020A0402060406010301" pitchFamily="18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24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/>
        </p:nvSpPr>
        <p:spPr>
          <a:xfrm>
            <a:off x="-1521126" y="3479555"/>
            <a:ext cx="8862446" cy="3568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12EB830-1F21-4693-936D-FEAA33B736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387" y="683926"/>
            <a:ext cx="7515225" cy="304698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Question 1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In which quadrant or on which axis do each of the points (-2, 4),(3, -1), (-1, 0),(1, 2) and (-3, -5) lie? Verify your answer by locating them on the Cartesian plane.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Solution: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The point (-2, 4) is having negative abscissa and positive ordinate.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∴ (-2,4) lies in the 2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nd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quadrant.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The point (3, -1) is having positive abscissa and negative ordinate.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∴ (3, -1) lies in the 4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th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quadrant.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  <a:t>        </a:t>
            </a:r>
          </a:p>
        </p:txBody>
      </p:sp>
      <p:pic>
        <p:nvPicPr>
          <p:cNvPr id="5" name="Google Shape;77;p16">
            <a:extLst>
              <a:ext uri="{FF2B5EF4-FFF2-40B4-BE49-F238E27FC236}">
                <a16:creationId xmlns:a16="http://schemas.microsoft.com/office/drawing/2014/main" id="{F4BCE602-4357-4091-BA53-369C8C26078B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16125" y="152750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312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37582" y="0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 flipH="1">
            <a:off x="-1278731" y="3443837"/>
            <a:ext cx="1436386" cy="3568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12EB830-1F21-4693-936D-FEAA33B736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387" y="560816"/>
            <a:ext cx="7515225" cy="329320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The point (-1, 0) is having negative abscissa and zero ordinate.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∴ The point (-1, 0) lies on the negative x-axis.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The point (1, 2) is having the abscissa as well as ordinate positive.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∴ Point (1,2) lies in the 1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st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 quadrant.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The point (-3, -5) is having the abscissa as well as ordinate negative.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∴ Point (-3, -5) lies in the 3rd quadrant.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Footlight MT Light" panose="0204060206030A020304" pitchFamily="18" charset="0"/>
              </a:rPr>
              <a:t>These points are plotted in the Cartesian plane as shown in the following figure as A(-2, 4); B(3, -1); C(-l, 0); D(l, 2) and E (-3, -5).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Footlight MT Light" panose="0204060206030A020304" pitchFamily="18" charset="0"/>
              </a:rPr>
              <a:t>          </a:t>
            </a:r>
          </a:p>
        </p:txBody>
      </p:sp>
    </p:spTree>
    <p:extLst>
      <p:ext uri="{BB962C8B-B14F-4D97-AF65-F5344CB8AC3E}">
        <p14:creationId xmlns:p14="http://schemas.microsoft.com/office/powerpoint/2010/main" val="1804332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1153</TotalTime>
  <Words>844</Words>
  <Application>Microsoft Office PowerPoint</Application>
  <PresentationFormat>On-screen Show (16:9)</PresentationFormat>
  <Paragraphs>63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Castellar</vt:lpstr>
      <vt:lpstr>Edwardian Script ITC</vt:lpstr>
      <vt:lpstr>Footlight MT Light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Sujit Kumar Patra</dc:creator>
  <cp:lastModifiedBy>Sujit Kumar Patra</cp:lastModifiedBy>
  <cp:revision>132</cp:revision>
  <dcterms:modified xsi:type="dcterms:W3CDTF">2021-12-18T08:40:00Z</dcterms:modified>
</cp:coreProperties>
</file>