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6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84" d="100"/>
          <a:sy n="84" d="100"/>
        </p:scale>
        <p:origin x="63" y="17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27937-7F54-41A4-BCBC-5E539809CE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A4D91E6-6C6E-4F71-AD6B-CDB8BEDC42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5AC90FD-1265-430C-BCD3-946738526957}"/>
              </a:ext>
            </a:extLst>
          </p:cNvPr>
          <p:cNvSpPr>
            <a:spLocks noGrp="1"/>
          </p:cNvSpPr>
          <p:nvPr>
            <p:ph type="dt" sz="half" idx="10"/>
          </p:nvPr>
        </p:nvSpPr>
        <p:spPr/>
        <p:txBody>
          <a:bodyPr/>
          <a:lstStyle/>
          <a:p>
            <a:fld id="{58038444-5C76-4562-A398-DC668822998B}" type="datetimeFigureOut">
              <a:rPr lang="en-US" smtClean="0"/>
              <a:t>06-May-22</a:t>
            </a:fld>
            <a:endParaRPr lang="en-US"/>
          </a:p>
        </p:txBody>
      </p:sp>
      <p:sp>
        <p:nvSpPr>
          <p:cNvPr id="5" name="Footer Placeholder 4">
            <a:extLst>
              <a:ext uri="{FF2B5EF4-FFF2-40B4-BE49-F238E27FC236}">
                <a16:creationId xmlns:a16="http://schemas.microsoft.com/office/drawing/2014/main" id="{9B437E07-3D55-4A70-BFD4-FFECB909C0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6F2539-199A-429D-A668-84BB68BE6113}"/>
              </a:ext>
            </a:extLst>
          </p:cNvPr>
          <p:cNvSpPr>
            <a:spLocks noGrp="1"/>
          </p:cNvSpPr>
          <p:nvPr>
            <p:ph type="sldNum" sz="quarter" idx="12"/>
          </p:nvPr>
        </p:nvSpPr>
        <p:spPr/>
        <p:txBody>
          <a:bodyPr/>
          <a:lstStyle/>
          <a:p>
            <a:fld id="{3F7169BD-7C68-44C3-BDE7-B8670AC5EC51}" type="slidenum">
              <a:rPr lang="en-US" smtClean="0"/>
              <a:t>‹#›</a:t>
            </a:fld>
            <a:endParaRPr lang="en-US"/>
          </a:p>
        </p:txBody>
      </p:sp>
    </p:spTree>
    <p:extLst>
      <p:ext uri="{BB962C8B-B14F-4D97-AF65-F5344CB8AC3E}">
        <p14:creationId xmlns:p14="http://schemas.microsoft.com/office/powerpoint/2010/main" val="3557629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9175C-D952-4337-8A74-B47156E1A1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EB18A4-9454-4F3D-8961-DF740BF387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FE7E6F-0CD0-48BB-A905-3F7A0D4C8EE1}"/>
              </a:ext>
            </a:extLst>
          </p:cNvPr>
          <p:cNvSpPr>
            <a:spLocks noGrp="1"/>
          </p:cNvSpPr>
          <p:nvPr>
            <p:ph type="dt" sz="half" idx="10"/>
          </p:nvPr>
        </p:nvSpPr>
        <p:spPr/>
        <p:txBody>
          <a:bodyPr/>
          <a:lstStyle/>
          <a:p>
            <a:fld id="{58038444-5C76-4562-A398-DC668822998B}" type="datetimeFigureOut">
              <a:rPr lang="en-US" smtClean="0"/>
              <a:t>06-May-22</a:t>
            </a:fld>
            <a:endParaRPr lang="en-US"/>
          </a:p>
        </p:txBody>
      </p:sp>
      <p:sp>
        <p:nvSpPr>
          <p:cNvPr id="5" name="Footer Placeholder 4">
            <a:extLst>
              <a:ext uri="{FF2B5EF4-FFF2-40B4-BE49-F238E27FC236}">
                <a16:creationId xmlns:a16="http://schemas.microsoft.com/office/drawing/2014/main" id="{BB4989DA-ACA6-43B6-A7B8-87E101551F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89147D-DF07-47B3-9489-2CEA88199AB1}"/>
              </a:ext>
            </a:extLst>
          </p:cNvPr>
          <p:cNvSpPr>
            <a:spLocks noGrp="1"/>
          </p:cNvSpPr>
          <p:nvPr>
            <p:ph type="sldNum" sz="quarter" idx="12"/>
          </p:nvPr>
        </p:nvSpPr>
        <p:spPr/>
        <p:txBody>
          <a:bodyPr/>
          <a:lstStyle/>
          <a:p>
            <a:fld id="{3F7169BD-7C68-44C3-BDE7-B8670AC5EC51}" type="slidenum">
              <a:rPr lang="en-US" smtClean="0"/>
              <a:t>‹#›</a:t>
            </a:fld>
            <a:endParaRPr lang="en-US"/>
          </a:p>
        </p:txBody>
      </p:sp>
    </p:spTree>
    <p:extLst>
      <p:ext uri="{BB962C8B-B14F-4D97-AF65-F5344CB8AC3E}">
        <p14:creationId xmlns:p14="http://schemas.microsoft.com/office/powerpoint/2010/main" val="875463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B31F7F-2221-48F1-8D81-F6A0E736B9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AE5976-7850-4A8F-86B4-F7DE8F61696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07C425-F5D4-4997-86B3-658BF70226F1}"/>
              </a:ext>
            </a:extLst>
          </p:cNvPr>
          <p:cNvSpPr>
            <a:spLocks noGrp="1"/>
          </p:cNvSpPr>
          <p:nvPr>
            <p:ph type="dt" sz="half" idx="10"/>
          </p:nvPr>
        </p:nvSpPr>
        <p:spPr/>
        <p:txBody>
          <a:bodyPr/>
          <a:lstStyle/>
          <a:p>
            <a:fld id="{58038444-5C76-4562-A398-DC668822998B}" type="datetimeFigureOut">
              <a:rPr lang="en-US" smtClean="0"/>
              <a:t>06-May-22</a:t>
            </a:fld>
            <a:endParaRPr lang="en-US"/>
          </a:p>
        </p:txBody>
      </p:sp>
      <p:sp>
        <p:nvSpPr>
          <p:cNvPr id="5" name="Footer Placeholder 4">
            <a:extLst>
              <a:ext uri="{FF2B5EF4-FFF2-40B4-BE49-F238E27FC236}">
                <a16:creationId xmlns:a16="http://schemas.microsoft.com/office/drawing/2014/main" id="{785AFCCB-46D4-4E07-B4DB-18A0F9591C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B60B0C-427C-46F4-BA37-D1FD4A0BA6BD}"/>
              </a:ext>
            </a:extLst>
          </p:cNvPr>
          <p:cNvSpPr>
            <a:spLocks noGrp="1"/>
          </p:cNvSpPr>
          <p:nvPr>
            <p:ph type="sldNum" sz="quarter" idx="12"/>
          </p:nvPr>
        </p:nvSpPr>
        <p:spPr/>
        <p:txBody>
          <a:bodyPr/>
          <a:lstStyle/>
          <a:p>
            <a:fld id="{3F7169BD-7C68-44C3-BDE7-B8670AC5EC51}" type="slidenum">
              <a:rPr lang="en-US" smtClean="0"/>
              <a:t>‹#›</a:t>
            </a:fld>
            <a:endParaRPr lang="en-US"/>
          </a:p>
        </p:txBody>
      </p:sp>
    </p:spTree>
    <p:extLst>
      <p:ext uri="{BB962C8B-B14F-4D97-AF65-F5344CB8AC3E}">
        <p14:creationId xmlns:p14="http://schemas.microsoft.com/office/powerpoint/2010/main" val="873456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8819A-6534-4A03-AB0E-0B7E26CCF7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342C3B-04E6-44A8-AB66-1D4AC4256E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645C35-9BA6-4BC3-B6C5-EAA6AAA1AA22}"/>
              </a:ext>
            </a:extLst>
          </p:cNvPr>
          <p:cNvSpPr>
            <a:spLocks noGrp="1"/>
          </p:cNvSpPr>
          <p:nvPr>
            <p:ph type="dt" sz="half" idx="10"/>
          </p:nvPr>
        </p:nvSpPr>
        <p:spPr/>
        <p:txBody>
          <a:bodyPr/>
          <a:lstStyle/>
          <a:p>
            <a:fld id="{58038444-5C76-4562-A398-DC668822998B}" type="datetimeFigureOut">
              <a:rPr lang="en-US" smtClean="0"/>
              <a:t>06-May-22</a:t>
            </a:fld>
            <a:endParaRPr lang="en-US"/>
          </a:p>
        </p:txBody>
      </p:sp>
      <p:sp>
        <p:nvSpPr>
          <p:cNvPr id="5" name="Footer Placeholder 4">
            <a:extLst>
              <a:ext uri="{FF2B5EF4-FFF2-40B4-BE49-F238E27FC236}">
                <a16:creationId xmlns:a16="http://schemas.microsoft.com/office/drawing/2014/main" id="{AAE38698-E371-47AC-A98E-DB6CA21B8F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D434C7-50E6-400E-A93D-D77D4306115D}"/>
              </a:ext>
            </a:extLst>
          </p:cNvPr>
          <p:cNvSpPr>
            <a:spLocks noGrp="1"/>
          </p:cNvSpPr>
          <p:nvPr>
            <p:ph type="sldNum" sz="quarter" idx="12"/>
          </p:nvPr>
        </p:nvSpPr>
        <p:spPr/>
        <p:txBody>
          <a:bodyPr/>
          <a:lstStyle/>
          <a:p>
            <a:fld id="{3F7169BD-7C68-44C3-BDE7-B8670AC5EC51}" type="slidenum">
              <a:rPr lang="en-US" smtClean="0"/>
              <a:t>‹#›</a:t>
            </a:fld>
            <a:endParaRPr lang="en-US"/>
          </a:p>
        </p:txBody>
      </p:sp>
    </p:spTree>
    <p:extLst>
      <p:ext uri="{BB962C8B-B14F-4D97-AF65-F5344CB8AC3E}">
        <p14:creationId xmlns:p14="http://schemas.microsoft.com/office/powerpoint/2010/main" val="1012016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DA1F8-13B3-4CC2-A5E2-8877B1AC83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E0C22CE-6BD8-4E97-B8B5-19E23783E4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9F524F-DC05-4B10-B0E9-4D321D9EECB8}"/>
              </a:ext>
            </a:extLst>
          </p:cNvPr>
          <p:cNvSpPr>
            <a:spLocks noGrp="1"/>
          </p:cNvSpPr>
          <p:nvPr>
            <p:ph type="dt" sz="half" idx="10"/>
          </p:nvPr>
        </p:nvSpPr>
        <p:spPr/>
        <p:txBody>
          <a:bodyPr/>
          <a:lstStyle/>
          <a:p>
            <a:fld id="{58038444-5C76-4562-A398-DC668822998B}" type="datetimeFigureOut">
              <a:rPr lang="en-US" smtClean="0"/>
              <a:t>06-May-22</a:t>
            </a:fld>
            <a:endParaRPr lang="en-US"/>
          </a:p>
        </p:txBody>
      </p:sp>
      <p:sp>
        <p:nvSpPr>
          <p:cNvPr id="5" name="Footer Placeholder 4">
            <a:extLst>
              <a:ext uri="{FF2B5EF4-FFF2-40B4-BE49-F238E27FC236}">
                <a16:creationId xmlns:a16="http://schemas.microsoft.com/office/drawing/2014/main" id="{9C0DE8FF-6F05-4F91-80FA-3F2991042A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E7517B-834A-4713-8BEC-30903CC67E81}"/>
              </a:ext>
            </a:extLst>
          </p:cNvPr>
          <p:cNvSpPr>
            <a:spLocks noGrp="1"/>
          </p:cNvSpPr>
          <p:nvPr>
            <p:ph type="sldNum" sz="quarter" idx="12"/>
          </p:nvPr>
        </p:nvSpPr>
        <p:spPr/>
        <p:txBody>
          <a:bodyPr/>
          <a:lstStyle/>
          <a:p>
            <a:fld id="{3F7169BD-7C68-44C3-BDE7-B8670AC5EC51}" type="slidenum">
              <a:rPr lang="en-US" smtClean="0"/>
              <a:t>‹#›</a:t>
            </a:fld>
            <a:endParaRPr lang="en-US"/>
          </a:p>
        </p:txBody>
      </p:sp>
    </p:spTree>
    <p:extLst>
      <p:ext uri="{BB962C8B-B14F-4D97-AF65-F5344CB8AC3E}">
        <p14:creationId xmlns:p14="http://schemas.microsoft.com/office/powerpoint/2010/main" val="3527699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01D5B-E7F6-422D-B241-A5B9A13114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37C6FE-2AFC-4B78-8C5A-39B53C49DA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9CBC6A7-E0F6-4A73-8C65-7DCE6390CB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91B4D0-D7F0-47B3-ACD1-2FC7C8BEFFBF}"/>
              </a:ext>
            </a:extLst>
          </p:cNvPr>
          <p:cNvSpPr>
            <a:spLocks noGrp="1"/>
          </p:cNvSpPr>
          <p:nvPr>
            <p:ph type="dt" sz="half" idx="10"/>
          </p:nvPr>
        </p:nvSpPr>
        <p:spPr/>
        <p:txBody>
          <a:bodyPr/>
          <a:lstStyle/>
          <a:p>
            <a:fld id="{58038444-5C76-4562-A398-DC668822998B}" type="datetimeFigureOut">
              <a:rPr lang="en-US" smtClean="0"/>
              <a:t>06-May-22</a:t>
            </a:fld>
            <a:endParaRPr lang="en-US"/>
          </a:p>
        </p:txBody>
      </p:sp>
      <p:sp>
        <p:nvSpPr>
          <p:cNvPr id="6" name="Footer Placeholder 5">
            <a:extLst>
              <a:ext uri="{FF2B5EF4-FFF2-40B4-BE49-F238E27FC236}">
                <a16:creationId xmlns:a16="http://schemas.microsoft.com/office/drawing/2014/main" id="{B7282C9C-A13C-43F6-B63B-8ECD3E4011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DC9B96-A0AE-4024-8008-4E425BF8879E}"/>
              </a:ext>
            </a:extLst>
          </p:cNvPr>
          <p:cNvSpPr>
            <a:spLocks noGrp="1"/>
          </p:cNvSpPr>
          <p:nvPr>
            <p:ph type="sldNum" sz="quarter" idx="12"/>
          </p:nvPr>
        </p:nvSpPr>
        <p:spPr/>
        <p:txBody>
          <a:bodyPr/>
          <a:lstStyle/>
          <a:p>
            <a:fld id="{3F7169BD-7C68-44C3-BDE7-B8670AC5EC51}" type="slidenum">
              <a:rPr lang="en-US" smtClean="0"/>
              <a:t>‹#›</a:t>
            </a:fld>
            <a:endParaRPr lang="en-US"/>
          </a:p>
        </p:txBody>
      </p:sp>
    </p:spTree>
    <p:extLst>
      <p:ext uri="{BB962C8B-B14F-4D97-AF65-F5344CB8AC3E}">
        <p14:creationId xmlns:p14="http://schemas.microsoft.com/office/powerpoint/2010/main" val="3873023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A0084-F0B2-488C-A53C-E7A5EACB54A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1613CAB-283E-4BD8-AECA-CFF05099DA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B7037E-9239-4456-B2CB-34AB20F1B7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72D58E-DB10-4079-90BD-25889FBB04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B11681-2239-4F6A-BA71-03BF529054F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5E376A6-80ED-4996-9A6D-60A1790F1201}"/>
              </a:ext>
            </a:extLst>
          </p:cNvPr>
          <p:cNvSpPr>
            <a:spLocks noGrp="1"/>
          </p:cNvSpPr>
          <p:nvPr>
            <p:ph type="dt" sz="half" idx="10"/>
          </p:nvPr>
        </p:nvSpPr>
        <p:spPr/>
        <p:txBody>
          <a:bodyPr/>
          <a:lstStyle/>
          <a:p>
            <a:fld id="{58038444-5C76-4562-A398-DC668822998B}" type="datetimeFigureOut">
              <a:rPr lang="en-US" smtClean="0"/>
              <a:t>06-May-22</a:t>
            </a:fld>
            <a:endParaRPr lang="en-US"/>
          </a:p>
        </p:txBody>
      </p:sp>
      <p:sp>
        <p:nvSpPr>
          <p:cNvPr id="8" name="Footer Placeholder 7">
            <a:extLst>
              <a:ext uri="{FF2B5EF4-FFF2-40B4-BE49-F238E27FC236}">
                <a16:creationId xmlns:a16="http://schemas.microsoft.com/office/drawing/2014/main" id="{F41B3D92-8A06-453C-BA94-809E9008E02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1AAECE0-A8F1-4C24-BDDF-834BB3AFA7D2}"/>
              </a:ext>
            </a:extLst>
          </p:cNvPr>
          <p:cNvSpPr>
            <a:spLocks noGrp="1"/>
          </p:cNvSpPr>
          <p:nvPr>
            <p:ph type="sldNum" sz="quarter" idx="12"/>
          </p:nvPr>
        </p:nvSpPr>
        <p:spPr/>
        <p:txBody>
          <a:bodyPr/>
          <a:lstStyle/>
          <a:p>
            <a:fld id="{3F7169BD-7C68-44C3-BDE7-B8670AC5EC51}" type="slidenum">
              <a:rPr lang="en-US" smtClean="0"/>
              <a:t>‹#›</a:t>
            </a:fld>
            <a:endParaRPr lang="en-US"/>
          </a:p>
        </p:txBody>
      </p:sp>
    </p:spTree>
    <p:extLst>
      <p:ext uri="{BB962C8B-B14F-4D97-AF65-F5344CB8AC3E}">
        <p14:creationId xmlns:p14="http://schemas.microsoft.com/office/powerpoint/2010/main" val="2270520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98C70-5FFA-403D-A0FB-E4DE9E2527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816BAF-D4E9-47A0-8C28-E4908F47AEBA}"/>
              </a:ext>
            </a:extLst>
          </p:cNvPr>
          <p:cNvSpPr>
            <a:spLocks noGrp="1"/>
          </p:cNvSpPr>
          <p:nvPr>
            <p:ph type="dt" sz="half" idx="10"/>
          </p:nvPr>
        </p:nvSpPr>
        <p:spPr/>
        <p:txBody>
          <a:bodyPr/>
          <a:lstStyle/>
          <a:p>
            <a:fld id="{58038444-5C76-4562-A398-DC668822998B}" type="datetimeFigureOut">
              <a:rPr lang="en-US" smtClean="0"/>
              <a:t>06-May-22</a:t>
            </a:fld>
            <a:endParaRPr lang="en-US"/>
          </a:p>
        </p:txBody>
      </p:sp>
      <p:sp>
        <p:nvSpPr>
          <p:cNvPr id="4" name="Footer Placeholder 3">
            <a:extLst>
              <a:ext uri="{FF2B5EF4-FFF2-40B4-BE49-F238E27FC236}">
                <a16:creationId xmlns:a16="http://schemas.microsoft.com/office/drawing/2014/main" id="{59727864-C133-4271-84F8-D2FE418D4E1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A076F5B-4D97-4BA6-8043-BAA5401A86FD}"/>
              </a:ext>
            </a:extLst>
          </p:cNvPr>
          <p:cNvSpPr>
            <a:spLocks noGrp="1"/>
          </p:cNvSpPr>
          <p:nvPr>
            <p:ph type="sldNum" sz="quarter" idx="12"/>
          </p:nvPr>
        </p:nvSpPr>
        <p:spPr/>
        <p:txBody>
          <a:bodyPr/>
          <a:lstStyle/>
          <a:p>
            <a:fld id="{3F7169BD-7C68-44C3-BDE7-B8670AC5EC51}" type="slidenum">
              <a:rPr lang="en-US" smtClean="0"/>
              <a:t>‹#›</a:t>
            </a:fld>
            <a:endParaRPr lang="en-US"/>
          </a:p>
        </p:txBody>
      </p:sp>
    </p:spTree>
    <p:extLst>
      <p:ext uri="{BB962C8B-B14F-4D97-AF65-F5344CB8AC3E}">
        <p14:creationId xmlns:p14="http://schemas.microsoft.com/office/powerpoint/2010/main" val="3505595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AD98E0-3A51-43B7-B737-026B53E7E7DE}"/>
              </a:ext>
            </a:extLst>
          </p:cNvPr>
          <p:cNvSpPr>
            <a:spLocks noGrp="1"/>
          </p:cNvSpPr>
          <p:nvPr>
            <p:ph type="dt" sz="half" idx="10"/>
          </p:nvPr>
        </p:nvSpPr>
        <p:spPr/>
        <p:txBody>
          <a:bodyPr/>
          <a:lstStyle/>
          <a:p>
            <a:fld id="{58038444-5C76-4562-A398-DC668822998B}" type="datetimeFigureOut">
              <a:rPr lang="en-US" smtClean="0"/>
              <a:t>06-May-22</a:t>
            </a:fld>
            <a:endParaRPr lang="en-US"/>
          </a:p>
        </p:txBody>
      </p:sp>
      <p:sp>
        <p:nvSpPr>
          <p:cNvPr id="3" name="Footer Placeholder 2">
            <a:extLst>
              <a:ext uri="{FF2B5EF4-FFF2-40B4-BE49-F238E27FC236}">
                <a16:creationId xmlns:a16="http://schemas.microsoft.com/office/drawing/2014/main" id="{C3E229A9-7892-4B81-968C-D0FA8601827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644CFD5-E4C5-4EB2-BE28-EA51DA54105F}"/>
              </a:ext>
            </a:extLst>
          </p:cNvPr>
          <p:cNvSpPr>
            <a:spLocks noGrp="1"/>
          </p:cNvSpPr>
          <p:nvPr>
            <p:ph type="sldNum" sz="quarter" idx="12"/>
          </p:nvPr>
        </p:nvSpPr>
        <p:spPr/>
        <p:txBody>
          <a:bodyPr/>
          <a:lstStyle/>
          <a:p>
            <a:fld id="{3F7169BD-7C68-44C3-BDE7-B8670AC5EC51}" type="slidenum">
              <a:rPr lang="en-US" smtClean="0"/>
              <a:t>‹#›</a:t>
            </a:fld>
            <a:endParaRPr lang="en-US"/>
          </a:p>
        </p:txBody>
      </p:sp>
    </p:spTree>
    <p:extLst>
      <p:ext uri="{BB962C8B-B14F-4D97-AF65-F5344CB8AC3E}">
        <p14:creationId xmlns:p14="http://schemas.microsoft.com/office/powerpoint/2010/main" val="3575643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93004-41AC-4CC3-A3E4-75E2EED533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1C5915-FE32-411B-97FB-E9E58C05EE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4F9DB50-D6EA-46A5-B730-66C860F8F0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EF332C-8AE4-4E88-A1FE-214238965DB9}"/>
              </a:ext>
            </a:extLst>
          </p:cNvPr>
          <p:cNvSpPr>
            <a:spLocks noGrp="1"/>
          </p:cNvSpPr>
          <p:nvPr>
            <p:ph type="dt" sz="half" idx="10"/>
          </p:nvPr>
        </p:nvSpPr>
        <p:spPr/>
        <p:txBody>
          <a:bodyPr/>
          <a:lstStyle/>
          <a:p>
            <a:fld id="{58038444-5C76-4562-A398-DC668822998B}" type="datetimeFigureOut">
              <a:rPr lang="en-US" smtClean="0"/>
              <a:t>06-May-22</a:t>
            </a:fld>
            <a:endParaRPr lang="en-US"/>
          </a:p>
        </p:txBody>
      </p:sp>
      <p:sp>
        <p:nvSpPr>
          <p:cNvPr id="6" name="Footer Placeholder 5">
            <a:extLst>
              <a:ext uri="{FF2B5EF4-FFF2-40B4-BE49-F238E27FC236}">
                <a16:creationId xmlns:a16="http://schemas.microsoft.com/office/drawing/2014/main" id="{73E2705E-7A62-44CE-BCF0-5FD92BFDA5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06CB60-5D47-4B49-9902-E31C59F1EDC9}"/>
              </a:ext>
            </a:extLst>
          </p:cNvPr>
          <p:cNvSpPr>
            <a:spLocks noGrp="1"/>
          </p:cNvSpPr>
          <p:nvPr>
            <p:ph type="sldNum" sz="quarter" idx="12"/>
          </p:nvPr>
        </p:nvSpPr>
        <p:spPr/>
        <p:txBody>
          <a:bodyPr/>
          <a:lstStyle/>
          <a:p>
            <a:fld id="{3F7169BD-7C68-44C3-BDE7-B8670AC5EC51}" type="slidenum">
              <a:rPr lang="en-US" smtClean="0"/>
              <a:t>‹#›</a:t>
            </a:fld>
            <a:endParaRPr lang="en-US"/>
          </a:p>
        </p:txBody>
      </p:sp>
    </p:spTree>
    <p:extLst>
      <p:ext uri="{BB962C8B-B14F-4D97-AF65-F5344CB8AC3E}">
        <p14:creationId xmlns:p14="http://schemas.microsoft.com/office/powerpoint/2010/main" val="1739131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67D7C-B676-4F15-8214-022B402433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9E928F-B0F6-45C4-BD36-6EEB9B4221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4B4A5E-6E09-412E-9CEA-1DBBB9FFFD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CFC5CF-965B-4607-AE85-FA5F73F2A18A}"/>
              </a:ext>
            </a:extLst>
          </p:cNvPr>
          <p:cNvSpPr>
            <a:spLocks noGrp="1"/>
          </p:cNvSpPr>
          <p:nvPr>
            <p:ph type="dt" sz="half" idx="10"/>
          </p:nvPr>
        </p:nvSpPr>
        <p:spPr/>
        <p:txBody>
          <a:bodyPr/>
          <a:lstStyle/>
          <a:p>
            <a:fld id="{58038444-5C76-4562-A398-DC668822998B}" type="datetimeFigureOut">
              <a:rPr lang="en-US" smtClean="0"/>
              <a:t>06-May-22</a:t>
            </a:fld>
            <a:endParaRPr lang="en-US"/>
          </a:p>
        </p:txBody>
      </p:sp>
      <p:sp>
        <p:nvSpPr>
          <p:cNvPr id="6" name="Footer Placeholder 5">
            <a:extLst>
              <a:ext uri="{FF2B5EF4-FFF2-40B4-BE49-F238E27FC236}">
                <a16:creationId xmlns:a16="http://schemas.microsoft.com/office/drawing/2014/main" id="{5762BC7E-05AE-4B75-BABB-C31BB17F12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BFD6DF-BB46-49B2-9197-FBC13831823F}"/>
              </a:ext>
            </a:extLst>
          </p:cNvPr>
          <p:cNvSpPr>
            <a:spLocks noGrp="1"/>
          </p:cNvSpPr>
          <p:nvPr>
            <p:ph type="sldNum" sz="quarter" idx="12"/>
          </p:nvPr>
        </p:nvSpPr>
        <p:spPr/>
        <p:txBody>
          <a:bodyPr/>
          <a:lstStyle/>
          <a:p>
            <a:fld id="{3F7169BD-7C68-44C3-BDE7-B8670AC5EC51}" type="slidenum">
              <a:rPr lang="en-US" smtClean="0"/>
              <a:t>‹#›</a:t>
            </a:fld>
            <a:endParaRPr lang="en-US"/>
          </a:p>
        </p:txBody>
      </p:sp>
    </p:spTree>
    <p:extLst>
      <p:ext uri="{BB962C8B-B14F-4D97-AF65-F5344CB8AC3E}">
        <p14:creationId xmlns:p14="http://schemas.microsoft.com/office/powerpoint/2010/main" val="3486418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F405BE-1FE5-457C-ABCF-F99CF7B10A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EFA4076-3FA7-4D08-A1CB-FFAECC12C0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88D69D-AE44-417D-BEF6-AA613821F2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038444-5C76-4562-A398-DC668822998B}" type="datetimeFigureOut">
              <a:rPr lang="en-US" smtClean="0"/>
              <a:t>06-May-22</a:t>
            </a:fld>
            <a:endParaRPr lang="en-US"/>
          </a:p>
        </p:txBody>
      </p:sp>
      <p:sp>
        <p:nvSpPr>
          <p:cNvPr id="5" name="Footer Placeholder 4">
            <a:extLst>
              <a:ext uri="{FF2B5EF4-FFF2-40B4-BE49-F238E27FC236}">
                <a16:creationId xmlns:a16="http://schemas.microsoft.com/office/drawing/2014/main" id="{BBB0FE78-8ADB-4298-B4F5-91AFB89C6E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C3D5F17-3E31-4E1E-88BA-602A9ABC90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7169BD-7C68-44C3-BDE7-B8670AC5EC51}" type="slidenum">
              <a:rPr lang="en-US" smtClean="0"/>
              <a:t>‹#›</a:t>
            </a:fld>
            <a:endParaRPr lang="en-US"/>
          </a:p>
        </p:txBody>
      </p:sp>
    </p:spTree>
    <p:extLst>
      <p:ext uri="{BB962C8B-B14F-4D97-AF65-F5344CB8AC3E}">
        <p14:creationId xmlns:p14="http://schemas.microsoft.com/office/powerpoint/2010/main" val="3508781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83632" y="2427157"/>
            <a:ext cx="6624736" cy="553998"/>
          </a:xfrm>
          <a:prstGeom prst="rect">
            <a:avLst/>
          </a:prstGeom>
          <a:no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en-IN" sz="3000" dirty="0">
                <a:solidFill>
                  <a:srgbClr val="FF0000"/>
                </a:solidFill>
                <a:latin typeface="+mj-lt"/>
              </a:rPr>
              <a:t>MACRO ECONOMICS</a:t>
            </a:r>
          </a:p>
        </p:txBody>
      </p:sp>
      <p:sp>
        <p:nvSpPr>
          <p:cNvPr id="7" name="Google Shape;57;p13"/>
          <p:cNvSpPr txBox="1"/>
          <p:nvPr/>
        </p:nvSpPr>
        <p:spPr>
          <a:xfrm>
            <a:off x="3746175" y="3352799"/>
            <a:ext cx="6251265" cy="2089265"/>
          </a:xfrm>
          <a:prstGeom prst="rect">
            <a:avLst/>
          </a:prstGeom>
          <a:noFill/>
          <a:ln>
            <a:noFill/>
          </a:ln>
        </p:spPr>
        <p:txBody>
          <a:bodyPr spcFirstLastPara="1" wrap="square" lIns="91425" tIns="91425" rIns="91425" bIns="91425" anchor="t" anchorCtr="0">
            <a:noAutofit/>
          </a:bodyPr>
          <a:lstStyle/>
          <a:p>
            <a:r>
              <a:rPr lang="en" sz="2500" b="1" dirty="0">
                <a:latin typeface="+mj-lt"/>
              </a:rPr>
              <a:t>SUBJECT :  ECONOMICS</a:t>
            </a:r>
          </a:p>
          <a:p>
            <a:r>
              <a:rPr lang="en" sz="2500" b="1" dirty="0">
                <a:latin typeface="+mj-lt"/>
              </a:rPr>
              <a:t>CHAPTER NUMBER: 4(4.3,4.4)</a:t>
            </a:r>
            <a:endParaRPr sz="2500" b="1" dirty="0">
              <a:latin typeface="+mj-lt"/>
            </a:endParaRPr>
          </a:p>
          <a:p>
            <a:r>
              <a:rPr lang="en" sz="2500" b="1" dirty="0">
                <a:latin typeface="+mj-lt"/>
              </a:rPr>
              <a:t>CHAPTER NAME : </a:t>
            </a:r>
            <a:r>
              <a:rPr lang="en-US" sz="2500" b="1" dirty="0">
                <a:latin typeface="+mj-lt"/>
              </a:rPr>
              <a:t>DETERMINATION OF INCOME AND EMPLOYMENT(</a:t>
            </a:r>
            <a:r>
              <a:rPr lang="en" sz="2500" b="1" dirty="0">
                <a:latin typeface="+mj-lt"/>
              </a:rPr>
              <a:t>EXCESS DEMAND AND DEFICIENT DEMAND)</a:t>
            </a:r>
            <a:endParaRPr sz="2500" b="1" dirty="0">
              <a:latin typeface="+mj-lt"/>
            </a:endParaRPr>
          </a:p>
        </p:txBody>
      </p:sp>
      <p:pic>
        <p:nvPicPr>
          <p:cNvPr id="8" name="Google Shape;54;p13"/>
          <p:cNvPicPr preferRelativeResize="0"/>
          <p:nvPr/>
        </p:nvPicPr>
        <p:blipFill rotWithShape="1">
          <a:blip r:embed="rId2">
            <a:alphaModFix/>
          </a:blip>
          <a:srcRect/>
          <a:stretch/>
        </p:blipFill>
        <p:spPr>
          <a:xfrm>
            <a:off x="1536892" y="5301208"/>
            <a:ext cx="9144000" cy="1512168"/>
          </a:xfrm>
          <a:prstGeom prst="rect">
            <a:avLst/>
          </a:prstGeom>
          <a:noFill/>
          <a:ln>
            <a:noFill/>
          </a:ln>
        </p:spPr>
      </p:pic>
      <p:pic>
        <p:nvPicPr>
          <p:cNvPr id="9"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3">
            <a:alphaModFix/>
          </a:blip>
          <a:srcRect/>
          <a:stretch/>
        </p:blipFill>
        <p:spPr>
          <a:xfrm>
            <a:off x="10508024" y="264223"/>
            <a:ext cx="1410416" cy="650052"/>
          </a:xfrm>
          <a:prstGeom prst="rect">
            <a:avLst/>
          </a:prstGeom>
          <a:noFill/>
          <a:ln>
            <a:noFill/>
          </a:ln>
        </p:spPr>
      </p:pic>
    </p:spTree>
    <p:extLst>
      <p:ext uri="{BB962C8B-B14F-4D97-AF65-F5344CB8AC3E}">
        <p14:creationId xmlns:p14="http://schemas.microsoft.com/office/powerpoint/2010/main" val="4200341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0B01E-DAAF-4795-9951-1E0D91602ACA}"/>
              </a:ext>
            </a:extLst>
          </p:cNvPr>
          <p:cNvSpPr>
            <a:spLocks noGrp="1"/>
          </p:cNvSpPr>
          <p:nvPr>
            <p:ph type="title"/>
          </p:nvPr>
        </p:nvSpPr>
        <p:spPr/>
        <p:txBody>
          <a:bodyPr>
            <a:normAutofit/>
          </a:bodyPr>
          <a:lstStyle/>
          <a:p>
            <a:r>
              <a:rPr lang="en-US" sz="2200" dirty="0">
                <a:solidFill>
                  <a:srgbClr val="FF0000"/>
                </a:solidFill>
              </a:rPr>
              <a:t>			MEASURES TO CORRECT EXCESS DEMAND</a:t>
            </a:r>
          </a:p>
        </p:txBody>
      </p:sp>
      <p:sp>
        <p:nvSpPr>
          <p:cNvPr id="3" name="Content Placeholder 2">
            <a:extLst>
              <a:ext uri="{FF2B5EF4-FFF2-40B4-BE49-F238E27FC236}">
                <a16:creationId xmlns:a16="http://schemas.microsoft.com/office/drawing/2014/main" id="{82A03F03-F6E7-4919-B580-1EE1BDF95ACE}"/>
              </a:ext>
            </a:extLst>
          </p:cNvPr>
          <p:cNvSpPr>
            <a:spLocks noGrp="1"/>
          </p:cNvSpPr>
          <p:nvPr>
            <p:ph idx="1"/>
          </p:nvPr>
        </p:nvSpPr>
        <p:spPr/>
        <p:txBody>
          <a:bodyPr/>
          <a:lstStyle/>
          <a:p>
            <a:pPr>
              <a:lnSpc>
                <a:spcPct val="300000"/>
              </a:lnSpc>
            </a:pPr>
            <a:r>
              <a:rPr lang="en-US" sz="1400" b="1" dirty="0"/>
              <a:t>Decrease in government spending</a:t>
            </a:r>
            <a:r>
              <a:rPr lang="en-US" sz="1400" dirty="0"/>
              <a:t>: It will reduce the level of aggregate demand in the economy and helps to correct inflationary pressure in the economy.</a:t>
            </a:r>
          </a:p>
          <a:p>
            <a:pPr>
              <a:lnSpc>
                <a:spcPct val="300000"/>
              </a:lnSpc>
            </a:pPr>
            <a:r>
              <a:rPr lang="en-US" sz="1400" b="1" dirty="0"/>
              <a:t>Increase in taxes :</a:t>
            </a:r>
            <a:r>
              <a:rPr lang="en-US" sz="1400" dirty="0"/>
              <a:t>It leads to decrease in the level of aggregate expenditure in the economy and helps to control the situation of excess demand.</a:t>
            </a:r>
          </a:p>
          <a:p>
            <a:pPr marL="0" indent="0">
              <a:buNone/>
            </a:pPr>
            <a:endParaRPr lang="en-US"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462588" y="356011"/>
            <a:ext cx="1410416" cy="650052"/>
          </a:xfrm>
          <a:prstGeom prst="rect">
            <a:avLst/>
          </a:prstGeom>
          <a:noFill/>
          <a:ln>
            <a:noFill/>
          </a:ln>
        </p:spPr>
      </p:pic>
    </p:spTree>
    <p:extLst>
      <p:ext uri="{BB962C8B-B14F-4D97-AF65-F5344CB8AC3E}">
        <p14:creationId xmlns:p14="http://schemas.microsoft.com/office/powerpoint/2010/main" val="2833653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89D0B-5512-4E9B-8794-386C5A7C046B}"/>
              </a:ext>
            </a:extLst>
          </p:cNvPr>
          <p:cNvSpPr>
            <a:spLocks noGrp="1"/>
          </p:cNvSpPr>
          <p:nvPr>
            <p:ph type="title"/>
          </p:nvPr>
        </p:nvSpPr>
        <p:spPr/>
        <p:txBody>
          <a:bodyPr>
            <a:normAutofit/>
          </a:bodyPr>
          <a:lstStyle/>
          <a:p>
            <a:r>
              <a:rPr lang="en-US" sz="3200" dirty="0">
                <a:solidFill>
                  <a:srgbClr val="FF0000"/>
                </a:solidFill>
              </a:rPr>
              <a:t>	</a:t>
            </a:r>
            <a:r>
              <a:rPr lang="en-US" sz="2200" dirty="0">
                <a:solidFill>
                  <a:srgbClr val="FF0000"/>
                </a:solidFill>
              </a:rPr>
              <a:t>Decrease in money supply or reliability of credit</a:t>
            </a:r>
          </a:p>
        </p:txBody>
      </p:sp>
      <p:sp>
        <p:nvSpPr>
          <p:cNvPr id="3" name="Content Placeholder 2">
            <a:extLst>
              <a:ext uri="{FF2B5EF4-FFF2-40B4-BE49-F238E27FC236}">
                <a16:creationId xmlns:a16="http://schemas.microsoft.com/office/drawing/2014/main" id="{0F685DEA-A243-4F86-809E-480B03FAD13B}"/>
              </a:ext>
            </a:extLst>
          </p:cNvPr>
          <p:cNvSpPr>
            <a:spLocks noGrp="1"/>
          </p:cNvSpPr>
          <p:nvPr>
            <p:ph idx="1"/>
          </p:nvPr>
        </p:nvSpPr>
        <p:spPr/>
        <p:txBody>
          <a:bodyPr>
            <a:normAutofit fontScale="92500" lnSpcReduction="20000"/>
          </a:bodyPr>
          <a:lstStyle/>
          <a:p>
            <a:pPr marL="0" indent="0">
              <a:lnSpc>
                <a:spcPct val="200000"/>
              </a:lnSpc>
              <a:buNone/>
            </a:pPr>
            <a:r>
              <a:rPr lang="en-US" sz="1400" dirty="0"/>
              <a:t>1. Quantitative instruments</a:t>
            </a:r>
          </a:p>
          <a:p>
            <a:pPr marL="0" indent="0">
              <a:lnSpc>
                <a:spcPct val="200000"/>
              </a:lnSpc>
              <a:buNone/>
            </a:pPr>
            <a:r>
              <a:rPr lang="en-US" sz="1400" dirty="0"/>
              <a:t>  a) increase in bank rate</a:t>
            </a:r>
          </a:p>
          <a:p>
            <a:pPr marL="0" indent="0">
              <a:lnSpc>
                <a:spcPct val="200000"/>
              </a:lnSpc>
              <a:buNone/>
            </a:pPr>
            <a:r>
              <a:rPr lang="en-US" sz="1400" dirty="0"/>
              <a:t>  b) increase in repo rate</a:t>
            </a:r>
          </a:p>
          <a:p>
            <a:pPr marL="0" indent="0">
              <a:lnSpc>
                <a:spcPct val="200000"/>
              </a:lnSpc>
              <a:buNone/>
            </a:pPr>
            <a:r>
              <a:rPr lang="en-US" sz="1400" dirty="0"/>
              <a:t>  c) open market operations (sale of securities)</a:t>
            </a:r>
          </a:p>
          <a:p>
            <a:pPr marL="0" indent="0">
              <a:lnSpc>
                <a:spcPct val="200000"/>
              </a:lnSpc>
              <a:buNone/>
            </a:pPr>
            <a:r>
              <a:rPr lang="en-US" sz="1400" dirty="0"/>
              <a:t> d) increase in legal reserve requirements</a:t>
            </a:r>
          </a:p>
          <a:p>
            <a:pPr marL="0" indent="0">
              <a:lnSpc>
                <a:spcPct val="200000"/>
              </a:lnSpc>
              <a:buNone/>
            </a:pPr>
            <a:r>
              <a:rPr lang="en-US" sz="1400" dirty="0"/>
              <a:t>2. Qualitative instruments</a:t>
            </a:r>
          </a:p>
          <a:p>
            <a:pPr marL="0" indent="0">
              <a:lnSpc>
                <a:spcPct val="200000"/>
              </a:lnSpc>
              <a:buNone/>
            </a:pPr>
            <a:r>
              <a:rPr lang="en-US" sz="1400" dirty="0"/>
              <a:t>a) increase in margin requirements</a:t>
            </a:r>
          </a:p>
          <a:p>
            <a:pPr marL="0" indent="0">
              <a:lnSpc>
                <a:spcPct val="200000"/>
              </a:lnSpc>
              <a:buNone/>
            </a:pPr>
            <a:r>
              <a:rPr lang="en-US" sz="1400" dirty="0"/>
              <a:t>b) moral suasion</a:t>
            </a:r>
          </a:p>
          <a:p>
            <a:pPr marL="0" indent="0">
              <a:lnSpc>
                <a:spcPct val="200000"/>
              </a:lnSpc>
              <a:buNone/>
            </a:pPr>
            <a:r>
              <a:rPr lang="en-US" sz="1400" dirty="0"/>
              <a:t>c) selective credit control</a:t>
            </a:r>
          </a:p>
          <a:p>
            <a:endParaRPr lang="en-US"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462589" y="356011"/>
            <a:ext cx="1410416" cy="650052"/>
          </a:xfrm>
          <a:prstGeom prst="rect">
            <a:avLst/>
          </a:prstGeom>
          <a:noFill/>
          <a:ln>
            <a:noFill/>
          </a:ln>
        </p:spPr>
      </p:pic>
    </p:spTree>
    <p:extLst>
      <p:ext uri="{BB962C8B-B14F-4D97-AF65-F5344CB8AC3E}">
        <p14:creationId xmlns:p14="http://schemas.microsoft.com/office/powerpoint/2010/main" val="780443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9558F-9711-402C-B6FD-996BE3205503}"/>
              </a:ext>
            </a:extLst>
          </p:cNvPr>
          <p:cNvSpPr>
            <a:spLocks noGrp="1"/>
          </p:cNvSpPr>
          <p:nvPr>
            <p:ph type="title"/>
          </p:nvPr>
        </p:nvSpPr>
        <p:spPr/>
        <p:txBody>
          <a:bodyPr>
            <a:normAutofit/>
          </a:bodyPr>
          <a:lstStyle/>
          <a:p>
            <a:r>
              <a:rPr lang="en-US" sz="3200" dirty="0">
                <a:solidFill>
                  <a:srgbClr val="FF0000"/>
                </a:solidFill>
              </a:rPr>
              <a:t>	</a:t>
            </a:r>
            <a:r>
              <a:rPr lang="en-US" sz="2200" dirty="0">
                <a:solidFill>
                  <a:srgbClr val="FF0000"/>
                </a:solidFill>
              </a:rPr>
              <a:t>MEASURES TO CORRECT DEFICIENT DEMAND</a:t>
            </a:r>
          </a:p>
        </p:txBody>
      </p:sp>
      <p:sp>
        <p:nvSpPr>
          <p:cNvPr id="3" name="Content Placeholder 2">
            <a:extLst>
              <a:ext uri="{FF2B5EF4-FFF2-40B4-BE49-F238E27FC236}">
                <a16:creationId xmlns:a16="http://schemas.microsoft.com/office/drawing/2014/main" id="{C101D6C7-C5F8-4C7E-A04B-A1B45E0DB7B7}"/>
              </a:ext>
            </a:extLst>
          </p:cNvPr>
          <p:cNvSpPr>
            <a:spLocks noGrp="1"/>
          </p:cNvSpPr>
          <p:nvPr>
            <p:ph idx="1"/>
          </p:nvPr>
        </p:nvSpPr>
        <p:spPr/>
        <p:txBody>
          <a:bodyPr/>
          <a:lstStyle/>
          <a:p>
            <a:pPr marL="0" indent="0">
              <a:lnSpc>
                <a:spcPct val="250000"/>
              </a:lnSpc>
              <a:buNone/>
            </a:pPr>
            <a:r>
              <a:rPr lang="en-US" sz="1400" dirty="0"/>
              <a:t>1.  increase in government spending</a:t>
            </a:r>
          </a:p>
          <a:p>
            <a:pPr marL="0" indent="0">
              <a:lnSpc>
                <a:spcPct val="250000"/>
              </a:lnSpc>
              <a:buNone/>
            </a:pPr>
            <a:r>
              <a:rPr lang="en-US" sz="1400" dirty="0"/>
              <a:t>2. Decrease in taxes</a:t>
            </a:r>
          </a:p>
          <a:p>
            <a:pPr marL="0" indent="0">
              <a:lnSpc>
                <a:spcPct val="250000"/>
              </a:lnSpc>
              <a:buNone/>
            </a:pPr>
            <a:r>
              <a:rPr lang="en-US" sz="1400" dirty="0"/>
              <a:t>3. Increase in money supply or availability of credit</a:t>
            </a:r>
          </a:p>
          <a:p>
            <a:pPr marL="0" indent="0">
              <a:lnSpc>
                <a:spcPct val="250000"/>
              </a:lnSpc>
              <a:buNone/>
            </a:pPr>
            <a:r>
              <a:rPr lang="en-US" sz="1400" dirty="0"/>
              <a:t>  A) quantitative instruments</a:t>
            </a:r>
          </a:p>
          <a:p>
            <a:pPr marL="0" indent="0">
              <a:lnSpc>
                <a:spcPct val="250000"/>
              </a:lnSpc>
              <a:buNone/>
            </a:pPr>
            <a:r>
              <a:rPr lang="en-US" sz="1400" dirty="0"/>
              <a:t>  B) qualitative instruments</a:t>
            </a:r>
          </a:p>
          <a:p>
            <a:pPr marL="0" indent="0">
              <a:buNone/>
            </a:pPr>
            <a:endParaRPr lang="en-US"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439870" y="281261"/>
            <a:ext cx="1410416" cy="650052"/>
          </a:xfrm>
          <a:prstGeom prst="rect">
            <a:avLst/>
          </a:prstGeom>
          <a:noFill/>
          <a:ln>
            <a:noFill/>
          </a:ln>
        </p:spPr>
      </p:pic>
    </p:spTree>
    <p:extLst>
      <p:ext uri="{BB962C8B-B14F-4D97-AF65-F5344CB8AC3E}">
        <p14:creationId xmlns:p14="http://schemas.microsoft.com/office/powerpoint/2010/main" val="3380199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95CFD-71A7-47A9-A991-DC8956BF5731}"/>
              </a:ext>
            </a:extLst>
          </p:cNvPr>
          <p:cNvSpPr>
            <a:spLocks noGrp="1"/>
          </p:cNvSpPr>
          <p:nvPr>
            <p:ph type="title"/>
          </p:nvPr>
        </p:nvSpPr>
        <p:spPr/>
        <p:txBody>
          <a:bodyPr>
            <a:normAutofit/>
          </a:bodyPr>
          <a:lstStyle/>
          <a:p>
            <a:r>
              <a:rPr lang="en-US" sz="3200" dirty="0">
                <a:solidFill>
                  <a:srgbClr val="FF0000"/>
                </a:solidFill>
              </a:rPr>
              <a:t>				</a:t>
            </a:r>
            <a:r>
              <a:rPr lang="en-US" sz="2200" dirty="0">
                <a:solidFill>
                  <a:srgbClr val="FF0000"/>
                </a:solidFill>
              </a:rPr>
              <a:t>FISCAL POLICY</a:t>
            </a:r>
          </a:p>
        </p:txBody>
      </p:sp>
      <p:sp>
        <p:nvSpPr>
          <p:cNvPr id="3" name="Content Placeholder 2">
            <a:extLst>
              <a:ext uri="{FF2B5EF4-FFF2-40B4-BE49-F238E27FC236}">
                <a16:creationId xmlns:a16="http://schemas.microsoft.com/office/drawing/2014/main" id="{16F989D1-3751-4336-8CB6-1633F2D98C26}"/>
              </a:ext>
            </a:extLst>
          </p:cNvPr>
          <p:cNvSpPr>
            <a:spLocks noGrp="1"/>
          </p:cNvSpPr>
          <p:nvPr>
            <p:ph idx="1"/>
          </p:nvPr>
        </p:nvSpPr>
        <p:spPr/>
        <p:txBody>
          <a:bodyPr/>
          <a:lstStyle/>
          <a:p>
            <a:pPr marL="0" indent="0">
              <a:lnSpc>
                <a:spcPct val="250000"/>
              </a:lnSpc>
              <a:buNone/>
            </a:pPr>
            <a:r>
              <a:rPr lang="en-US" sz="1400" dirty="0"/>
              <a:t>Fiscal policy refer to the policy of Central government to control the situation of money supply in the economy. It is also known as revenue and expenditure policy government can influence the level of economic activities in a country through its  fiscal policy. The main tools or instrument of fiscal policy are:</a:t>
            </a:r>
          </a:p>
          <a:p>
            <a:pPr marL="0" indent="0">
              <a:lnSpc>
                <a:spcPct val="250000"/>
              </a:lnSpc>
              <a:buNone/>
            </a:pPr>
            <a:r>
              <a:rPr lang="en-US" sz="1400" dirty="0"/>
              <a:t>1. Expenditure policy (change in government spending)</a:t>
            </a:r>
          </a:p>
          <a:p>
            <a:pPr marL="0" indent="0">
              <a:lnSpc>
                <a:spcPct val="250000"/>
              </a:lnSpc>
              <a:buNone/>
            </a:pPr>
            <a:r>
              <a:rPr lang="en-US" sz="1400" dirty="0"/>
              <a:t>2. Revenue policy</a:t>
            </a:r>
          </a:p>
          <a:p>
            <a:pPr marL="0" indent="0">
              <a:lnSpc>
                <a:spcPct val="250000"/>
              </a:lnSpc>
              <a:buNone/>
            </a:pPr>
            <a:r>
              <a:rPr lang="en-US" sz="1400" dirty="0"/>
              <a:t>3. Public borrowing</a:t>
            </a:r>
          </a:p>
          <a:p>
            <a:pPr marL="0" indent="0">
              <a:lnSpc>
                <a:spcPct val="250000"/>
              </a:lnSpc>
              <a:buNone/>
            </a:pPr>
            <a:r>
              <a:rPr lang="en-US" sz="1400" dirty="0"/>
              <a:t>4. Deficit financing</a:t>
            </a:r>
          </a:p>
          <a:p>
            <a:endParaRPr lang="en-US"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462589" y="292620"/>
            <a:ext cx="1410416" cy="650052"/>
          </a:xfrm>
          <a:prstGeom prst="rect">
            <a:avLst/>
          </a:prstGeom>
          <a:noFill/>
          <a:ln>
            <a:noFill/>
          </a:ln>
        </p:spPr>
      </p:pic>
    </p:spTree>
    <p:extLst>
      <p:ext uri="{BB962C8B-B14F-4D97-AF65-F5344CB8AC3E}">
        <p14:creationId xmlns:p14="http://schemas.microsoft.com/office/powerpoint/2010/main" val="1954276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DCAA0-12F2-44D9-BA3F-04901DA14BD7}"/>
              </a:ext>
            </a:extLst>
          </p:cNvPr>
          <p:cNvSpPr>
            <a:spLocks noGrp="1"/>
          </p:cNvSpPr>
          <p:nvPr>
            <p:ph type="title"/>
          </p:nvPr>
        </p:nvSpPr>
        <p:spPr/>
        <p:txBody>
          <a:bodyPr>
            <a:normAutofit/>
          </a:bodyPr>
          <a:lstStyle/>
          <a:p>
            <a:r>
              <a:rPr lang="en-US" sz="3200" dirty="0">
                <a:solidFill>
                  <a:srgbClr val="FF0000"/>
                </a:solidFill>
              </a:rPr>
              <a:t>	</a:t>
            </a:r>
            <a:r>
              <a:rPr lang="en-US" sz="2200" dirty="0">
                <a:solidFill>
                  <a:srgbClr val="FF0000"/>
                </a:solidFill>
              </a:rPr>
              <a:t>FISCAL POLICY FOR EXCESS DEMAND</a:t>
            </a:r>
          </a:p>
        </p:txBody>
      </p:sp>
      <p:sp>
        <p:nvSpPr>
          <p:cNvPr id="3" name="Content Placeholder 2">
            <a:extLst>
              <a:ext uri="{FF2B5EF4-FFF2-40B4-BE49-F238E27FC236}">
                <a16:creationId xmlns:a16="http://schemas.microsoft.com/office/drawing/2014/main" id="{C50F292B-400B-4668-B3A6-416E6AE89D94}"/>
              </a:ext>
            </a:extLst>
          </p:cNvPr>
          <p:cNvSpPr>
            <a:spLocks noGrp="1"/>
          </p:cNvSpPr>
          <p:nvPr>
            <p:ph idx="1"/>
          </p:nvPr>
        </p:nvSpPr>
        <p:spPr/>
        <p:txBody>
          <a:bodyPr>
            <a:normAutofit/>
          </a:bodyPr>
          <a:lstStyle/>
          <a:p>
            <a:pPr marL="0" indent="0">
              <a:lnSpc>
                <a:spcPct val="200000"/>
              </a:lnSpc>
              <a:buNone/>
            </a:pPr>
            <a:r>
              <a:rPr lang="en-US" sz="1400" dirty="0"/>
              <a:t>During excess demand fiscal policy aims to reduce the level of aggregate demand through following measures:</a:t>
            </a:r>
          </a:p>
          <a:p>
            <a:pPr marL="0" indent="0">
              <a:lnSpc>
                <a:spcPct val="200000"/>
              </a:lnSpc>
              <a:buNone/>
            </a:pPr>
            <a:r>
              <a:rPr lang="en-US" sz="1400" dirty="0"/>
              <a:t>1. Expenditure policy decrease in government spending)</a:t>
            </a:r>
          </a:p>
          <a:p>
            <a:pPr marL="0" indent="0">
              <a:lnSpc>
                <a:spcPct val="200000"/>
              </a:lnSpc>
              <a:buNone/>
            </a:pPr>
            <a:r>
              <a:rPr lang="en-US" sz="1400" dirty="0"/>
              <a:t>2. Revenue policy </a:t>
            </a:r>
          </a:p>
          <a:p>
            <a:pPr marL="0" indent="0">
              <a:lnSpc>
                <a:spcPct val="200000"/>
              </a:lnSpc>
              <a:buNone/>
            </a:pPr>
            <a:r>
              <a:rPr lang="en-US" sz="1400" dirty="0"/>
              <a:t>3. Public borrowing (increases in borrowing):</a:t>
            </a:r>
          </a:p>
          <a:p>
            <a:pPr marL="0" indent="0">
              <a:lnSpc>
                <a:spcPct val="200000"/>
              </a:lnSpc>
              <a:buNone/>
            </a:pPr>
            <a:r>
              <a:rPr lang="en-US" sz="1400" dirty="0"/>
              <a:t>During excess demand government borrows money from the public to withdraw excess money held by them. It helps to reduce the money supply in the economy and ultimately aggregate demand Falls.</a:t>
            </a:r>
          </a:p>
          <a:p>
            <a:pPr marL="0" indent="0">
              <a:lnSpc>
                <a:spcPct val="200000"/>
              </a:lnSpc>
              <a:buNone/>
            </a:pPr>
            <a:r>
              <a:rPr lang="en-US" sz="1400" dirty="0"/>
              <a:t>4. Deficit financing (decrease)</a:t>
            </a:r>
          </a:p>
          <a:p>
            <a:endParaRPr lang="en-US"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513704" y="275582"/>
            <a:ext cx="1410416" cy="650052"/>
          </a:xfrm>
          <a:prstGeom prst="rect">
            <a:avLst/>
          </a:prstGeom>
          <a:noFill/>
          <a:ln>
            <a:noFill/>
          </a:ln>
        </p:spPr>
      </p:pic>
    </p:spTree>
    <p:extLst>
      <p:ext uri="{BB962C8B-B14F-4D97-AF65-F5344CB8AC3E}">
        <p14:creationId xmlns:p14="http://schemas.microsoft.com/office/powerpoint/2010/main" val="1774375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3FEC6-101C-4CFE-8672-62362FAE17F7}"/>
              </a:ext>
            </a:extLst>
          </p:cNvPr>
          <p:cNvSpPr>
            <a:spLocks noGrp="1"/>
          </p:cNvSpPr>
          <p:nvPr>
            <p:ph type="title"/>
          </p:nvPr>
        </p:nvSpPr>
        <p:spPr/>
        <p:txBody>
          <a:bodyPr>
            <a:normAutofit/>
          </a:bodyPr>
          <a:lstStyle/>
          <a:p>
            <a:r>
              <a:rPr lang="en-US" sz="2200" dirty="0">
                <a:solidFill>
                  <a:srgbClr val="FF0000"/>
                </a:solidFill>
              </a:rPr>
              <a:t>			FISCAL POLICY FOR DEFICIENT DEMAND</a:t>
            </a:r>
          </a:p>
        </p:txBody>
      </p:sp>
      <p:sp>
        <p:nvSpPr>
          <p:cNvPr id="3" name="Content Placeholder 2">
            <a:extLst>
              <a:ext uri="{FF2B5EF4-FFF2-40B4-BE49-F238E27FC236}">
                <a16:creationId xmlns:a16="http://schemas.microsoft.com/office/drawing/2014/main" id="{D229F49C-5510-47E9-93DB-2A73F1815ED2}"/>
              </a:ext>
            </a:extLst>
          </p:cNvPr>
          <p:cNvSpPr>
            <a:spLocks noGrp="1"/>
          </p:cNvSpPr>
          <p:nvPr>
            <p:ph idx="1"/>
          </p:nvPr>
        </p:nvSpPr>
        <p:spPr/>
        <p:txBody>
          <a:bodyPr>
            <a:normAutofit/>
          </a:bodyPr>
          <a:lstStyle/>
          <a:p>
            <a:pPr marL="0" indent="0">
              <a:lnSpc>
                <a:spcPct val="250000"/>
              </a:lnSpc>
              <a:buNone/>
            </a:pPr>
            <a:r>
              <a:rPr lang="en-US" sz="1400" dirty="0"/>
              <a:t>During deficient demand AD is less than AS corresponding to full employment level. So government follows and expansionary fiscal policy to raise the level of aggregate demand in the economy . The various instrument or measures used to control deficient demand are:</a:t>
            </a:r>
          </a:p>
          <a:p>
            <a:pPr marL="0" indent="0">
              <a:lnSpc>
                <a:spcPct val="250000"/>
              </a:lnSpc>
              <a:buNone/>
            </a:pPr>
            <a:r>
              <a:rPr lang="en-US" sz="1400" dirty="0"/>
              <a:t>1. Expenditure policy( increase in government)</a:t>
            </a:r>
          </a:p>
          <a:p>
            <a:pPr marL="0" indent="0">
              <a:lnSpc>
                <a:spcPct val="250000"/>
              </a:lnSpc>
              <a:buNone/>
            </a:pPr>
            <a:r>
              <a:rPr lang="en-US" sz="1400" dirty="0"/>
              <a:t>2. Revenue policy (decrease in Taxes)</a:t>
            </a:r>
          </a:p>
          <a:p>
            <a:pPr marL="0" indent="0">
              <a:lnSpc>
                <a:spcPct val="250000"/>
              </a:lnSpc>
              <a:buNone/>
            </a:pPr>
            <a:r>
              <a:rPr lang="en-US" sz="1400" dirty="0"/>
              <a:t>3. Public borrowing decrease in borrowing) public borrowing are reduced so as to provide additional purchasing power to the people.</a:t>
            </a:r>
          </a:p>
          <a:p>
            <a:pPr marL="0" indent="0">
              <a:lnSpc>
                <a:spcPct val="250000"/>
              </a:lnSpc>
              <a:buNone/>
            </a:pPr>
            <a:r>
              <a:rPr lang="en-US" sz="1400" dirty="0"/>
              <a:t>4. Deficit financing (increase ):government aims to increase its level of Expenditure to additional doses of deficit financing.</a:t>
            </a:r>
          </a:p>
          <a:p>
            <a:endParaRPr lang="en-US"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542101" y="281261"/>
            <a:ext cx="1410416" cy="650052"/>
          </a:xfrm>
          <a:prstGeom prst="rect">
            <a:avLst/>
          </a:prstGeom>
          <a:noFill/>
          <a:ln>
            <a:noFill/>
          </a:ln>
        </p:spPr>
      </p:pic>
    </p:spTree>
    <p:extLst>
      <p:ext uri="{BB962C8B-B14F-4D97-AF65-F5344CB8AC3E}">
        <p14:creationId xmlns:p14="http://schemas.microsoft.com/office/powerpoint/2010/main" val="544450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53B70-5B81-4F7D-A650-1536AD57E821}"/>
              </a:ext>
            </a:extLst>
          </p:cNvPr>
          <p:cNvSpPr>
            <a:spLocks noGrp="1"/>
          </p:cNvSpPr>
          <p:nvPr>
            <p:ph type="title"/>
          </p:nvPr>
        </p:nvSpPr>
        <p:spPr>
          <a:xfrm>
            <a:off x="1676400" y="204412"/>
            <a:ext cx="10515600" cy="1325563"/>
          </a:xfrm>
        </p:spPr>
        <p:txBody>
          <a:bodyPr/>
          <a:lstStyle/>
          <a:p>
            <a:br>
              <a:rPr lang="en-US" dirty="0"/>
            </a:br>
            <a:r>
              <a:rPr lang="en-US" dirty="0"/>
              <a:t>	</a:t>
            </a:r>
            <a:r>
              <a:rPr lang="en-US" sz="2200" dirty="0">
                <a:solidFill>
                  <a:srgbClr val="FF0000"/>
                </a:solidFill>
              </a:rPr>
              <a:t>CYCLICAL AFFECTS (TRADE CYCLE)</a:t>
            </a:r>
          </a:p>
        </p:txBody>
      </p:sp>
      <p:sp>
        <p:nvSpPr>
          <p:cNvPr id="3" name="Content Placeholder 2">
            <a:extLst>
              <a:ext uri="{FF2B5EF4-FFF2-40B4-BE49-F238E27FC236}">
                <a16:creationId xmlns:a16="http://schemas.microsoft.com/office/drawing/2014/main" id="{1A332F09-FF8F-4242-AF68-DAA017A44E07}"/>
              </a:ext>
            </a:extLst>
          </p:cNvPr>
          <p:cNvSpPr>
            <a:spLocks noGrp="1"/>
          </p:cNvSpPr>
          <p:nvPr>
            <p:ph idx="1"/>
          </p:nvPr>
        </p:nvSpPr>
        <p:spPr/>
        <p:txBody>
          <a:bodyPr>
            <a:normAutofit/>
          </a:bodyPr>
          <a:lstStyle/>
          <a:p>
            <a:pPr>
              <a:lnSpc>
                <a:spcPct val="250000"/>
              </a:lnSpc>
            </a:pPr>
            <a:r>
              <a:rPr lang="en-US" sz="1400" dirty="0"/>
              <a:t>Four stages of </a:t>
            </a:r>
            <a:r>
              <a:rPr lang="en-US" sz="1400" dirty="0" err="1"/>
              <a:t>of</a:t>
            </a:r>
            <a:r>
              <a:rPr lang="en-US" sz="1400" dirty="0"/>
              <a:t> trade cycle namely boom, recession 'depression and recovery.</a:t>
            </a:r>
          </a:p>
          <a:p>
            <a:pPr>
              <a:lnSpc>
                <a:spcPct val="250000"/>
              </a:lnSpc>
            </a:pPr>
            <a:r>
              <a:rPr lang="en-US" sz="1400" dirty="0"/>
              <a:t>Boom is the stage of increasing economic activities and there exists inflationary tendency in this stage after reaching the highest level there comes some slackness in the economic activities and it is the recession stage. If this stage is not control then it tends to turn into the stage of depression . In this stage economic activities sink very low after touching its minimum point there is a process of recovery in the economy . This recovery brings the economy back to the stage of boom and thus the cycle is complete .The cycle of ups and downs continues to move in the economy .</a:t>
            </a:r>
          </a:p>
          <a:p>
            <a:endParaRPr lang="en-US"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468268" y="275581"/>
            <a:ext cx="1410416" cy="650052"/>
          </a:xfrm>
          <a:prstGeom prst="rect">
            <a:avLst/>
          </a:prstGeom>
          <a:noFill/>
          <a:ln>
            <a:noFill/>
          </a:ln>
        </p:spPr>
      </p:pic>
    </p:spTree>
    <p:extLst>
      <p:ext uri="{BB962C8B-B14F-4D97-AF65-F5344CB8AC3E}">
        <p14:creationId xmlns:p14="http://schemas.microsoft.com/office/powerpoint/2010/main" val="3783833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oogle Shape;54;p13"/>
          <p:cNvPicPr preferRelativeResize="0"/>
          <p:nvPr/>
        </p:nvPicPr>
        <p:blipFill rotWithShape="1">
          <a:blip r:embed="rId2">
            <a:alphaModFix/>
          </a:blip>
          <a:srcRect/>
          <a:stretch/>
        </p:blipFill>
        <p:spPr>
          <a:xfrm>
            <a:off x="1536892" y="5447498"/>
            <a:ext cx="9144000" cy="1365879"/>
          </a:xfrm>
          <a:prstGeom prst="rect">
            <a:avLst/>
          </a:prstGeom>
          <a:noFill/>
          <a:ln>
            <a:noFill/>
          </a:ln>
        </p:spPr>
      </p:pic>
      <p:sp>
        <p:nvSpPr>
          <p:cNvPr id="7" name="Google Shape;77;p16"/>
          <p:cNvSpPr txBox="1"/>
          <p:nvPr/>
        </p:nvSpPr>
        <p:spPr>
          <a:xfrm>
            <a:off x="2145425" y="1306960"/>
            <a:ext cx="7801200" cy="3562200"/>
          </a:xfrm>
          <a:prstGeom prst="rect">
            <a:avLst/>
          </a:prstGeom>
          <a:noFill/>
          <a:ln>
            <a:noFill/>
          </a:ln>
        </p:spPr>
        <p:txBody>
          <a:bodyPr spcFirstLastPara="1" wrap="square" lIns="91425" tIns="91425" rIns="91425" bIns="91425" anchor="ctr" anchorCtr="0">
            <a:noAutofit/>
          </a:bodyPr>
          <a:lstStyle/>
          <a:p>
            <a:pPr marL="457200" algn="ctr">
              <a:lnSpc>
                <a:spcPct val="115000"/>
              </a:lnSpc>
              <a:buClr>
                <a:srgbClr val="000000"/>
              </a:buClr>
              <a:buSzPts val="4000"/>
            </a:pPr>
            <a:r>
              <a:rPr lang="en" sz="4000" b="1" dirty="0">
                <a:solidFill>
                  <a:srgbClr val="000000"/>
                </a:solidFill>
                <a:latin typeface="Arial"/>
                <a:ea typeface="Arial"/>
                <a:cs typeface="Arial"/>
                <a:sym typeface="Arial"/>
              </a:rPr>
              <a:t>THANKING YOU</a:t>
            </a:r>
            <a:endParaRPr sz="4000" b="1" dirty="0">
              <a:solidFill>
                <a:srgbClr val="000000"/>
              </a:solidFill>
              <a:latin typeface="Arial"/>
              <a:ea typeface="Arial"/>
              <a:cs typeface="Arial"/>
              <a:sym typeface="Arial"/>
            </a:endParaRPr>
          </a:p>
          <a:p>
            <a:pPr marL="457200" algn="ctr">
              <a:lnSpc>
                <a:spcPct val="115000"/>
              </a:lnSpc>
              <a:buClr>
                <a:srgbClr val="000000"/>
              </a:buClr>
              <a:buSzPts val="4000"/>
            </a:pPr>
            <a:r>
              <a:rPr lang="en" sz="4000" b="1" dirty="0">
                <a:solidFill>
                  <a:srgbClr val="FF0000"/>
                </a:solidFill>
                <a:latin typeface="Arial"/>
                <a:ea typeface="Arial"/>
                <a:cs typeface="Arial"/>
                <a:sym typeface="Arial"/>
              </a:rPr>
              <a:t>ODM EDUCATIONAL GROUP</a:t>
            </a:r>
            <a:endParaRPr sz="4000" b="1" dirty="0">
              <a:solidFill>
                <a:srgbClr val="FF0000"/>
              </a:solidFill>
              <a:latin typeface="Arial"/>
              <a:ea typeface="Arial"/>
              <a:cs typeface="Arial"/>
              <a:sym typeface="Arial"/>
            </a:endParaRPr>
          </a:p>
          <a:p>
            <a:pPr>
              <a:buClr>
                <a:srgbClr val="000000"/>
              </a:buClr>
              <a:buSzPts val="1400"/>
            </a:pPr>
            <a:endParaRPr sz="1400" dirty="0">
              <a:solidFill>
                <a:srgbClr val="000000"/>
              </a:solidFill>
              <a:latin typeface="Arial"/>
              <a:ea typeface="Arial"/>
              <a:cs typeface="Arial"/>
              <a:sym typeface="Arial"/>
            </a:endParaRPr>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3">
            <a:alphaModFix/>
          </a:blip>
          <a:srcRect/>
          <a:stretch/>
        </p:blipFill>
        <p:spPr>
          <a:xfrm>
            <a:off x="10519383" y="372133"/>
            <a:ext cx="1410416" cy="650052"/>
          </a:xfrm>
          <a:prstGeom prst="rect">
            <a:avLst/>
          </a:prstGeom>
          <a:noFill/>
          <a:ln>
            <a:noFill/>
          </a:ln>
        </p:spPr>
      </p:pic>
    </p:spTree>
    <p:extLst>
      <p:ext uri="{BB962C8B-B14F-4D97-AF65-F5344CB8AC3E}">
        <p14:creationId xmlns:p14="http://schemas.microsoft.com/office/powerpoint/2010/main" val="128066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74169-8A89-4C1C-A205-A518ED53E8B0}"/>
              </a:ext>
            </a:extLst>
          </p:cNvPr>
          <p:cNvSpPr>
            <a:spLocks noGrp="1"/>
          </p:cNvSpPr>
          <p:nvPr>
            <p:ph type="title"/>
          </p:nvPr>
        </p:nvSpPr>
        <p:spPr/>
        <p:txBody>
          <a:bodyPr>
            <a:normAutofit/>
          </a:bodyPr>
          <a:lstStyle/>
          <a:p>
            <a:r>
              <a:rPr lang="en-US" sz="2400" dirty="0">
                <a:solidFill>
                  <a:srgbClr val="FF0000"/>
                </a:solidFill>
              </a:rPr>
              <a:t>				</a:t>
            </a:r>
            <a:r>
              <a:rPr lang="en-US" sz="2200" dirty="0">
                <a:solidFill>
                  <a:srgbClr val="FF0000"/>
                </a:solidFill>
              </a:rPr>
              <a:t>EXCESS DEMAND</a:t>
            </a:r>
          </a:p>
        </p:txBody>
      </p:sp>
      <p:sp>
        <p:nvSpPr>
          <p:cNvPr id="3" name="Content Placeholder 2">
            <a:extLst>
              <a:ext uri="{FF2B5EF4-FFF2-40B4-BE49-F238E27FC236}">
                <a16:creationId xmlns:a16="http://schemas.microsoft.com/office/drawing/2014/main" id="{B904B4DB-F1F7-4B07-8B50-CDCBB7D21D6A}"/>
              </a:ext>
            </a:extLst>
          </p:cNvPr>
          <p:cNvSpPr>
            <a:spLocks noGrp="1"/>
          </p:cNvSpPr>
          <p:nvPr>
            <p:ph idx="1"/>
          </p:nvPr>
        </p:nvSpPr>
        <p:spPr/>
        <p:txBody>
          <a:bodyPr/>
          <a:lstStyle/>
          <a:p>
            <a:pPr>
              <a:lnSpc>
                <a:spcPct val="300000"/>
              </a:lnSpc>
            </a:pPr>
            <a:r>
              <a:rPr lang="en-US" sz="1400" dirty="0"/>
              <a:t>Excess demand refers to the situation when aggregate demand is more than the aggregate supply corresponding to full employment level of output in the economy.</a:t>
            </a:r>
          </a:p>
          <a:p>
            <a:pPr>
              <a:lnSpc>
                <a:spcPct val="300000"/>
              </a:lnSpc>
            </a:pPr>
            <a:r>
              <a:rPr lang="en-US" sz="1400" dirty="0"/>
              <a:t>Excess demand give rise to an inflationary gap inflationary gap refers to the gap by which actual aggregate demand exceeds the aggregate demand required  to establish full employment equilibrium. It is called inflationary because  this leads to a rise in general price level of the economy.</a:t>
            </a:r>
          </a:p>
          <a:p>
            <a:pPr marL="0" indent="0">
              <a:buNone/>
            </a:pPr>
            <a:endParaRPr lang="en-US" dirty="0"/>
          </a:p>
          <a:p>
            <a:pPr marL="0" indent="0">
              <a:buNone/>
            </a:pPr>
            <a:endParaRPr lang="en-US"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479627" y="230188"/>
            <a:ext cx="1410416" cy="650052"/>
          </a:xfrm>
          <a:prstGeom prst="rect">
            <a:avLst/>
          </a:prstGeom>
          <a:noFill/>
          <a:ln>
            <a:noFill/>
          </a:ln>
        </p:spPr>
      </p:pic>
    </p:spTree>
    <p:extLst>
      <p:ext uri="{BB962C8B-B14F-4D97-AF65-F5344CB8AC3E}">
        <p14:creationId xmlns:p14="http://schemas.microsoft.com/office/powerpoint/2010/main" val="1949306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9CA4B-3406-4326-B26E-40F00772C862}"/>
              </a:ext>
            </a:extLst>
          </p:cNvPr>
          <p:cNvSpPr>
            <a:spLocks noGrp="1"/>
          </p:cNvSpPr>
          <p:nvPr>
            <p:ph type="title"/>
          </p:nvPr>
        </p:nvSpPr>
        <p:spPr/>
        <p:txBody>
          <a:bodyPr>
            <a:normAutofit/>
          </a:bodyPr>
          <a:lstStyle/>
          <a:p>
            <a:r>
              <a:rPr lang="en-US" sz="2000" dirty="0">
                <a:solidFill>
                  <a:srgbClr val="FF0000"/>
                </a:solidFill>
              </a:rPr>
              <a:t>				</a:t>
            </a:r>
            <a:r>
              <a:rPr lang="en-US" sz="2200" dirty="0">
                <a:solidFill>
                  <a:srgbClr val="FF0000"/>
                </a:solidFill>
              </a:rPr>
              <a:t>REASONS FOR EXCESS DEMAND</a:t>
            </a:r>
          </a:p>
        </p:txBody>
      </p:sp>
      <p:sp>
        <p:nvSpPr>
          <p:cNvPr id="3" name="Content Placeholder 2">
            <a:extLst>
              <a:ext uri="{FF2B5EF4-FFF2-40B4-BE49-F238E27FC236}">
                <a16:creationId xmlns:a16="http://schemas.microsoft.com/office/drawing/2014/main" id="{B6E1A550-DB13-4DB4-B0F5-03167E81B46F}"/>
              </a:ext>
            </a:extLst>
          </p:cNvPr>
          <p:cNvSpPr>
            <a:spLocks noGrp="1"/>
          </p:cNvSpPr>
          <p:nvPr>
            <p:ph idx="1"/>
          </p:nvPr>
        </p:nvSpPr>
        <p:spPr/>
        <p:txBody>
          <a:bodyPr>
            <a:normAutofit fontScale="92500"/>
          </a:bodyPr>
          <a:lstStyle/>
          <a:p>
            <a:pPr>
              <a:lnSpc>
                <a:spcPct val="250000"/>
              </a:lnSpc>
            </a:pPr>
            <a:r>
              <a:rPr lang="en-US" sz="1400" dirty="0"/>
              <a:t>1. Rise in propensity to consume</a:t>
            </a:r>
          </a:p>
          <a:p>
            <a:pPr>
              <a:lnSpc>
                <a:spcPct val="250000"/>
              </a:lnSpc>
            </a:pPr>
            <a:r>
              <a:rPr lang="en-US" sz="1400" dirty="0"/>
              <a:t>2. Reduction in taxes</a:t>
            </a:r>
          </a:p>
          <a:p>
            <a:pPr>
              <a:lnSpc>
                <a:spcPct val="250000"/>
              </a:lnSpc>
            </a:pPr>
            <a:r>
              <a:rPr lang="en-US" sz="1400" dirty="0"/>
              <a:t>3. Increase in government expenditure</a:t>
            </a:r>
          </a:p>
          <a:p>
            <a:pPr>
              <a:lnSpc>
                <a:spcPct val="250000"/>
              </a:lnSpc>
            </a:pPr>
            <a:r>
              <a:rPr lang="en-US" sz="1400" dirty="0"/>
              <a:t>4. Increase in investment</a:t>
            </a:r>
          </a:p>
          <a:p>
            <a:pPr>
              <a:lnSpc>
                <a:spcPct val="250000"/>
              </a:lnSpc>
            </a:pPr>
            <a:r>
              <a:rPr lang="en-US" sz="1400" dirty="0"/>
              <a:t>5. Fall in imports</a:t>
            </a:r>
          </a:p>
          <a:p>
            <a:pPr>
              <a:lnSpc>
                <a:spcPct val="250000"/>
              </a:lnSpc>
            </a:pPr>
            <a:r>
              <a:rPr lang="en-US" sz="1400" dirty="0"/>
              <a:t>6. Rise in Exports</a:t>
            </a:r>
          </a:p>
          <a:p>
            <a:pPr>
              <a:lnSpc>
                <a:spcPct val="250000"/>
              </a:lnSpc>
            </a:pPr>
            <a:r>
              <a:rPr lang="en-US" sz="1400" dirty="0"/>
              <a:t>7. Deficit financing</a:t>
            </a:r>
          </a:p>
          <a:p>
            <a:pPr marL="0" indent="0">
              <a:buNone/>
            </a:pPr>
            <a:endParaRPr lang="en-US"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502345" y="228768"/>
            <a:ext cx="1410416" cy="650052"/>
          </a:xfrm>
          <a:prstGeom prst="rect">
            <a:avLst/>
          </a:prstGeom>
          <a:noFill/>
          <a:ln>
            <a:noFill/>
          </a:ln>
        </p:spPr>
      </p:pic>
    </p:spTree>
    <p:extLst>
      <p:ext uri="{BB962C8B-B14F-4D97-AF65-F5344CB8AC3E}">
        <p14:creationId xmlns:p14="http://schemas.microsoft.com/office/powerpoint/2010/main" val="87524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59ADA-7110-4117-B3B2-6E59F5ED2373}"/>
              </a:ext>
            </a:extLst>
          </p:cNvPr>
          <p:cNvSpPr>
            <a:spLocks noGrp="1"/>
          </p:cNvSpPr>
          <p:nvPr>
            <p:ph type="title"/>
          </p:nvPr>
        </p:nvSpPr>
        <p:spPr/>
        <p:txBody>
          <a:bodyPr>
            <a:normAutofit/>
          </a:bodyPr>
          <a:lstStyle/>
          <a:p>
            <a:r>
              <a:rPr lang="en-US" sz="2000" dirty="0">
                <a:solidFill>
                  <a:srgbClr val="FF0000"/>
                </a:solidFill>
              </a:rPr>
              <a:t>				</a:t>
            </a:r>
            <a:r>
              <a:rPr lang="en-US" sz="2200" dirty="0">
                <a:solidFill>
                  <a:srgbClr val="FF0000"/>
                </a:solidFill>
              </a:rPr>
              <a:t>IMPACT OF EXCESS DEMAND</a:t>
            </a:r>
          </a:p>
        </p:txBody>
      </p:sp>
      <p:sp>
        <p:nvSpPr>
          <p:cNvPr id="3" name="Content Placeholder 2">
            <a:extLst>
              <a:ext uri="{FF2B5EF4-FFF2-40B4-BE49-F238E27FC236}">
                <a16:creationId xmlns:a16="http://schemas.microsoft.com/office/drawing/2014/main" id="{4FA30E5D-775F-4A11-B51C-0969CAD5F799}"/>
              </a:ext>
            </a:extLst>
          </p:cNvPr>
          <p:cNvSpPr>
            <a:spLocks noGrp="1"/>
          </p:cNvSpPr>
          <p:nvPr>
            <p:ph idx="1"/>
          </p:nvPr>
        </p:nvSpPr>
        <p:spPr/>
        <p:txBody>
          <a:bodyPr/>
          <a:lstStyle/>
          <a:p>
            <a:pPr>
              <a:lnSpc>
                <a:spcPct val="300000"/>
              </a:lnSpc>
            </a:pPr>
            <a:r>
              <a:rPr lang="en-US" sz="1400" dirty="0"/>
              <a:t>1. Effect on output</a:t>
            </a:r>
          </a:p>
          <a:p>
            <a:pPr>
              <a:lnSpc>
                <a:spcPct val="300000"/>
              </a:lnSpc>
            </a:pPr>
            <a:r>
              <a:rPr lang="en-US" sz="1400" dirty="0"/>
              <a:t>2. Effect on employment</a:t>
            </a:r>
          </a:p>
          <a:p>
            <a:pPr>
              <a:lnSpc>
                <a:spcPct val="300000"/>
              </a:lnSpc>
            </a:pPr>
            <a:r>
              <a:rPr lang="en-US" sz="1400" dirty="0"/>
              <a:t>3. Effect on general price level</a:t>
            </a:r>
          </a:p>
          <a:p>
            <a:endParaRPr lang="en-US"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513704" y="179030"/>
            <a:ext cx="1410416" cy="650052"/>
          </a:xfrm>
          <a:prstGeom prst="rect">
            <a:avLst/>
          </a:prstGeom>
          <a:noFill/>
          <a:ln>
            <a:noFill/>
          </a:ln>
        </p:spPr>
      </p:pic>
    </p:spTree>
    <p:extLst>
      <p:ext uri="{BB962C8B-B14F-4D97-AF65-F5344CB8AC3E}">
        <p14:creationId xmlns:p14="http://schemas.microsoft.com/office/powerpoint/2010/main" val="3238760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9A6FD-3CDA-4BB6-8278-04054481DF55}"/>
              </a:ext>
            </a:extLst>
          </p:cNvPr>
          <p:cNvSpPr>
            <a:spLocks noGrp="1"/>
          </p:cNvSpPr>
          <p:nvPr>
            <p:ph type="title"/>
          </p:nvPr>
        </p:nvSpPr>
        <p:spPr/>
        <p:txBody>
          <a:bodyPr/>
          <a:lstStyle/>
          <a:p>
            <a:r>
              <a:rPr lang="en-US" dirty="0">
                <a:solidFill>
                  <a:srgbClr val="FF0000"/>
                </a:solidFill>
              </a:rPr>
              <a:t>		</a:t>
            </a:r>
            <a:r>
              <a:rPr lang="en-US" sz="2200" dirty="0">
                <a:solidFill>
                  <a:srgbClr val="FF0000"/>
                </a:solidFill>
              </a:rPr>
              <a:t>DEFICIENT DEMAND</a:t>
            </a:r>
          </a:p>
        </p:txBody>
      </p:sp>
      <p:sp>
        <p:nvSpPr>
          <p:cNvPr id="3" name="Content Placeholder 2">
            <a:extLst>
              <a:ext uri="{FF2B5EF4-FFF2-40B4-BE49-F238E27FC236}">
                <a16:creationId xmlns:a16="http://schemas.microsoft.com/office/drawing/2014/main" id="{3A0125B4-762F-4655-95E7-B32C8AF3E79F}"/>
              </a:ext>
            </a:extLst>
          </p:cNvPr>
          <p:cNvSpPr>
            <a:spLocks noGrp="1"/>
          </p:cNvSpPr>
          <p:nvPr>
            <p:ph idx="1"/>
          </p:nvPr>
        </p:nvSpPr>
        <p:spPr/>
        <p:txBody>
          <a:bodyPr/>
          <a:lstStyle/>
          <a:p>
            <a:pPr>
              <a:lnSpc>
                <a:spcPct val="300000"/>
              </a:lnSpc>
            </a:pPr>
            <a:r>
              <a:rPr lang="en-US" sz="1400" dirty="0"/>
              <a:t>Deficient demand refers to the situation when aggregate demand is less than the aggregate supply corresponding to full employment level of output in the economy.</a:t>
            </a:r>
          </a:p>
          <a:p>
            <a:pPr>
              <a:lnSpc>
                <a:spcPct val="300000"/>
              </a:lnSpc>
            </a:pPr>
            <a:r>
              <a:rPr lang="en-US" sz="1400" dirty="0"/>
              <a:t>Deficient demand gives rise to deflationary gap. Deflationary gap is the gap by which actual aggregate demand Falls short of aggregate demand required to establish full employment equilibrium.</a:t>
            </a:r>
          </a:p>
          <a:p>
            <a:pPr marL="0" indent="0">
              <a:buNone/>
            </a:pPr>
            <a:endParaRPr lang="en-US"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383075" y="230188"/>
            <a:ext cx="1410416" cy="650052"/>
          </a:xfrm>
          <a:prstGeom prst="rect">
            <a:avLst/>
          </a:prstGeom>
          <a:noFill/>
          <a:ln>
            <a:noFill/>
          </a:ln>
        </p:spPr>
      </p:pic>
    </p:spTree>
    <p:extLst>
      <p:ext uri="{BB962C8B-B14F-4D97-AF65-F5344CB8AC3E}">
        <p14:creationId xmlns:p14="http://schemas.microsoft.com/office/powerpoint/2010/main" val="2725913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96987-CADA-4209-9A4E-21742900D7BF}"/>
              </a:ext>
            </a:extLst>
          </p:cNvPr>
          <p:cNvSpPr>
            <a:spLocks noGrp="1"/>
          </p:cNvSpPr>
          <p:nvPr>
            <p:ph type="title"/>
          </p:nvPr>
        </p:nvSpPr>
        <p:spPr/>
        <p:txBody>
          <a:bodyPr>
            <a:normAutofit/>
          </a:bodyPr>
          <a:lstStyle/>
          <a:p>
            <a:r>
              <a:rPr lang="en-US" sz="2800" dirty="0">
                <a:solidFill>
                  <a:srgbClr val="FF0000"/>
                </a:solidFill>
              </a:rPr>
              <a:t>				</a:t>
            </a:r>
            <a:r>
              <a:rPr lang="en-US" sz="2200" dirty="0">
                <a:solidFill>
                  <a:srgbClr val="FF0000"/>
                </a:solidFill>
              </a:rPr>
              <a:t>REASONS </a:t>
            </a:r>
            <a:r>
              <a:rPr lang="en-US" sz="2200">
                <a:solidFill>
                  <a:srgbClr val="FF0000"/>
                </a:solidFill>
              </a:rPr>
              <a:t>FOR DEFICIENT DEMAND</a:t>
            </a:r>
            <a:endParaRPr lang="en-US" sz="2200" dirty="0">
              <a:solidFill>
                <a:srgbClr val="FF0000"/>
              </a:solidFill>
            </a:endParaRPr>
          </a:p>
        </p:txBody>
      </p:sp>
      <p:sp>
        <p:nvSpPr>
          <p:cNvPr id="3" name="Content Placeholder 2">
            <a:extLst>
              <a:ext uri="{FF2B5EF4-FFF2-40B4-BE49-F238E27FC236}">
                <a16:creationId xmlns:a16="http://schemas.microsoft.com/office/drawing/2014/main" id="{5649571F-73A0-4221-B6A8-8BB911454E21}"/>
              </a:ext>
            </a:extLst>
          </p:cNvPr>
          <p:cNvSpPr>
            <a:spLocks noGrp="1"/>
          </p:cNvSpPr>
          <p:nvPr>
            <p:ph idx="1"/>
          </p:nvPr>
        </p:nvSpPr>
        <p:spPr/>
        <p:txBody>
          <a:bodyPr>
            <a:normAutofit fontScale="92500"/>
          </a:bodyPr>
          <a:lstStyle/>
          <a:p>
            <a:pPr>
              <a:lnSpc>
                <a:spcPct val="300000"/>
              </a:lnSpc>
            </a:pPr>
            <a:r>
              <a:rPr lang="en-US" sz="1400" dirty="0"/>
              <a:t>1. Decrease in propensity to consume</a:t>
            </a:r>
          </a:p>
          <a:p>
            <a:pPr>
              <a:lnSpc>
                <a:spcPct val="300000"/>
              </a:lnSpc>
            </a:pPr>
            <a:r>
              <a:rPr lang="en-US" sz="1400" dirty="0"/>
              <a:t>2. Increase in Taxes</a:t>
            </a:r>
          </a:p>
          <a:p>
            <a:pPr>
              <a:lnSpc>
                <a:spcPct val="300000"/>
              </a:lnSpc>
            </a:pPr>
            <a:r>
              <a:rPr lang="en-US" sz="1400" dirty="0"/>
              <a:t>3. Decrease in government expenditure</a:t>
            </a:r>
          </a:p>
          <a:p>
            <a:pPr>
              <a:lnSpc>
                <a:spcPct val="300000"/>
              </a:lnSpc>
            </a:pPr>
            <a:r>
              <a:rPr lang="en-US" sz="1400" dirty="0"/>
              <a:t>4. Fall in investment expenditure</a:t>
            </a:r>
          </a:p>
          <a:p>
            <a:pPr>
              <a:lnSpc>
                <a:spcPct val="300000"/>
              </a:lnSpc>
            </a:pPr>
            <a:r>
              <a:rPr lang="en-US" sz="1400" dirty="0"/>
              <a:t>5. Rise in imports</a:t>
            </a:r>
          </a:p>
          <a:p>
            <a:pPr>
              <a:lnSpc>
                <a:spcPct val="300000"/>
              </a:lnSpc>
            </a:pPr>
            <a:r>
              <a:rPr lang="en-US" sz="1400" dirty="0"/>
              <a:t>6. Fall in Exports</a:t>
            </a:r>
          </a:p>
          <a:p>
            <a:pPr marL="0" indent="0">
              <a:buNone/>
            </a:pPr>
            <a:endParaRPr lang="en-US"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411473" y="230188"/>
            <a:ext cx="1410416" cy="650052"/>
          </a:xfrm>
          <a:prstGeom prst="rect">
            <a:avLst/>
          </a:prstGeom>
          <a:noFill/>
          <a:ln>
            <a:noFill/>
          </a:ln>
        </p:spPr>
      </p:pic>
    </p:spTree>
    <p:extLst>
      <p:ext uri="{BB962C8B-B14F-4D97-AF65-F5344CB8AC3E}">
        <p14:creationId xmlns:p14="http://schemas.microsoft.com/office/powerpoint/2010/main" val="1465218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6B9CC-7F68-4270-A513-E7F6AB75236C}"/>
              </a:ext>
            </a:extLst>
          </p:cNvPr>
          <p:cNvSpPr>
            <a:spLocks noGrp="1"/>
          </p:cNvSpPr>
          <p:nvPr>
            <p:ph type="title"/>
          </p:nvPr>
        </p:nvSpPr>
        <p:spPr/>
        <p:txBody>
          <a:bodyPr>
            <a:normAutofit/>
          </a:bodyPr>
          <a:lstStyle/>
          <a:p>
            <a:r>
              <a:rPr lang="en-US" sz="3200" dirty="0">
                <a:solidFill>
                  <a:srgbClr val="FF0000"/>
                </a:solidFill>
              </a:rPr>
              <a:t>		</a:t>
            </a:r>
            <a:r>
              <a:rPr lang="en-US" sz="2200" dirty="0">
                <a:solidFill>
                  <a:srgbClr val="FF0000"/>
                </a:solidFill>
              </a:rPr>
              <a:t>IMPACT OF DEFICIENT DEMAND</a:t>
            </a:r>
          </a:p>
        </p:txBody>
      </p:sp>
      <p:sp>
        <p:nvSpPr>
          <p:cNvPr id="3" name="Content Placeholder 2">
            <a:extLst>
              <a:ext uri="{FF2B5EF4-FFF2-40B4-BE49-F238E27FC236}">
                <a16:creationId xmlns:a16="http://schemas.microsoft.com/office/drawing/2014/main" id="{84042E56-D1A2-40F6-BD87-8D8A534BB134}"/>
              </a:ext>
            </a:extLst>
          </p:cNvPr>
          <p:cNvSpPr>
            <a:spLocks noGrp="1"/>
          </p:cNvSpPr>
          <p:nvPr>
            <p:ph idx="1"/>
          </p:nvPr>
        </p:nvSpPr>
        <p:spPr/>
        <p:txBody>
          <a:bodyPr/>
          <a:lstStyle/>
          <a:p>
            <a:pPr>
              <a:lnSpc>
                <a:spcPct val="300000"/>
              </a:lnSpc>
            </a:pPr>
            <a:r>
              <a:rPr lang="en-US" sz="1400" dirty="0"/>
              <a:t>Deficient demand adversely affects the level of output employment and price level in the economy.</a:t>
            </a:r>
          </a:p>
          <a:p>
            <a:pPr>
              <a:lnSpc>
                <a:spcPct val="300000"/>
              </a:lnSpc>
            </a:pPr>
            <a:r>
              <a:rPr lang="en-US" sz="1400" dirty="0"/>
              <a:t>1. Effect on output</a:t>
            </a:r>
          </a:p>
          <a:p>
            <a:pPr>
              <a:lnSpc>
                <a:spcPct val="300000"/>
              </a:lnSpc>
            </a:pPr>
            <a:r>
              <a:rPr lang="en-US" sz="1400" dirty="0"/>
              <a:t>2. Effect on employment </a:t>
            </a:r>
          </a:p>
          <a:p>
            <a:pPr>
              <a:lnSpc>
                <a:spcPct val="300000"/>
              </a:lnSpc>
            </a:pPr>
            <a:r>
              <a:rPr lang="en-US" sz="1400" dirty="0"/>
              <a:t>3. Effect on general price level</a:t>
            </a:r>
          </a:p>
          <a:p>
            <a:pPr marL="0" indent="0">
              <a:buNone/>
            </a:pPr>
            <a:endParaRPr lang="en-US"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451230" y="230188"/>
            <a:ext cx="1410416" cy="650052"/>
          </a:xfrm>
          <a:prstGeom prst="rect">
            <a:avLst/>
          </a:prstGeom>
          <a:noFill/>
          <a:ln>
            <a:noFill/>
          </a:ln>
        </p:spPr>
      </p:pic>
    </p:spTree>
    <p:extLst>
      <p:ext uri="{BB962C8B-B14F-4D97-AF65-F5344CB8AC3E}">
        <p14:creationId xmlns:p14="http://schemas.microsoft.com/office/powerpoint/2010/main" val="2459551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17892-5E0E-49F3-81E2-8DB20A7F3A7C}"/>
              </a:ext>
            </a:extLst>
          </p:cNvPr>
          <p:cNvSpPr>
            <a:spLocks noGrp="1"/>
          </p:cNvSpPr>
          <p:nvPr>
            <p:ph type="title"/>
          </p:nvPr>
        </p:nvSpPr>
        <p:spPr/>
        <p:txBody>
          <a:bodyPr>
            <a:normAutofit/>
          </a:bodyPr>
          <a:lstStyle/>
          <a:p>
            <a:r>
              <a:rPr lang="en-US" sz="3200" dirty="0">
                <a:solidFill>
                  <a:srgbClr val="FF0000"/>
                </a:solidFill>
              </a:rPr>
              <a:t>	</a:t>
            </a:r>
            <a:r>
              <a:rPr lang="en-US" sz="2200" dirty="0">
                <a:solidFill>
                  <a:srgbClr val="FF0000"/>
                </a:solidFill>
              </a:rPr>
              <a:t>Excess demand vs deficient demand</a:t>
            </a:r>
          </a:p>
        </p:txBody>
      </p:sp>
      <p:graphicFrame>
        <p:nvGraphicFramePr>
          <p:cNvPr id="4" name="Table 4">
            <a:extLst>
              <a:ext uri="{FF2B5EF4-FFF2-40B4-BE49-F238E27FC236}">
                <a16:creationId xmlns:a16="http://schemas.microsoft.com/office/drawing/2014/main" id="{37BA2CCF-00BC-4519-91D1-AE3AF84CD678}"/>
              </a:ext>
            </a:extLst>
          </p:cNvPr>
          <p:cNvGraphicFramePr>
            <a:graphicFrameLocks noGrp="1"/>
          </p:cNvGraphicFramePr>
          <p:nvPr>
            <p:ph idx="1"/>
            <p:extLst>
              <p:ext uri="{D42A27DB-BD31-4B8C-83A1-F6EECF244321}">
                <p14:modId xmlns:p14="http://schemas.microsoft.com/office/powerpoint/2010/main" val="666838477"/>
              </p:ext>
            </p:extLst>
          </p:nvPr>
        </p:nvGraphicFramePr>
        <p:xfrm>
          <a:off x="1263535" y="1825625"/>
          <a:ext cx="10090265" cy="3855720"/>
        </p:xfrm>
        <a:graphic>
          <a:graphicData uri="http://schemas.openxmlformats.org/drawingml/2006/table">
            <a:tbl>
              <a:tblPr firstRow="1" bandRow="1">
                <a:tableStyleId>{5C22544A-7EE6-4342-B048-85BDC9FD1C3A}</a:tableStyleId>
              </a:tblPr>
              <a:tblGrid>
                <a:gridCol w="4622242">
                  <a:extLst>
                    <a:ext uri="{9D8B030D-6E8A-4147-A177-3AD203B41FA5}">
                      <a16:colId xmlns:a16="http://schemas.microsoft.com/office/drawing/2014/main" val="89968756"/>
                    </a:ext>
                  </a:extLst>
                </a:gridCol>
                <a:gridCol w="5468023">
                  <a:extLst>
                    <a:ext uri="{9D8B030D-6E8A-4147-A177-3AD203B41FA5}">
                      <a16:colId xmlns:a16="http://schemas.microsoft.com/office/drawing/2014/main" val="3503968534"/>
                    </a:ext>
                  </a:extLst>
                </a:gridCol>
              </a:tblGrid>
              <a:tr h="370840">
                <a:tc>
                  <a:txBody>
                    <a:bodyPr/>
                    <a:lstStyle/>
                    <a:p>
                      <a:r>
                        <a:rPr lang="en-US" dirty="0"/>
                        <a:t>Excess demand</a:t>
                      </a:r>
                    </a:p>
                  </a:txBody>
                  <a:tcPr/>
                </a:tc>
                <a:tc>
                  <a:txBody>
                    <a:bodyPr/>
                    <a:lstStyle/>
                    <a:p>
                      <a:pPr marL="342900" indent="-342900">
                        <a:buFont typeface="+mj-lt"/>
                        <a:buAutoNum type="arabicPeriod"/>
                      </a:pPr>
                      <a:r>
                        <a:rPr lang="en-US" dirty="0"/>
                        <a:t>Deficient demand</a:t>
                      </a:r>
                    </a:p>
                  </a:txBody>
                  <a:tcPr/>
                </a:tc>
                <a:extLst>
                  <a:ext uri="{0D108BD9-81ED-4DB2-BD59-A6C34878D82A}">
                    <a16:rowId xmlns:a16="http://schemas.microsoft.com/office/drawing/2014/main" val="4188644506"/>
                  </a:ext>
                </a:extLst>
              </a:tr>
              <a:tr h="370840">
                <a:tc>
                  <a:txBody>
                    <a:bodyPr/>
                    <a:lstStyle/>
                    <a:p>
                      <a:r>
                        <a:rPr lang="en-US" dirty="0"/>
                        <a:t>It refers to the situation when AD is more than AS corresponding to full employment level in the economy.</a:t>
                      </a:r>
                    </a:p>
                  </a:txBody>
                  <a:tcPr/>
                </a:tc>
                <a:tc>
                  <a:txBody>
                    <a:bodyPr/>
                    <a:lstStyle/>
                    <a:p>
                      <a:r>
                        <a:rPr lang="en-US" dirty="0"/>
                        <a:t>It refers to the situation when AD is less than AS corresponding to full employment level in the economy.</a:t>
                      </a:r>
                    </a:p>
                  </a:txBody>
                  <a:tcPr/>
                </a:tc>
                <a:extLst>
                  <a:ext uri="{0D108BD9-81ED-4DB2-BD59-A6C34878D82A}">
                    <a16:rowId xmlns:a16="http://schemas.microsoft.com/office/drawing/2014/main" val="3451862928"/>
                  </a:ext>
                </a:extLst>
              </a:tr>
              <a:tr h="370840">
                <a:tc>
                  <a:txBody>
                    <a:bodyPr/>
                    <a:lstStyle/>
                    <a:p>
                      <a:r>
                        <a:rPr lang="en-US" dirty="0"/>
                        <a:t>It leads to inflationary gap.</a:t>
                      </a:r>
                    </a:p>
                  </a:txBody>
                  <a:tcPr/>
                </a:tc>
                <a:tc>
                  <a:txBody>
                    <a:bodyPr/>
                    <a:lstStyle/>
                    <a:p>
                      <a:r>
                        <a:rPr lang="en-US" dirty="0"/>
                        <a:t>It leads to deflationary gap.</a:t>
                      </a:r>
                    </a:p>
                  </a:txBody>
                  <a:tcPr/>
                </a:tc>
                <a:extLst>
                  <a:ext uri="{0D108BD9-81ED-4DB2-BD59-A6C34878D82A}">
                    <a16:rowId xmlns:a16="http://schemas.microsoft.com/office/drawing/2014/main" val="1471903335"/>
                  </a:ext>
                </a:extLst>
              </a:tr>
              <a:tr h="370840">
                <a:tc>
                  <a:txBody>
                    <a:bodyPr/>
                    <a:lstStyle/>
                    <a:p>
                      <a:r>
                        <a:rPr lang="en-US" dirty="0"/>
                        <a:t>It indicates over full employment equilibrium.</a:t>
                      </a:r>
                    </a:p>
                  </a:txBody>
                  <a:tcPr/>
                </a:tc>
                <a:tc>
                  <a:txBody>
                    <a:bodyPr/>
                    <a:lstStyle/>
                    <a:p>
                      <a:r>
                        <a:rPr lang="en-US" dirty="0"/>
                        <a:t>It indicates under employment equilibrium.</a:t>
                      </a:r>
                    </a:p>
                  </a:txBody>
                  <a:tcPr/>
                </a:tc>
                <a:extLst>
                  <a:ext uri="{0D108BD9-81ED-4DB2-BD59-A6C34878D82A}">
                    <a16:rowId xmlns:a16="http://schemas.microsoft.com/office/drawing/2014/main" val="347494050"/>
                  </a:ext>
                </a:extLst>
              </a:tr>
              <a:tr h="370840">
                <a:tc>
                  <a:txBody>
                    <a:bodyPr/>
                    <a:lstStyle/>
                    <a:p>
                      <a:r>
                        <a:rPr lang="en-US" dirty="0"/>
                        <a:t>It occurs due to excess of anticipated expenditure. due to rise in consumption expenditure, investment expenditure.</a:t>
                      </a:r>
                    </a:p>
                  </a:txBody>
                  <a:tcPr/>
                </a:tc>
                <a:tc>
                  <a:txBody>
                    <a:bodyPr/>
                    <a:lstStyle/>
                    <a:p>
                      <a:r>
                        <a:rPr lang="en-US" dirty="0"/>
                        <a:t>It occurs due to shortage of anticipated expenditure. due to fall in consumption expenditure, investment expenditure.</a:t>
                      </a:r>
                    </a:p>
                  </a:txBody>
                  <a:tcPr/>
                </a:tc>
                <a:extLst>
                  <a:ext uri="{0D108BD9-81ED-4DB2-BD59-A6C34878D82A}">
                    <a16:rowId xmlns:a16="http://schemas.microsoft.com/office/drawing/2014/main" val="1610881121"/>
                  </a:ext>
                </a:extLst>
              </a:tr>
              <a:tr h="370840">
                <a:tc>
                  <a:txBody>
                    <a:bodyPr/>
                    <a:lstStyle/>
                    <a:p>
                      <a:r>
                        <a:rPr lang="en-US" dirty="0"/>
                        <a:t>It does not effect the output and employment as economy is already operating at full employment level.</a:t>
                      </a:r>
                    </a:p>
                  </a:txBody>
                  <a:tcPr/>
                </a:tc>
                <a:tc>
                  <a:txBody>
                    <a:bodyPr/>
                    <a:lstStyle/>
                    <a:p>
                      <a:r>
                        <a:rPr lang="en-US" dirty="0"/>
                        <a:t>It leads to fall in output and employment due to shortage of aggregate demand.</a:t>
                      </a:r>
                    </a:p>
                  </a:txBody>
                  <a:tcPr/>
                </a:tc>
                <a:extLst>
                  <a:ext uri="{0D108BD9-81ED-4DB2-BD59-A6C34878D82A}">
                    <a16:rowId xmlns:a16="http://schemas.microsoft.com/office/drawing/2014/main" val="1489123328"/>
                  </a:ext>
                </a:extLst>
              </a:tr>
            </a:tbl>
          </a:graphicData>
        </a:graphic>
      </p:graphicFrame>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417153" y="230188"/>
            <a:ext cx="1410416" cy="650052"/>
          </a:xfrm>
          <a:prstGeom prst="rect">
            <a:avLst/>
          </a:prstGeom>
          <a:noFill/>
          <a:ln>
            <a:noFill/>
          </a:ln>
        </p:spPr>
      </p:pic>
    </p:spTree>
    <p:extLst>
      <p:ext uri="{BB962C8B-B14F-4D97-AF65-F5344CB8AC3E}">
        <p14:creationId xmlns:p14="http://schemas.microsoft.com/office/powerpoint/2010/main" val="3957803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99A4A-3167-48BA-86B2-9005E8F0F417}"/>
              </a:ext>
            </a:extLst>
          </p:cNvPr>
          <p:cNvSpPr>
            <a:spLocks noGrp="1"/>
          </p:cNvSpPr>
          <p:nvPr>
            <p:ph type="title"/>
          </p:nvPr>
        </p:nvSpPr>
        <p:spPr/>
        <p:txBody>
          <a:bodyPr>
            <a:normAutofit/>
          </a:bodyPr>
          <a:lstStyle/>
          <a:p>
            <a:r>
              <a:rPr lang="en-US" sz="2200" dirty="0">
                <a:solidFill>
                  <a:srgbClr val="FF0000"/>
                </a:solidFill>
              </a:rPr>
              <a:t>MEASURES TO CONTROL EXCESS AND DEFICIENT DEMAND</a:t>
            </a:r>
            <a:r>
              <a:rPr lang="en-US" sz="3200" dirty="0">
                <a:solidFill>
                  <a:srgbClr val="FF0000"/>
                </a:solidFill>
              </a:rPr>
              <a:t>:</a:t>
            </a:r>
          </a:p>
        </p:txBody>
      </p:sp>
      <p:sp>
        <p:nvSpPr>
          <p:cNvPr id="3" name="Content Placeholder 2">
            <a:extLst>
              <a:ext uri="{FF2B5EF4-FFF2-40B4-BE49-F238E27FC236}">
                <a16:creationId xmlns:a16="http://schemas.microsoft.com/office/drawing/2014/main" id="{ECA413FE-F567-4F60-A817-81D276C7C8AF}"/>
              </a:ext>
            </a:extLst>
          </p:cNvPr>
          <p:cNvSpPr>
            <a:spLocks noGrp="1"/>
          </p:cNvSpPr>
          <p:nvPr>
            <p:ph idx="1"/>
          </p:nvPr>
        </p:nvSpPr>
        <p:spPr/>
        <p:txBody>
          <a:bodyPr/>
          <a:lstStyle/>
          <a:p>
            <a:pPr marL="0" indent="0">
              <a:lnSpc>
                <a:spcPct val="150000"/>
              </a:lnSpc>
              <a:buNone/>
            </a:pPr>
            <a:r>
              <a:rPr lang="en-US" sz="1400" dirty="0"/>
              <a:t>1</a:t>
            </a:r>
            <a:r>
              <a:rPr lang="en-US" dirty="0"/>
              <a:t> </a:t>
            </a:r>
            <a:r>
              <a:rPr lang="en-US" sz="1400" dirty="0"/>
              <a:t>Change in </a:t>
            </a:r>
            <a:r>
              <a:rPr lang="en-US" sz="1400"/>
              <a:t>government spending</a:t>
            </a:r>
            <a:endParaRPr lang="en-US" sz="1400" dirty="0"/>
          </a:p>
          <a:p>
            <a:pPr marL="0" indent="0">
              <a:lnSpc>
                <a:spcPct val="150000"/>
              </a:lnSpc>
              <a:buNone/>
            </a:pPr>
            <a:r>
              <a:rPr lang="en-US" sz="1400" dirty="0"/>
              <a:t>2. Change in Taxes</a:t>
            </a:r>
          </a:p>
          <a:p>
            <a:pPr marL="0" indent="0">
              <a:lnSpc>
                <a:spcPct val="150000"/>
              </a:lnSpc>
              <a:buNone/>
            </a:pPr>
            <a:r>
              <a:rPr lang="en-US" sz="1400" dirty="0"/>
              <a:t>3. Change in money supply or availability of credit;</a:t>
            </a:r>
          </a:p>
          <a:p>
            <a:pPr marL="0" indent="0">
              <a:lnSpc>
                <a:spcPct val="150000"/>
              </a:lnSpc>
              <a:buNone/>
            </a:pPr>
            <a:r>
              <a:rPr lang="en-US" sz="1400" dirty="0"/>
              <a:t>	</a:t>
            </a:r>
            <a:r>
              <a:rPr lang="en-US" sz="1400" dirty="0" err="1"/>
              <a:t>i</a:t>
            </a:r>
            <a:r>
              <a:rPr lang="en-US" sz="1400" dirty="0"/>
              <a:t>) Quantitative instruments these instruments aims to influence the total volume of credit in circulation. Major instruments are 	measures are:</a:t>
            </a:r>
          </a:p>
          <a:p>
            <a:pPr marL="457200" lvl="1" indent="0">
              <a:lnSpc>
                <a:spcPct val="150000"/>
              </a:lnSpc>
              <a:buNone/>
            </a:pPr>
            <a:r>
              <a:rPr lang="en-US" sz="1400" dirty="0"/>
              <a:t>	 a ) Bank rate and repo rate</a:t>
            </a:r>
          </a:p>
          <a:p>
            <a:pPr marL="0" indent="0">
              <a:lnSpc>
                <a:spcPct val="150000"/>
              </a:lnSpc>
              <a:buNone/>
            </a:pPr>
            <a:r>
              <a:rPr lang="en-US" sz="1400" dirty="0"/>
              <a:t>       	b)  Open market operations and </a:t>
            </a:r>
          </a:p>
          <a:p>
            <a:pPr marL="0" indent="0">
              <a:lnSpc>
                <a:spcPct val="150000"/>
              </a:lnSpc>
              <a:buNone/>
            </a:pPr>
            <a:r>
              <a:rPr lang="en-US" sz="1400" dirty="0"/>
              <a:t>          	c) legal reserve requirements.</a:t>
            </a:r>
          </a:p>
          <a:p>
            <a:pPr marL="0" indent="0">
              <a:buNone/>
            </a:pPr>
            <a:endParaRPr lang="en-US"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496665" y="230188"/>
            <a:ext cx="1410416" cy="650052"/>
          </a:xfrm>
          <a:prstGeom prst="rect">
            <a:avLst/>
          </a:prstGeom>
          <a:noFill/>
          <a:ln>
            <a:noFill/>
          </a:ln>
        </p:spPr>
      </p:pic>
    </p:spTree>
    <p:extLst>
      <p:ext uri="{BB962C8B-B14F-4D97-AF65-F5344CB8AC3E}">
        <p14:creationId xmlns:p14="http://schemas.microsoft.com/office/powerpoint/2010/main" val="18909556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TotalTime>
  <Words>1126</Words>
  <Application>Microsoft Office PowerPoint</Application>
  <PresentationFormat>Widescreen</PresentationFormat>
  <Paragraphs>98</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    EXCESS DEMAND</vt:lpstr>
      <vt:lpstr>    REASONS FOR EXCESS DEMAND</vt:lpstr>
      <vt:lpstr>    IMPACT OF EXCESS DEMAND</vt:lpstr>
      <vt:lpstr>  DEFICIENT DEMAND</vt:lpstr>
      <vt:lpstr>    REASONS FOR DEFICIENT DEMAND</vt:lpstr>
      <vt:lpstr>  IMPACT OF DEFICIENT DEMAND</vt:lpstr>
      <vt:lpstr> Excess demand vs deficient demand</vt:lpstr>
      <vt:lpstr>MEASURES TO CONTROL EXCESS AND DEFICIENT DEMAND:</vt:lpstr>
      <vt:lpstr>   MEASURES TO CORRECT EXCESS DEMAND</vt:lpstr>
      <vt:lpstr> Decrease in money supply or reliability of credit</vt:lpstr>
      <vt:lpstr> MEASURES TO CORRECT DEFICIENT DEMAND</vt:lpstr>
      <vt:lpstr>    FISCAL POLICY</vt:lpstr>
      <vt:lpstr> FISCAL POLICY FOR EXCESS DEMAND</vt:lpstr>
      <vt:lpstr>   FISCAL POLICY FOR DEFICIENT DEMAND</vt:lpstr>
      <vt:lpstr>  CYCLICAL AFFECTS (TRADE CYCLE)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amarjit sahu</dc:creator>
  <cp:lastModifiedBy>amarjit sahu</cp:lastModifiedBy>
  <cp:revision>51</cp:revision>
  <dcterms:created xsi:type="dcterms:W3CDTF">2020-07-23T18:14:06Z</dcterms:created>
  <dcterms:modified xsi:type="dcterms:W3CDTF">2022-05-06T06:33:15Z</dcterms:modified>
</cp:coreProperties>
</file>