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</p:sldIdLst>
  <p:sldSz cx="9144000" cy="5143500" type="screen16x9"/>
  <p:notesSz cx="9144000" cy="5143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cUQnhSiIH+19lRaVro6sVBIhA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516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870762" y="1630893"/>
            <a:ext cx="7402474" cy="142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353974" y="2405634"/>
            <a:ext cx="8436051" cy="124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70762" y="1630893"/>
            <a:ext cx="7402474" cy="142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870762" y="1630893"/>
            <a:ext cx="7402474" cy="142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70762" y="1630893"/>
            <a:ext cx="7402474" cy="142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53974" y="2405634"/>
            <a:ext cx="8436051" cy="124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/>
          <p:nvPr/>
        </p:nvSpPr>
        <p:spPr>
          <a:xfrm>
            <a:off x="0" y="4054362"/>
            <a:ext cx="9144000" cy="10891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7248525" y="223786"/>
            <a:ext cx="1457325" cy="9096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>
            <a:spLocks noGrp="1"/>
          </p:cNvSpPr>
          <p:nvPr>
            <p:ph type="title"/>
          </p:nvPr>
        </p:nvSpPr>
        <p:spPr>
          <a:xfrm>
            <a:off x="2301367" y="1468882"/>
            <a:ext cx="4270375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Ideas and ideals the Indian Constitution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2301367" y="2215459"/>
            <a:ext cx="4873625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30968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 : CIVICS  CHAPTER NUMBER:2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NAME :Ideas and ideals the Indian Constitution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/>
          <p:nvPr/>
        </p:nvSpPr>
        <p:spPr>
          <a:xfrm>
            <a:off x="307340" y="666750"/>
            <a:ext cx="86082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spAutoFit/>
          </a:bodyPr>
          <a:lstStyle/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Govt. which comes to power is expected to be guided by some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207391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principles when making policies and laws. These</a:t>
            </a:r>
            <a:r>
              <a:rPr lang="en-IN" sz="1800" b="1" dirty="0">
                <a:solidFill>
                  <a:schemeClr val="dk1"/>
                </a:solidFill>
              </a:rPr>
              <a:t> </a:t>
            </a:r>
            <a:r>
              <a:rPr lang="en-IN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principles are called Directive Principles.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9"/>
          <p:cNvSpPr txBox="1"/>
          <p:nvPr/>
        </p:nvSpPr>
        <p:spPr>
          <a:xfrm>
            <a:off x="307340" y="132079"/>
            <a:ext cx="8379460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</a:t>
            </a:r>
            <a:r>
              <a:rPr lang="en-IN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N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 e c t </a:t>
            </a:r>
            <a:r>
              <a:rPr lang="en-IN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N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e P r </a:t>
            </a:r>
            <a:r>
              <a:rPr lang="en-IN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N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 c </a:t>
            </a:r>
            <a:r>
              <a:rPr lang="en-IN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N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 l e s</a:t>
            </a:r>
            <a:r>
              <a:rPr lang="en-I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f</a:t>
            </a:r>
            <a:r>
              <a:rPr lang="en-I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t a t e P o l </a:t>
            </a:r>
            <a:r>
              <a:rPr lang="en-IN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N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 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7772400" y="100255"/>
            <a:ext cx="1295400" cy="7429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078129"/>
            <a:ext cx="876300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0ABE-B1F0-4CD4-949B-F51EA2923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2612" y="480060"/>
            <a:ext cx="5438775" cy="430887"/>
          </a:xfrm>
        </p:spPr>
        <p:txBody>
          <a:bodyPr/>
          <a:lstStyle/>
          <a:p>
            <a:r>
              <a:rPr lang="en-IN" sz="2800" dirty="0">
                <a:solidFill>
                  <a:srgbClr val="FF0000"/>
                </a:solidFill>
              </a:rPr>
              <a:t>Home 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E089DB-7534-4E39-87F2-3D4AB290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340643"/>
            <a:ext cx="6400800" cy="2462213"/>
          </a:xfrm>
        </p:spPr>
        <p:txBody>
          <a:bodyPr/>
          <a:lstStyle/>
          <a:p>
            <a:pPr marL="571500" indent="-342900">
              <a:lnSpc>
                <a:spcPct val="200000"/>
              </a:lnSpc>
              <a:buFont typeface="+mj-lt"/>
              <a:buAutoNum type="arabicPeriod"/>
            </a:pPr>
            <a:r>
              <a:rPr lang="en-IN" sz="2000" dirty="0"/>
              <a:t>Define the term Preamble?</a:t>
            </a:r>
          </a:p>
          <a:p>
            <a:pPr marL="571500" indent="-342900">
              <a:lnSpc>
                <a:spcPct val="200000"/>
              </a:lnSpc>
              <a:buFont typeface="+mj-lt"/>
              <a:buAutoNum type="arabicPeriod"/>
            </a:pPr>
            <a:r>
              <a:rPr lang="en-IN" sz="2000" dirty="0"/>
              <a:t>What do you mean by sovereign state?</a:t>
            </a:r>
          </a:p>
          <a:p>
            <a:pPr marL="571500" indent="-342900">
              <a:lnSpc>
                <a:spcPct val="200000"/>
              </a:lnSpc>
              <a:buFont typeface="+mj-lt"/>
              <a:buAutoNum type="arabicPeriod"/>
            </a:pPr>
            <a:r>
              <a:rPr lang="en-IN" sz="2000" dirty="0"/>
              <a:t>India is a republic country. What does it mean?</a:t>
            </a:r>
          </a:p>
          <a:p>
            <a:pPr marL="571500" indent="-342900">
              <a:lnSpc>
                <a:spcPct val="200000"/>
              </a:lnSpc>
              <a:buFont typeface="+mj-lt"/>
              <a:buAutoNum type="arabicPeriod"/>
            </a:pPr>
            <a:r>
              <a:rPr lang="en-IN" sz="2000" dirty="0"/>
              <a:t>India is secular country. What does it mean?</a:t>
            </a:r>
          </a:p>
        </p:txBody>
      </p:sp>
      <p:sp>
        <p:nvSpPr>
          <p:cNvPr id="5" name="Google Shape;44;p1">
            <a:extLst>
              <a:ext uri="{FF2B5EF4-FFF2-40B4-BE49-F238E27FC236}">
                <a16:creationId xmlns:a16="http://schemas.microsoft.com/office/drawing/2014/main" id="{E62A08A1-BEAC-4B6B-9CE2-7FA8433A046F}"/>
              </a:ext>
            </a:extLst>
          </p:cNvPr>
          <p:cNvSpPr/>
          <p:nvPr/>
        </p:nvSpPr>
        <p:spPr>
          <a:xfrm>
            <a:off x="7248525" y="223786"/>
            <a:ext cx="1457325" cy="90968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06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title"/>
          </p:nvPr>
        </p:nvSpPr>
        <p:spPr>
          <a:xfrm>
            <a:off x="870762" y="1630893"/>
            <a:ext cx="7402474" cy="142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t" anchorCtr="0">
            <a:spAutoFit/>
          </a:bodyPr>
          <a:lstStyle/>
          <a:p>
            <a:pPr marL="355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THANKING YOU</a:t>
            </a:r>
            <a:endParaRPr/>
          </a:p>
          <a:p>
            <a:pPr marL="354965" lvl="0" indent="0" algn="ctr" rtl="0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None/>
            </a:pPr>
            <a:r>
              <a:rPr lang="en-IN">
                <a:solidFill>
                  <a:srgbClr val="FF0000"/>
                </a:solidFill>
              </a:rPr>
              <a:t>ODM EDUCATIONAL GROUP</a:t>
            </a:r>
            <a:endParaRPr/>
          </a:p>
        </p:txBody>
      </p:sp>
      <p:sp>
        <p:nvSpPr>
          <p:cNvPr id="4" name="Google Shape;44;p1">
            <a:extLst>
              <a:ext uri="{FF2B5EF4-FFF2-40B4-BE49-F238E27FC236}">
                <a16:creationId xmlns:a16="http://schemas.microsoft.com/office/drawing/2014/main" id="{D3293FA4-E24D-4C00-86AA-95453644C6F3}"/>
              </a:ext>
            </a:extLst>
          </p:cNvPr>
          <p:cNvSpPr/>
          <p:nvPr/>
        </p:nvSpPr>
        <p:spPr>
          <a:xfrm>
            <a:off x="7248525" y="223786"/>
            <a:ext cx="1457325" cy="90968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A2CB3A-A36B-4CD5-9C80-171552B4F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58826"/>
              </p:ext>
            </p:extLst>
          </p:nvPr>
        </p:nvGraphicFramePr>
        <p:xfrm>
          <a:off x="446887" y="280067"/>
          <a:ext cx="8116088" cy="45110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75005">
                  <a:extLst>
                    <a:ext uri="{9D8B030D-6E8A-4147-A177-3AD203B41FA5}">
                      <a16:colId xmlns:a16="http://schemas.microsoft.com/office/drawing/2014/main" val="1672939114"/>
                    </a:ext>
                  </a:extLst>
                </a:gridCol>
                <a:gridCol w="6041083">
                  <a:extLst>
                    <a:ext uri="{9D8B030D-6E8A-4147-A177-3AD203B41FA5}">
                      <a16:colId xmlns:a16="http://schemas.microsoft.com/office/drawing/2014/main" val="384470067"/>
                    </a:ext>
                  </a:extLst>
                </a:gridCol>
              </a:tblGrid>
              <a:tr h="2067250">
                <a:tc>
                  <a:txBody>
                    <a:bodyPr/>
                    <a:lstStyle/>
                    <a:p>
                      <a:pPr marL="493395" marR="80010" indent="-323215"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r>
                        <a:rPr lang="en-US" sz="1400" spc="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</a:rPr>
                        <a:t>General</a:t>
                      </a:r>
                      <a:r>
                        <a:rPr lang="en-US" sz="1400" spc="-5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</a:rPr>
                        <a:t>Objective</a:t>
                      </a:r>
                      <a:r>
                        <a:rPr lang="en-US" sz="1400" spc="-23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of</a:t>
                      </a:r>
                      <a:r>
                        <a:rPr lang="en-US" sz="1400" spc="-4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the</a:t>
                      </a:r>
                      <a:r>
                        <a:rPr lang="en-US" sz="1400" spc="-4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Chapter</a:t>
                      </a:r>
                      <a:endParaRPr lang="en-IN" sz="14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475"/>
                        </a:spcBef>
                      </a:pP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purpose</a:t>
                      </a:r>
                      <a:r>
                        <a:rPr lang="en-US" sz="105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n-US" sz="105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this</a:t>
                      </a:r>
                      <a:r>
                        <a:rPr lang="en-US" sz="105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chapter</a:t>
                      </a:r>
                      <a:r>
                        <a:rPr lang="en-US" sz="105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en-US" sz="105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n-US" sz="105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make</a:t>
                      </a:r>
                      <a:r>
                        <a:rPr lang="en-US" sz="105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r>
                        <a:rPr lang="en-US" sz="105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understand</a:t>
                      </a:r>
                      <a:r>
                        <a:rPr lang="en-US" sz="105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about</a:t>
                      </a:r>
                      <a:endParaRPr lang="en-IN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6675"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325120" lvl="0" indent="-342900">
                        <a:spcBef>
                          <a:spcPts val="475"/>
                        </a:spcBef>
                        <a:spcAft>
                          <a:spcPts val="0"/>
                        </a:spcAft>
                        <a:buSzPts val="1100"/>
                        <a:buFont typeface="Calibri Light" panose="020F0302020204030204" pitchFamily="34" charset="0"/>
                        <a:buAutoNum type="arabicPeriod"/>
                        <a:tabLst>
                          <a:tab pos="527050" algn="l"/>
                          <a:tab pos="527685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The key features of Indian Constitution –the adjectives used to</a:t>
                      </a:r>
                      <a:r>
                        <a:rPr lang="en-US" sz="1050" spc="-2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describe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India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en-US" sz="105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meaning of the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adjectives.</a:t>
                      </a:r>
                      <a:endParaRPr lang="en-IN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667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Bef>
                          <a:spcPts val="475"/>
                        </a:spcBef>
                        <a:spcAft>
                          <a:spcPts val="0"/>
                        </a:spcAft>
                        <a:buSzPts val="1100"/>
                        <a:buFont typeface="Calibri Light" panose="020F0302020204030204" pitchFamily="34" charset="0"/>
                        <a:buAutoNum type="arabicPeriod"/>
                        <a:tabLst>
                          <a:tab pos="527050" algn="l"/>
                          <a:tab pos="527685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Preamble-</a:t>
                      </a:r>
                      <a:r>
                        <a:rPr lang="en-US" sz="105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What</a:t>
                      </a:r>
                      <a:r>
                        <a:rPr lang="en-US" sz="105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en-US" sz="105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meaning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term</a:t>
                      </a:r>
                      <a:r>
                        <a:rPr lang="en-US" sz="105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Preamble.</a:t>
                      </a:r>
                      <a:endParaRPr lang="en-IN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6675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222250" lvl="0" indent="-342900">
                        <a:lnSpc>
                          <a:spcPct val="98000"/>
                        </a:lnSpc>
                        <a:spcBef>
                          <a:spcPts val="475"/>
                        </a:spcBef>
                        <a:spcAft>
                          <a:spcPts val="0"/>
                        </a:spcAft>
                        <a:buSzPts val="1100"/>
                        <a:buFont typeface="Calibri Light" panose="020F0302020204030204" pitchFamily="34" charset="0"/>
                        <a:buAutoNum type="arabicPeriod"/>
                        <a:tabLst>
                          <a:tab pos="527050" algn="l"/>
                          <a:tab pos="527685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The directive principles of state policy—the meaning of directive</a:t>
                      </a:r>
                      <a:r>
                        <a:rPr lang="en-US" sz="1050" spc="-2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principles</a:t>
                      </a:r>
                      <a:endParaRPr lang="en-IN" sz="105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69527"/>
                  </a:ext>
                </a:extLst>
              </a:tr>
              <a:tr h="2443758">
                <a:tc>
                  <a:txBody>
                    <a:bodyPr/>
                    <a:lstStyle/>
                    <a:p>
                      <a:pPr marL="340995" marR="128270" indent="-182880"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r>
                        <a:rPr lang="en-US" sz="1400" spc="21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Learning</a:t>
                      </a:r>
                      <a:r>
                        <a:rPr lang="en-US" sz="1400" spc="-6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Outcome</a:t>
                      </a:r>
                      <a:r>
                        <a:rPr lang="en-US" sz="1400" spc="-23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of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the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Chapter</a:t>
                      </a:r>
                      <a:endParaRPr lang="en-IN" sz="14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475"/>
                        </a:spcBef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After</a:t>
                      </a:r>
                      <a:r>
                        <a:rPr lang="en-US" sz="105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studying</a:t>
                      </a:r>
                      <a:r>
                        <a:rPr lang="en-US" sz="105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chapter,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r>
                        <a:rPr lang="en-US" sz="1050" spc="2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should</a:t>
                      </a:r>
                      <a:r>
                        <a:rPr lang="en-US" sz="1050" spc="1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understand</a:t>
                      </a:r>
                      <a:endParaRPr lang="en-IN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90805" lvl="0" indent="-342900">
                        <a:spcBef>
                          <a:spcPts val="475"/>
                        </a:spcBef>
                        <a:spcAft>
                          <a:spcPts val="0"/>
                        </a:spcAft>
                        <a:buSzPts val="1100"/>
                        <a:buFont typeface="Calibri Light" panose="020F0302020204030204" pitchFamily="34" charset="0"/>
                        <a:buAutoNum type="arabicPeriod"/>
                        <a:tabLst>
                          <a:tab pos="527050" algn="l"/>
                          <a:tab pos="527685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India is a Sovereign state and it is no more under the control of the</a:t>
                      </a:r>
                      <a:r>
                        <a:rPr lang="en-US" sz="1050" spc="-2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control</a:t>
                      </a:r>
                      <a:r>
                        <a:rPr lang="en-US" sz="105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any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external</a:t>
                      </a:r>
                      <a:r>
                        <a:rPr lang="en-US" sz="105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force.</a:t>
                      </a:r>
                      <a:endParaRPr lang="en-IN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201295" lvl="0" indent="-342900">
                        <a:lnSpc>
                          <a:spcPct val="9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SzPts val="1100"/>
                        <a:buFont typeface="Calibri Light" panose="020F0302020204030204" pitchFamily="34" charset="0"/>
                        <a:buAutoNum type="arabicPeriod"/>
                        <a:tabLst>
                          <a:tab pos="527050" algn="l"/>
                          <a:tab pos="527685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India</a:t>
                      </a:r>
                      <a:r>
                        <a:rPr lang="en-US" sz="105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en-US" sz="105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05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secular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state—Here all</a:t>
                      </a:r>
                      <a:r>
                        <a:rPr lang="en-US" sz="105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religions</a:t>
                      </a:r>
                      <a:r>
                        <a:rPr lang="en-US" sz="105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are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treated</a:t>
                      </a:r>
                      <a:r>
                        <a:rPr lang="en-US" sz="105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equally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en-US" sz="1050" spc="-2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no discrimination</a:t>
                      </a:r>
                      <a:r>
                        <a:rPr lang="en-US" sz="105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on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basis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religion,</a:t>
                      </a:r>
                      <a:endParaRPr lang="en-IN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542925" lvl="0" indent="-342900">
                        <a:spcBef>
                          <a:spcPts val="475"/>
                        </a:spcBef>
                        <a:spcAft>
                          <a:spcPts val="0"/>
                        </a:spcAft>
                        <a:buSzPts val="1100"/>
                        <a:buFont typeface="Calibri Light" panose="020F0302020204030204" pitchFamily="34" charset="0"/>
                        <a:buAutoNum type="arabicPeriod"/>
                        <a:tabLst>
                          <a:tab pos="527050" algn="l"/>
                          <a:tab pos="527685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India is a Democratic country- --The people of India govern</a:t>
                      </a:r>
                      <a:r>
                        <a:rPr lang="en-US" sz="1050" spc="-2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themselves</a:t>
                      </a:r>
                      <a:r>
                        <a:rPr lang="en-US" sz="105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through</a:t>
                      </a:r>
                      <a:r>
                        <a:rPr lang="en-US" sz="105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their</a:t>
                      </a:r>
                      <a:r>
                        <a:rPr lang="en-US" sz="105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elected</a:t>
                      </a:r>
                      <a:r>
                        <a:rPr lang="en-US" sz="105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representatives.</a:t>
                      </a:r>
                      <a:endParaRPr lang="en-IN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135890" lvl="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100"/>
                        <a:buFont typeface="Calibri Light" panose="020F0302020204030204" pitchFamily="34" charset="0"/>
                        <a:buAutoNum type="arabicPeriod"/>
                        <a:tabLst>
                          <a:tab pos="527050" algn="l"/>
                          <a:tab pos="527685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India is a Republic Country – The head of the state – the president</a:t>
                      </a:r>
                      <a:r>
                        <a:rPr lang="en-US" sz="1050" spc="-2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is an</a:t>
                      </a:r>
                      <a:r>
                        <a:rPr lang="en-US" sz="105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elected</a:t>
                      </a:r>
                      <a:r>
                        <a:rPr lang="en-US" sz="105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one</a:t>
                      </a:r>
                      <a:r>
                        <a:rPr lang="en-US" sz="105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en-US" sz="105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not</a:t>
                      </a:r>
                      <a:r>
                        <a:rPr lang="en-US" sz="105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05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hereditary</a:t>
                      </a:r>
                      <a:r>
                        <a:rPr lang="en-US" sz="105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one.</a:t>
                      </a:r>
                      <a:endParaRPr lang="en-IN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563245" lvl="0" indent="-342900">
                        <a:spcBef>
                          <a:spcPts val="475"/>
                        </a:spcBef>
                        <a:spcAft>
                          <a:spcPts val="0"/>
                        </a:spcAft>
                        <a:buSzPts val="1100"/>
                        <a:buFont typeface="Calibri Light" panose="020F0302020204030204" pitchFamily="34" charset="0"/>
                        <a:buAutoNum type="arabicPeriod"/>
                        <a:tabLst>
                          <a:tab pos="527050" algn="l"/>
                          <a:tab pos="527685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India is a socialist country-Here every one is given equal</a:t>
                      </a:r>
                      <a:r>
                        <a:rPr lang="en-US" sz="105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opportunities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n-US" sz="105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make</a:t>
                      </a:r>
                      <a:r>
                        <a:rPr lang="en-US" sz="105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use</a:t>
                      </a:r>
                      <a:r>
                        <a:rPr lang="en-US" sz="105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resources</a:t>
                      </a:r>
                      <a:r>
                        <a:rPr lang="en-US" sz="105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n-US" sz="105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the country.</a:t>
                      </a:r>
                      <a:endParaRPr lang="en-IN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49530" lvl="0" indent="-342900">
                        <a:spcBef>
                          <a:spcPts val="475"/>
                        </a:spcBef>
                        <a:spcAft>
                          <a:spcPts val="0"/>
                        </a:spcAft>
                        <a:buSzPts val="1100"/>
                        <a:buFont typeface="Calibri Light" panose="020F0302020204030204" pitchFamily="34" charset="0"/>
                        <a:buAutoNum type="arabicPeriod"/>
                        <a:tabLst>
                          <a:tab pos="527050" algn="l"/>
                          <a:tab pos="527685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In India every Government which comes to power is expected to be</a:t>
                      </a:r>
                      <a:r>
                        <a:rPr lang="en-US" sz="1050" spc="-2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guided by some principles which came to known as Directive</a:t>
                      </a:r>
                      <a:r>
                        <a:rPr lang="en-US" sz="105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Principles</a:t>
                      </a:r>
                      <a:r>
                        <a:rPr lang="en-US" sz="105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n-US" sz="105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State</a:t>
                      </a:r>
                      <a:r>
                        <a:rPr lang="en-US" sz="105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Policy</a:t>
                      </a:r>
                      <a:endParaRPr lang="en-IN" sz="105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65847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6075F5-A2A1-429F-9779-9A50A828D194}"/>
              </a:ext>
            </a:extLst>
          </p:cNvPr>
          <p:cNvCxnSpPr/>
          <p:nvPr/>
        </p:nvCxnSpPr>
        <p:spPr>
          <a:xfrm>
            <a:off x="447675" y="2085975"/>
            <a:ext cx="812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CC59C3-AE5A-4655-B5B6-FE80C9FA5852}"/>
              </a:ext>
            </a:extLst>
          </p:cNvPr>
          <p:cNvCxnSpPr/>
          <p:nvPr/>
        </p:nvCxnSpPr>
        <p:spPr>
          <a:xfrm flipV="1">
            <a:off x="2438400" y="285750"/>
            <a:ext cx="0" cy="4505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44;p1">
            <a:extLst>
              <a:ext uri="{FF2B5EF4-FFF2-40B4-BE49-F238E27FC236}">
                <a16:creationId xmlns:a16="http://schemas.microsoft.com/office/drawing/2014/main" id="{4B7D58E2-3D36-453B-A107-1DD20ED838DC}"/>
              </a:ext>
            </a:extLst>
          </p:cNvPr>
          <p:cNvSpPr/>
          <p:nvPr/>
        </p:nvSpPr>
        <p:spPr>
          <a:xfrm>
            <a:off x="7892719" y="72193"/>
            <a:ext cx="1125951" cy="64970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94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380490" y="235077"/>
            <a:ext cx="3992371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Features of </a:t>
            </a:r>
            <a:r>
              <a:rPr lang="en-IN" sz="2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 Constitution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572000" y="1075451"/>
            <a:ext cx="4343400" cy="39655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875" y="1075451"/>
            <a:ext cx="4158975" cy="40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5;p2">
            <a:extLst>
              <a:ext uri="{FF2B5EF4-FFF2-40B4-BE49-F238E27FC236}">
                <a16:creationId xmlns:a16="http://schemas.microsoft.com/office/drawing/2014/main" id="{D22F96FB-3986-4873-A367-76ED435FDF4C}"/>
              </a:ext>
            </a:extLst>
          </p:cNvPr>
          <p:cNvSpPr/>
          <p:nvPr/>
        </p:nvSpPr>
        <p:spPr>
          <a:xfrm>
            <a:off x="7400926" y="187452"/>
            <a:ext cx="1362584" cy="78552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90500" y="3225911"/>
            <a:ext cx="8763000" cy="105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98145" marR="5080" lvl="0" indent="-386080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0" dirty="0">
                <a:latin typeface="Arial"/>
                <a:ea typeface="Arial"/>
                <a:cs typeface="Arial"/>
                <a:sym typeface="Arial"/>
              </a:rPr>
              <a:t>Our Constitution begins with a introduction came to  known as Preamble. It highlights the goals and  aspirations of the Indian people, and it describes  India as Sovereign, socialist, secular, democratic, republic country.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574" y="209550"/>
            <a:ext cx="6640931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4;p1">
            <a:extLst>
              <a:ext uri="{FF2B5EF4-FFF2-40B4-BE49-F238E27FC236}">
                <a16:creationId xmlns:a16="http://schemas.microsoft.com/office/drawing/2014/main" id="{2B96807E-7DED-498B-A060-7666DFC8FA2E}"/>
              </a:ext>
            </a:extLst>
          </p:cNvPr>
          <p:cNvSpPr/>
          <p:nvPr/>
        </p:nvSpPr>
        <p:spPr>
          <a:xfrm>
            <a:off x="7248525" y="223786"/>
            <a:ext cx="1457325" cy="9096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4505" y="336884"/>
            <a:ext cx="3429000" cy="418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1048"/>
            <a:ext cx="4764505" cy="51224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4;p1">
            <a:extLst>
              <a:ext uri="{FF2B5EF4-FFF2-40B4-BE49-F238E27FC236}">
                <a16:creationId xmlns:a16="http://schemas.microsoft.com/office/drawing/2014/main" id="{C49CF2C9-632D-4A9F-B578-7DE6FFBB22F9}"/>
              </a:ext>
            </a:extLst>
          </p:cNvPr>
          <p:cNvSpPr/>
          <p:nvPr/>
        </p:nvSpPr>
        <p:spPr>
          <a:xfrm>
            <a:off x="7597441" y="0"/>
            <a:ext cx="1457325" cy="90968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/>
        </p:nvSpPr>
        <p:spPr>
          <a:xfrm>
            <a:off x="286076" y="214725"/>
            <a:ext cx="3766634" cy="56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Socialist Country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288008" y="895350"/>
            <a:ext cx="3598192" cy="94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Everyone is given equal opportunities to  make use of the resources of the  country.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2710" y="1094874"/>
            <a:ext cx="4803281" cy="391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5"/>
          <p:cNvPicPr preferRelativeResize="0"/>
          <p:nvPr/>
        </p:nvPicPr>
        <p:blipFill rotWithShape="1">
          <a:blip r:embed="rId4">
            <a:alphaModFix/>
          </a:blip>
          <a:srcRect l="24167" t="4075" r="24167" b="5555"/>
          <a:stretch/>
        </p:blipFill>
        <p:spPr>
          <a:xfrm>
            <a:off x="76200" y="1962150"/>
            <a:ext cx="38100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4;p1">
            <a:extLst>
              <a:ext uri="{FF2B5EF4-FFF2-40B4-BE49-F238E27FC236}">
                <a16:creationId xmlns:a16="http://schemas.microsoft.com/office/drawing/2014/main" id="{A018D28A-4DFF-46B7-82E4-1AFDE1DD52C9}"/>
              </a:ext>
            </a:extLst>
          </p:cNvPr>
          <p:cNvSpPr/>
          <p:nvPr/>
        </p:nvSpPr>
        <p:spPr>
          <a:xfrm>
            <a:off x="7543799" y="64881"/>
            <a:ext cx="1457325" cy="90968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/>
        </p:nvSpPr>
        <p:spPr>
          <a:xfrm>
            <a:off x="307340" y="3130876"/>
            <a:ext cx="3141627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Secular</a:t>
            </a:r>
            <a:r>
              <a:rPr lang="en-IN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N" sz="24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Country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 txBox="1"/>
          <p:nvPr/>
        </p:nvSpPr>
        <p:spPr>
          <a:xfrm>
            <a:off x="307340" y="3562350"/>
            <a:ext cx="8766104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citizen has the freedom to profess,  practice, and propagate the religion of  his liking and no discrimination on the  basis of religion.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411" y="31750"/>
            <a:ext cx="7363326" cy="29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4;p1">
            <a:extLst>
              <a:ext uri="{FF2B5EF4-FFF2-40B4-BE49-F238E27FC236}">
                <a16:creationId xmlns:a16="http://schemas.microsoft.com/office/drawing/2014/main" id="{E885ED96-6281-4469-9E86-F44E0F666529}"/>
              </a:ext>
            </a:extLst>
          </p:cNvPr>
          <p:cNvSpPr/>
          <p:nvPr/>
        </p:nvSpPr>
        <p:spPr>
          <a:xfrm>
            <a:off x="7616119" y="31750"/>
            <a:ext cx="1457325" cy="9096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/>
          <p:nvPr/>
        </p:nvSpPr>
        <p:spPr>
          <a:xfrm>
            <a:off x="5791200" y="2343150"/>
            <a:ext cx="3198495" cy="848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country which is governed by  elected representatives. Election  is conducted at fixed intervals.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 txBox="1">
            <a:spLocks noGrp="1"/>
          </p:cNvSpPr>
          <p:nvPr>
            <p:ph type="title"/>
          </p:nvPr>
        </p:nvSpPr>
        <p:spPr>
          <a:xfrm>
            <a:off x="5791200" y="1430019"/>
            <a:ext cx="2047875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u="sng" dirty="0">
                <a:latin typeface="Arial"/>
                <a:ea typeface="Arial"/>
                <a:cs typeface="Arial"/>
                <a:sym typeface="Arial"/>
              </a:rPr>
              <a:t>D e m o c r a t </a:t>
            </a:r>
            <a:r>
              <a:rPr lang="en-IN" sz="1800" u="sng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IN" sz="1800" u="sng" dirty="0">
                <a:latin typeface="Arial"/>
                <a:ea typeface="Arial"/>
                <a:cs typeface="Arial"/>
                <a:sym typeface="Arial"/>
              </a:rPr>
              <a:t> c </a:t>
            </a:r>
            <a:br>
              <a:rPr lang="en-IN" sz="1800" u="sng" dirty="0">
                <a:latin typeface="Arial"/>
                <a:ea typeface="Arial"/>
                <a:cs typeface="Arial"/>
                <a:sym typeface="Arial"/>
              </a:rPr>
            </a:br>
            <a:r>
              <a:rPr lang="en-IN" sz="1800" u="sng" dirty="0" err="1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IN" sz="1800" u="sng" dirty="0">
                <a:latin typeface="Arial"/>
                <a:ea typeface="Arial"/>
                <a:cs typeface="Arial"/>
                <a:sym typeface="Arial"/>
              </a:rPr>
              <a:t> o u n t r y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304" y="223785"/>
            <a:ext cx="5457189" cy="48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4;p1">
            <a:extLst>
              <a:ext uri="{FF2B5EF4-FFF2-40B4-BE49-F238E27FC236}">
                <a16:creationId xmlns:a16="http://schemas.microsoft.com/office/drawing/2014/main" id="{CEE1E98A-39A9-4EB6-B04C-0D76F8B16047}"/>
              </a:ext>
            </a:extLst>
          </p:cNvPr>
          <p:cNvSpPr/>
          <p:nvPr/>
        </p:nvSpPr>
        <p:spPr>
          <a:xfrm>
            <a:off x="7248525" y="223786"/>
            <a:ext cx="1457325" cy="9096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454065" y="154573"/>
            <a:ext cx="330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u="sng" dirty="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IN" sz="2000" b="0" u="sng" dirty="0">
                <a:latin typeface="Arial"/>
                <a:ea typeface="Arial"/>
                <a:cs typeface="Arial"/>
                <a:sym typeface="Arial"/>
              </a:rPr>
              <a:t>e p u b l </a:t>
            </a:r>
            <a:r>
              <a:rPr lang="en-IN" sz="2000" b="0" u="sng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IN" sz="2000" b="0" u="sng" dirty="0">
                <a:latin typeface="Arial"/>
                <a:ea typeface="Arial"/>
                <a:cs typeface="Arial"/>
                <a:sym typeface="Arial"/>
              </a:rPr>
              <a:t> c	</a:t>
            </a:r>
            <a:r>
              <a:rPr lang="en-IN" sz="2000" u="sng" dirty="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IN" sz="2000" b="0" u="sng" dirty="0">
                <a:latin typeface="Arial"/>
                <a:ea typeface="Arial"/>
                <a:cs typeface="Arial"/>
                <a:sym typeface="Arial"/>
              </a:rPr>
              <a:t>o u n t r y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8"/>
          <p:cNvSpPr txBox="1"/>
          <p:nvPr/>
        </p:nvSpPr>
        <p:spPr>
          <a:xfrm>
            <a:off x="457200" y="590550"/>
            <a:ext cx="3303626" cy="185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 is a Republic country because our head of the  state –president is an elected person not a hereditary  one. He is elected for 5 years which is a fixed term of  office.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30" y="2450033"/>
            <a:ext cx="3713070" cy="254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8"/>
          <p:cNvPicPr preferRelativeResize="0"/>
          <p:nvPr/>
        </p:nvPicPr>
        <p:blipFill rotWithShape="1">
          <a:blip r:embed="rId4">
            <a:alphaModFix/>
          </a:blip>
          <a:srcRect l="5000" t="18874" r="35833" b="18873"/>
          <a:stretch/>
        </p:blipFill>
        <p:spPr>
          <a:xfrm>
            <a:off x="4062035" y="1251285"/>
            <a:ext cx="4986752" cy="37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4;p1">
            <a:extLst>
              <a:ext uri="{FF2B5EF4-FFF2-40B4-BE49-F238E27FC236}">
                <a16:creationId xmlns:a16="http://schemas.microsoft.com/office/drawing/2014/main" id="{55EBA5C7-46E5-4631-BCC8-4F141831CF86}"/>
              </a:ext>
            </a:extLst>
          </p:cNvPr>
          <p:cNvSpPr/>
          <p:nvPr/>
        </p:nvSpPr>
        <p:spPr>
          <a:xfrm>
            <a:off x="7248525" y="223786"/>
            <a:ext cx="1457325" cy="90968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508</Words>
  <Application>Microsoft Office PowerPoint</Application>
  <PresentationFormat>On-screen Show (16:9)</PresentationFormat>
  <Paragraphs>39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Ideas and ideals the Indian Constitution</vt:lpstr>
      <vt:lpstr>PowerPoint Presentation</vt:lpstr>
      <vt:lpstr>PowerPoint Presentation</vt:lpstr>
      <vt:lpstr>Our Constitution begins with a introduction came to  known as Preamble. It highlights the goals and  aspirations of the Indian people, and it describes  India as Sovereign, socialist, secular, democratic, republic country.</vt:lpstr>
      <vt:lpstr>PowerPoint Presentation</vt:lpstr>
      <vt:lpstr>PowerPoint Presentation</vt:lpstr>
      <vt:lpstr>PowerPoint Presentation</vt:lpstr>
      <vt:lpstr>D e m o c r a t i c  C o u n t r y</vt:lpstr>
      <vt:lpstr>R e p u b l i c C o u n t r y</vt:lpstr>
      <vt:lpstr>PowerPoint Presentation</vt:lpstr>
      <vt:lpstr>Home Assignment</vt:lpstr>
      <vt:lpstr>THANKING YOU ODM EDUCATIONAL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and ideals the Indian Constitution</dc:title>
  <dc:creator>Jancy Tom</dc:creator>
  <cp:lastModifiedBy>Jancy Tom</cp:lastModifiedBy>
  <cp:revision>3</cp:revision>
  <dcterms:created xsi:type="dcterms:W3CDTF">2021-04-03T09:32:58Z</dcterms:created>
  <dcterms:modified xsi:type="dcterms:W3CDTF">2021-12-17T16:47:49Z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2021-04-03T00:00:00Z</vt:filetime>
  </property>
</Properties>
</file>