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x="9144000" cy="5143500"/>
  <p:notesSz cx="9144000" cy="51435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594485"/>
            <a:ext cx="7772400" cy="10801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1285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1" i="0">
                <a:solidFill>
                  <a:srgbClr val="FF0000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1" i="0">
                <a:solidFill>
                  <a:srgbClr val="FF0000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787640" y="4378452"/>
            <a:ext cx="1232916" cy="612648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1" i="0">
                <a:solidFill>
                  <a:srgbClr val="FF0000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922267" y="1661286"/>
            <a:ext cx="1365250" cy="482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1" i="0">
                <a:solidFill>
                  <a:srgbClr val="FF0000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22706" y="882141"/>
            <a:ext cx="8498586" cy="10934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Relationship Id="rId3" Type="http://schemas.openxmlformats.org/officeDocument/2006/relationships/image" Target="../media/image3.png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4.jpg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5.png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Relationship Id="rId3" Type="http://schemas.openxmlformats.org/officeDocument/2006/relationships/image" Target="../media/image1.png"/></Relationships>
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g"/><Relationship Id="rId3" Type="http://schemas.openxmlformats.org/officeDocument/2006/relationships/image" Target="../media/image1.png"/></Relationships>
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g"/><Relationship Id="rId3" Type="http://schemas.openxmlformats.org/officeDocument/2006/relationships/image" Target="../media/image1.png"/></Relationships>
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g"/><Relationship Id="rId3" Type="http://schemas.openxmlformats.org/officeDocument/2006/relationships/image" Target="../media/image1.png"/></Relationships>
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g"/><Relationship Id="rId3" Type="http://schemas.openxmlformats.org/officeDocument/2006/relationships/image" Target="../media/image1.png"/></Relationships>
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4111313"/>
            <a:ext cx="9143999" cy="1029566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22504" y="214884"/>
            <a:ext cx="1578864" cy="783336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BEEHIVE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2301367" y="2122754"/>
            <a:ext cx="3693160" cy="140271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186815">
              <a:lnSpc>
                <a:spcPct val="100000"/>
              </a:lnSpc>
              <a:spcBef>
                <a:spcPts val="95"/>
              </a:spcBef>
            </a:pPr>
            <a:r>
              <a:rPr dirty="0" sz="2500" spc="-10">
                <a:latin typeface="Calibri"/>
                <a:cs typeface="Calibri"/>
              </a:rPr>
              <a:t>The</a:t>
            </a:r>
            <a:r>
              <a:rPr dirty="0" sz="2500" spc="-15">
                <a:latin typeface="Calibri"/>
                <a:cs typeface="Calibri"/>
              </a:rPr>
              <a:t> </a:t>
            </a:r>
            <a:r>
              <a:rPr dirty="0" sz="2500" spc="-5">
                <a:latin typeface="Calibri"/>
                <a:cs typeface="Calibri"/>
              </a:rPr>
              <a:t>Bond</a:t>
            </a:r>
            <a:r>
              <a:rPr dirty="0" sz="2500" spc="-20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of</a:t>
            </a:r>
            <a:r>
              <a:rPr dirty="0" sz="2500" spc="-20">
                <a:latin typeface="Calibri"/>
                <a:cs typeface="Calibri"/>
              </a:rPr>
              <a:t> </a:t>
            </a:r>
            <a:r>
              <a:rPr dirty="0" sz="2500" spc="-10">
                <a:latin typeface="Calibri"/>
                <a:cs typeface="Calibri"/>
              </a:rPr>
              <a:t>Love</a:t>
            </a:r>
            <a:endParaRPr sz="2500">
              <a:latin typeface="Calibri"/>
              <a:cs typeface="Calibri"/>
            </a:endParaRPr>
          </a:p>
          <a:p>
            <a:pPr marL="12700" marR="1675764">
              <a:lnSpc>
                <a:spcPct val="100000"/>
              </a:lnSpc>
              <a:spcBef>
                <a:spcPts val="1120"/>
              </a:spcBef>
            </a:pPr>
            <a:r>
              <a:rPr dirty="0" sz="1400" spc="-5" b="1">
                <a:latin typeface="Arial"/>
                <a:cs typeface="Arial"/>
              </a:rPr>
              <a:t>SUBJECT </a:t>
            </a:r>
            <a:r>
              <a:rPr dirty="0" sz="1400" b="1">
                <a:latin typeface="Arial"/>
                <a:cs typeface="Arial"/>
              </a:rPr>
              <a:t>: </a:t>
            </a:r>
            <a:r>
              <a:rPr dirty="0" sz="1400" spc="-5" b="1">
                <a:latin typeface="Arial"/>
                <a:cs typeface="Arial"/>
              </a:rPr>
              <a:t>ENGLISH </a:t>
            </a:r>
            <a:r>
              <a:rPr dirty="0" sz="1400" b="1">
                <a:latin typeface="Arial"/>
                <a:cs typeface="Arial"/>
              </a:rPr>
              <a:t> </a:t>
            </a:r>
            <a:r>
              <a:rPr dirty="0" sz="1400" spc="-10" b="1">
                <a:latin typeface="Arial"/>
                <a:cs typeface="Arial"/>
              </a:rPr>
              <a:t>CHAPTER</a:t>
            </a:r>
            <a:r>
              <a:rPr dirty="0" sz="1400" spc="15" b="1">
                <a:latin typeface="Arial"/>
                <a:cs typeface="Arial"/>
              </a:rPr>
              <a:t> </a:t>
            </a:r>
            <a:r>
              <a:rPr dirty="0" sz="1400" spc="-5" b="1">
                <a:latin typeface="Arial"/>
                <a:cs typeface="Arial"/>
              </a:rPr>
              <a:t>NUMBER:</a:t>
            </a:r>
            <a:r>
              <a:rPr dirty="0" sz="1400" spc="-40" b="1">
                <a:latin typeface="Arial"/>
                <a:cs typeface="Arial"/>
              </a:rPr>
              <a:t> </a:t>
            </a:r>
            <a:r>
              <a:rPr dirty="0" sz="1400" spc="-5" b="1">
                <a:latin typeface="Arial"/>
                <a:cs typeface="Arial"/>
              </a:rPr>
              <a:t>09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1400" spc="-10" b="1">
                <a:latin typeface="Arial"/>
                <a:cs typeface="Arial"/>
              </a:rPr>
              <a:t>CHAPTER</a:t>
            </a:r>
            <a:r>
              <a:rPr dirty="0" sz="1400" spc="35" b="1">
                <a:latin typeface="Arial"/>
                <a:cs typeface="Arial"/>
              </a:rPr>
              <a:t> </a:t>
            </a:r>
            <a:r>
              <a:rPr dirty="0" sz="1400" spc="-10" b="1">
                <a:latin typeface="Arial"/>
                <a:cs typeface="Arial"/>
              </a:rPr>
              <a:t>NAME</a:t>
            </a:r>
            <a:r>
              <a:rPr dirty="0" sz="1400" spc="10" b="1">
                <a:latin typeface="Arial"/>
                <a:cs typeface="Arial"/>
              </a:rPr>
              <a:t> </a:t>
            </a:r>
            <a:r>
              <a:rPr dirty="0" sz="1400" b="1">
                <a:latin typeface="Arial"/>
                <a:cs typeface="Arial"/>
              </a:rPr>
              <a:t>:</a:t>
            </a:r>
            <a:r>
              <a:rPr dirty="0" sz="1400" spc="370" b="1">
                <a:latin typeface="Arial"/>
                <a:cs typeface="Arial"/>
              </a:rPr>
              <a:t> </a:t>
            </a:r>
            <a:r>
              <a:rPr dirty="0" sz="1400" spc="-5" b="1">
                <a:latin typeface="Arial"/>
                <a:cs typeface="Arial"/>
              </a:rPr>
              <a:t>The</a:t>
            </a:r>
            <a:r>
              <a:rPr dirty="0" sz="1400" spc="-15" b="1">
                <a:latin typeface="Arial"/>
                <a:cs typeface="Arial"/>
              </a:rPr>
              <a:t> </a:t>
            </a:r>
            <a:r>
              <a:rPr dirty="0" sz="1400" spc="-5" b="1">
                <a:latin typeface="Arial"/>
                <a:cs typeface="Arial"/>
              </a:rPr>
              <a:t>Bond</a:t>
            </a:r>
            <a:r>
              <a:rPr dirty="0" sz="1400" spc="-20" b="1">
                <a:latin typeface="Arial"/>
                <a:cs typeface="Arial"/>
              </a:rPr>
              <a:t> </a:t>
            </a:r>
            <a:r>
              <a:rPr dirty="0" sz="1400" spc="-5" b="1">
                <a:latin typeface="Arial"/>
                <a:cs typeface="Arial"/>
              </a:rPr>
              <a:t>of</a:t>
            </a:r>
            <a:r>
              <a:rPr dirty="0" sz="1400" spc="-25" b="1">
                <a:latin typeface="Arial"/>
                <a:cs typeface="Arial"/>
              </a:rPr>
              <a:t> </a:t>
            </a:r>
            <a:r>
              <a:rPr dirty="0" sz="1400" spc="-5" b="1">
                <a:latin typeface="Arial"/>
                <a:cs typeface="Arial"/>
              </a:rPr>
              <a:t>Love</a:t>
            </a:r>
            <a:endParaRPr sz="1400">
              <a:latin typeface="Arial"/>
              <a:cs typeface="Arial"/>
            </a:endParaRPr>
          </a:p>
          <a:p>
            <a:pPr marL="1841500">
              <a:lnSpc>
                <a:spcPct val="100000"/>
              </a:lnSpc>
              <a:spcBef>
                <a:spcPts val="5"/>
              </a:spcBef>
            </a:pPr>
            <a:r>
              <a:rPr dirty="0" sz="1400" spc="-5" b="1">
                <a:latin typeface="Arial"/>
                <a:cs typeface="Arial"/>
              </a:rPr>
              <a:t>by</a:t>
            </a:r>
            <a:r>
              <a:rPr dirty="0" sz="1400" spc="-35" b="1">
                <a:latin typeface="Arial"/>
                <a:cs typeface="Arial"/>
              </a:rPr>
              <a:t> </a:t>
            </a:r>
            <a:r>
              <a:rPr dirty="0" sz="1400" spc="-5" b="1">
                <a:latin typeface="Arial"/>
                <a:cs typeface="Arial"/>
              </a:rPr>
              <a:t>Kenneth</a:t>
            </a:r>
            <a:r>
              <a:rPr dirty="0" sz="1400" spc="-45" b="1">
                <a:latin typeface="Arial"/>
                <a:cs typeface="Arial"/>
              </a:rPr>
              <a:t> </a:t>
            </a:r>
            <a:r>
              <a:rPr dirty="0" sz="1400" spc="-10" b="1">
                <a:latin typeface="Arial"/>
                <a:cs typeface="Arial"/>
              </a:rPr>
              <a:t>Anderson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787640" y="4378452"/>
            <a:ext cx="1232916" cy="612648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06730" y="409143"/>
            <a:ext cx="3557270" cy="36068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200" spc="-5">
                <a:latin typeface="Arial"/>
                <a:cs typeface="Arial"/>
              </a:rPr>
              <a:t>Introduction</a:t>
            </a:r>
            <a:r>
              <a:rPr dirty="0" sz="2200" spc="45">
                <a:latin typeface="Arial"/>
                <a:cs typeface="Arial"/>
              </a:rPr>
              <a:t> </a:t>
            </a:r>
            <a:r>
              <a:rPr dirty="0" sz="2200" spc="-5">
                <a:latin typeface="Arial"/>
                <a:cs typeface="Arial"/>
              </a:rPr>
              <a:t>to</a:t>
            </a:r>
            <a:r>
              <a:rPr dirty="0" sz="2200" spc="10">
                <a:latin typeface="Arial"/>
                <a:cs typeface="Arial"/>
              </a:rPr>
              <a:t> </a:t>
            </a:r>
            <a:r>
              <a:rPr dirty="0" sz="2200" spc="-5">
                <a:latin typeface="Arial"/>
                <a:cs typeface="Arial"/>
              </a:rPr>
              <a:t>the</a:t>
            </a:r>
            <a:r>
              <a:rPr dirty="0" sz="2200" spc="10">
                <a:latin typeface="Arial"/>
                <a:cs typeface="Arial"/>
              </a:rPr>
              <a:t> </a:t>
            </a:r>
            <a:r>
              <a:rPr dirty="0" sz="2200" spc="-5">
                <a:latin typeface="Arial"/>
                <a:cs typeface="Arial"/>
              </a:rPr>
              <a:t>Lesson</a:t>
            </a:r>
            <a:endParaRPr sz="2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61899" y="2900934"/>
            <a:ext cx="8490585" cy="87503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 marR="5080">
              <a:lnSpc>
                <a:spcPct val="99300"/>
              </a:lnSpc>
              <a:spcBef>
                <a:spcPts val="114"/>
              </a:spcBef>
            </a:pPr>
            <a:r>
              <a:rPr dirty="0" sz="1400" spc="-5" b="1">
                <a:latin typeface="Arial"/>
                <a:cs typeface="Arial"/>
              </a:rPr>
              <a:t>The Bond of </a:t>
            </a:r>
            <a:r>
              <a:rPr dirty="0" sz="1400" spc="-10" b="1">
                <a:latin typeface="Arial"/>
                <a:cs typeface="Arial"/>
              </a:rPr>
              <a:t>Love </a:t>
            </a:r>
            <a:r>
              <a:rPr dirty="0" sz="1400" spc="-5">
                <a:latin typeface="Arial MT"/>
                <a:cs typeface="Arial MT"/>
              </a:rPr>
              <a:t>is </a:t>
            </a:r>
            <a:r>
              <a:rPr dirty="0" sz="1400">
                <a:latin typeface="Arial MT"/>
                <a:cs typeface="Arial MT"/>
              </a:rPr>
              <a:t>the </a:t>
            </a:r>
            <a:r>
              <a:rPr dirty="0" sz="1400" spc="-5">
                <a:latin typeface="Arial MT"/>
                <a:cs typeface="Arial MT"/>
              </a:rPr>
              <a:t>story of </a:t>
            </a:r>
            <a:r>
              <a:rPr dirty="0" sz="1400" spc="-10">
                <a:latin typeface="Arial MT"/>
                <a:cs typeface="Arial MT"/>
              </a:rPr>
              <a:t>love </a:t>
            </a:r>
            <a:r>
              <a:rPr dirty="0" sz="1400" spc="-5">
                <a:latin typeface="Arial MT"/>
                <a:cs typeface="Arial MT"/>
              </a:rPr>
              <a:t>and </a:t>
            </a:r>
            <a:r>
              <a:rPr dirty="0" sz="1400">
                <a:latin typeface="Arial MT"/>
                <a:cs typeface="Arial MT"/>
              </a:rPr>
              <a:t>friendship </a:t>
            </a:r>
            <a:r>
              <a:rPr dirty="0" sz="1400" spc="-5">
                <a:latin typeface="Arial MT"/>
                <a:cs typeface="Arial MT"/>
              </a:rPr>
              <a:t>between </a:t>
            </a:r>
            <a:r>
              <a:rPr dirty="0" sz="1400">
                <a:latin typeface="Arial MT"/>
                <a:cs typeface="Arial MT"/>
              </a:rPr>
              <a:t>a </a:t>
            </a:r>
            <a:r>
              <a:rPr dirty="0" sz="1400" spc="-5">
                <a:latin typeface="Arial MT"/>
                <a:cs typeface="Arial MT"/>
              </a:rPr>
              <a:t>pet bear </a:t>
            </a:r>
            <a:r>
              <a:rPr dirty="0" sz="1400">
                <a:latin typeface="Arial MT"/>
                <a:cs typeface="Arial MT"/>
              </a:rPr>
              <a:t>cub </a:t>
            </a:r>
            <a:r>
              <a:rPr dirty="0" sz="1400" spc="-5">
                <a:latin typeface="Arial MT"/>
                <a:cs typeface="Arial MT"/>
              </a:rPr>
              <a:t>and </a:t>
            </a:r>
            <a:r>
              <a:rPr dirty="0" sz="1400">
                <a:latin typeface="Arial MT"/>
                <a:cs typeface="Arial MT"/>
              </a:rPr>
              <a:t>the </a:t>
            </a:r>
            <a:r>
              <a:rPr dirty="0" sz="1400" spc="-5">
                <a:latin typeface="Arial MT"/>
                <a:cs typeface="Arial MT"/>
              </a:rPr>
              <a:t>author’s wife. He got </a:t>
            </a:r>
            <a:r>
              <a:rPr dirty="0" sz="1400">
                <a:latin typeface="Arial MT"/>
                <a:cs typeface="Arial MT"/>
              </a:rPr>
              <a:t> the bear cub for her by accident. </a:t>
            </a:r>
            <a:r>
              <a:rPr dirty="0" sz="1400" spc="-10">
                <a:latin typeface="Arial MT"/>
                <a:cs typeface="Arial MT"/>
              </a:rPr>
              <a:t>Two </a:t>
            </a:r>
            <a:r>
              <a:rPr dirty="0" sz="1400" spc="-5">
                <a:latin typeface="Arial MT"/>
                <a:cs typeface="Arial MT"/>
              </a:rPr>
              <a:t>years </a:t>
            </a:r>
            <a:r>
              <a:rPr dirty="0" sz="1400">
                <a:latin typeface="Arial MT"/>
                <a:cs typeface="Arial MT"/>
              </a:rPr>
              <a:t>ago, they </a:t>
            </a:r>
            <a:r>
              <a:rPr dirty="0" sz="1400" spc="-5">
                <a:latin typeface="Arial MT"/>
                <a:cs typeface="Arial MT"/>
              </a:rPr>
              <a:t>were </a:t>
            </a:r>
            <a:r>
              <a:rPr dirty="0" sz="1400">
                <a:latin typeface="Arial MT"/>
                <a:cs typeface="Arial MT"/>
              </a:rPr>
              <a:t>passing through the sugarcane fields near </a:t>
            </a:r>
            <a:r>
              <a:rPr dirty="0" sz="1400" spc="5">
                <a:latin typeface="Arial MT"/>
                <a:cs typeface="Arial MT"/>
              </a:rPr>
              <a:t> </a:t>
            </a:r>
            <a:r>
              <a:rPr dirty="0" sz="1400" spc="-5">
                <a:latin typeface="Arial MT"/>
                <a:cs typeface="Arial MT"/>
              </a:rPr>
              <a:t>Mysore.</a:t>
            </a:r>
            <a:r>
              <a:rPr dirty="0" sz="1400" spc="-1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People</a:t>
            </a:r>
            <a:r>
              <a:rPr dirty="0" sz="1400" spc="-15">
                <a:latin typeface="Arial MT"/>
                <a:cs typeface="Arial MT"/>
              </a:rPr>
              <a:t> </a:t>
            </a:r>
            <a:r>
              <a:rPr dirty="0" sz="1400" spc="-5">
                <a:latin typeface="Arial MT"/>
                <a:cs typeface="Arial MT"/>
              </a:rPr>
              <a:t>were driving away</a:t>
            </a:r>
            <a:r>
              <a:rPr dirty="0" sz="1400">
                <a:latin typeface="Arial MT"/>
                <a:cs typeface="Arial MT"/>
              </a:rPr>
              <a:t> the</a:t>
            </a:r>
            <a:r>
              <a:rPr dirty="0" sz="1400" spc="-15">
                <a:latin typeface="Arial MT"/>
                <a:cs typeface="Arial MT"/>
              </a:rPr>
              <a:t> </a:t>
            </a:r>
            <a:r>
              <a:rPr dirty="0" sz="1400" spc="-5">
                <a:latin typeface="Arial MT"/>
                <a:cs typeface="Arial MT"/>
              </a:rPr>
              <a:t>wild</a:t>
            </a:r>
            <a:r>
              <a:rPr dirty="0" sz="1400" spc="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pigs</a:t>
            </a:r>
            <a:r>
              <a:rPr dirty="0" sz="1400" spc="-1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from</a:t>
            </a:r>
            <a:r>
              <a:rPr dirty="0" sz="1400" spc="-2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their</a:t>
            </a:r>
            <a:r>
              <a:rPr dirty="0" sz="1400" spc="-2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fields.</a:t>
            </a:r>
            <a:r>
              <a:rPr dirty="0" sz="1400" spc="-3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Some</a:t>
            </a:r>
            <a:r>
              <a:rPr dirty="0" sz="1400" spc="-5">
                <a:latin typeface="Arial MT"/>
                <a:cs typeface="Arial MT"/>
              </a:rPr>
              <a:t> were</a:t>
            </a:r>
            <a:r>
              <a:rPr dirty="0" sz="1400" spc="-1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shot</a:t>
            </a:r>
            <a:r>
              <a:rPr dirty="0" sz="1400" spc="-2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dead</a:t>
            </a:r>
            <a:r>
              <a:rPr dirty="0" sz="1400" spc="-1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and</a:t>
            </a:r>
            <a:r>
              <a:rPr dirty="0" sz="1400" spc="-1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others</a:t>
            </a:r>
            <a:r>
              <a:rPr dirty="0" sz="1400" spc="-3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escaped. </a:t>
            </a:r>
            <a:r>
              <a:rPr dirty="0" sz="1400" spc="-375">
                <a:latin typeface="Arial MT"/>
                <a:cs typeface="Arial MT"/>
              </a:rPr>
              <a:t> </a:t>
            </a:r>
            <a:r>
              <a:rPr dirty="0" sz="1400" spc="-5">
                <a:latin typeface="Arial MT"/>
                <a:cs typeface="Arial MT"/>
              </a:rPr>
              <a:t>Suddenly</a:t>
            </a:r>
            <a:r>
              <a:rPr dirty="0" sz="1400" spc="-2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a</a:t>
            </a:r>
            <a:r>
              <a:rPr dirty="0" sz="1400" spc="-1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sloth-bear</a:t>
            </a:r>
            <a:r>
              <a:rPr dirty="0" sz="1400" spc="-45">
                <a:latin typeface="Arial MT"/>
                <a:cs typeface="Arial MT"/>
              </a:rPr>
              <a:t> </a:t>
            </a:r>
            <a:r>
              <a:rPr dirty="0" sz="1400" spc="-5">
                <a:latin typeface="Arial MT"/>
                <a:cs typeface="Arial MT"/>
              </a:rPr>
              <a:t>came</a:t>
            </a:r>
            <a:r>
              <a:rPr dirty="0" sz="1400" spc="-3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out</a:t>
            </a:r>
            <a:r>
              <a:rPr dirty="0" sz="1400" spc="-1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of</a:t>
            </a:r>
            <a:r>
              <a:rPr dirty="0" sz="1400" spc="-1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the</a:t>
            </a:r>
            <a:r>
              <a:rPr dirty="0" sz="1400" spc="-2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f</a:t>
            </a:r>
            <a:r>
              <a:rPr dirty="0" sz="1400" spc="-1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fields.</a:t>
            </a:r>
            <a:r>
              <a:rPr dirty="0" sz="1400" spc="-3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She</a:t>
            </a:r>
            <a:r>
              <a:rPr dirty="0" sz="1400" spc="-10">
                <a:latin typeface="Arial MT"/>
                <a:cs typeface="Arial MT"/>
              </a:rPr>
              <a:t> </a:t>
            </a:r>
            <a:r>
              <a:rPr dirty="0" sz="1400" spc="-5">
                <a:latin typeface="Arial MT"/>
                <a:cs typeface="Arial MT"/>
              </a:rPr>
              <a:t>was </a:t>
            </a:r>
            <a:r>
              <a:rPr dirty="0" sz="1400">
                <a:latin typeface="Arial MT"/>
                <a:cs typeface="Arial MT"/>
              </a:rPr>
              <a:t>panting</a:t>
            </a:r>
            <a:r>
              <a:rPr dirty="0" sz="1400" spc="-3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in</a:t>
            </a:r>
            <a:r>
              <a:rPr dirty="0" sz="1400" spc="-1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the</a:t>
            </a:r>
            <a:r>
              <a:rPr dirty="0" sz="1400" spc="-3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hot</a:t>
            </a:r>
            <a:r>
              <a:rPr dirty="0" sz="1400" spc="-1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sun.</a:t>
            </a:r>
            <a:endParaRPr sz="1400">
              <a:latin typeface="Arial MT"/>
              <a:cs typeface="Arial MT"/>
            </a:endParaRPr>
          </a:p>
        </p:txBody>
      </p:sp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301239" y="847344"/>
            <a:ext cx="4625340" cy="1938527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787640" y="4378452"/>
            <a:ext cx="1232916" cy="612648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06730" y="409143"/>
            <a:ext cx="3493770" cy="63754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200" spc="-5">
                <a:latin typeface="Arial"/>
                <a:cs typeface="Arial"/>
              </a:rPr>
              <a:t>Introduction</a:t>
            </a:r>
            <a:r>
              <a:rPr dirty="0" sz="2200" spc="45">
                <a:latin typeface="Arial"/>
                <a:cs typeface="Arial"/>
              </a:rPr>
              <a:t> </a:t>
            </a:r>
            <a:r>
              <a:rPr dirty="0" sz="2200" spc="-5">
                <a:latin typeface="Arial"/>
                <a:cs typeface="Arial"/>
              </a:rPr>
              <a:t>to</a:t>
            </a:r>
            <a:r>
              <a:rPr dirty="0" sz="2200" spc="10">
                <a:latin typeface="Arial"/>
                <a:cs typeface="Arial"/>
              </a:rPr>
              <a:t> </a:t>
            </a:r>
            <a:r>
              <a:rPr dirty="0" sz="2200" spc="-5">
                <a:latin typeface="Arial"/>
                <a:cs typeface="Arial"/>
              </a:rPr>
              <a:t>the</a:t>
            </a:r>
            <a:r>
              <a:rPr dirty="0" sz="2200" spc="10">
                <a:latin typeface="Arial"/>
                <a:cs typeface="Arial"/>
              </a:rPr>
              <a:t> </a:t>
            </a:r>
            <a:r>
              <a:rPr dirty="0" sz="2200" spc="-5">
                <a:latin typeface="Arial"/>
                <a:cs typeface="Arial"/>
              </a:rPr>
              <a:t>Author</a:t>
            </a:r>
            <a:endParaRPr sz="2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dirty="0" sz="1800" spc="-5">
                <a:solidFill>
                  <a:srgbClr val="000000"/>
                </a:solidFill>
                <a:latin typeface="Arial"/>
                <a:cs typeface="Arial"/>
              </a:rPr>
              <a:t>Kenneth</a:t>
            </a:r>
            <a:r>
              <a:rPr dirty="0" sz="1800" spc="-25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z="1800" spc="-10">
                <a:solidFill>
                  <a:srgbClr val="000000"/>
                </a:solidFill>
                <a:latin typeface="Arial"/>
                <a:cs typeface="Arial"/>
              </a:rPr>
              <a:t>Anderson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61899" y="1290065"/>
            <a:ext cx="5849620" cy="322326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114935">
              <a:lnSpc>
                <a:spcPct val="100000"/>
              </a:lnSpc>
              <a:spcBef>
                <a:spcPts val="105"/>
              </a:spcBef>
            </a:pPr>
            <a:r>
              <a:rPr dirty="0" sz="1400" spc="-5" b="1">
                <a:latin typeface="Arial"/>
                <a:cs typeface="Arial"/>
              </a:rPr>
              <a:t>Kenneth</a:t>
            </a:r>
            <a:r>
              <a:rPr dirty="0" sz="1400" spc="-25" b="1">
                <a:latin typeface="Arial"/>
                <a:cs typeface="Arial"/>
              </a:rPr>
              <a:t> </a:t>
            </a:r>
            <a:r>
              <a:rPr dirty="0" sz="1400" spc="-5" b="1">
                <a:latin typeface="Arial"/>
                <a:cs typeface="Arial"/>
              </a:rPr>
              <a:t>Douglas</a:t>
            </a:r>
            <a:r>
              <a:rPr dirty="0" sz="1400" spc="-25" b="1">
                <a:latin typeface="Arial"/>
                <a:cs typeface="Arial"/>
              </a:rPr>
              <a:t> </a:t>
            </a:r>
            <a:r>
              <a:rPr dirty="0" sz="1400" b="1">
                <a:latin typeface="Arial"/>
                <a:cs typeface="Arial"/>
              </a:rPr>
              <a:t>Stewart</a:t>
            </a:r>
            <a:r>
              <a:rPr dirty="0" sz="1400" spc="-45" b="1">
                <a:latin typeface="Arial"/>
                <a:cs typeface="Arial"/>
              </a:rPr>
              <a:t> </a:t>
            </a:r>
            <a:r>
              <a:rPr dirty="0" sz="1400" spc="-10" b="1">
                <a:latin typeface="Arial"/>
                <a:cs typeface="Arial"/>
              </a:rPr>
              <a:t>Anderson</a:t>
            </a:r>
            <a:r>
              <a:rPr dirty="0" sz="1400" spc="25" b="1">
                <a:latin typeface="Arial"/>
                <a:cs typeface="Arial"/>
              </a:rPr>
              <a:t> </a:t>
            </a:r>
            <a:r>
              <a:rPr dirty="0" sz="1400">
                <a:latin typeface="Arial MT"/>
                <a:cs typeface="Arial MT"/>
              </a:rPr>
              <a:t>(8</a:t>
            </a:r>
            <a:r>
              <a:rPr dirty="0" sz="1400" spc="-2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March</a:t>
            </a:r>
            <a:r>
              <a:rPr dirty="0" sz="1400" spc="-2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1910</a:t>
            </a:r>
            <a:r>
              <a:rPr dirty="0" sz="1400" spc="-1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–</a:t>
            </a:r>
            <a:r>
              <a:rPr dirty="0" sz="1400" spc="-1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30</a:t>
            </a:r>
            <a:r>
              <a:rPr dirty="0" sz="1400" spc="-1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August</a:t>
            </a:r>
            <a:r>
              <a:rPr dirty="0" sz="1400" spc="-2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1974) </a:t>
            </a:r>
            <a:r>
              <a:rPr dirty="0" sz="1400" spc="-375">
                <a:latin typeface="Arial MT"/>
                <a:cs typeface="Arial MT"/>
              </a:rPr>
              <a:t> </a:t>
            </a:r>
            <a:r>
              <a:rPr dirty="0" sz="1400" spc="-5">
                <a:latin typeface="Arial MT"/>
                <a:cs typeface="Arial MT"/>
              </a:rPr>
              <a:t>was </a:t>
            </a:r>
            <a:r>
              <a:rPr dirty="0" sz="1400">
                <a:latin typeface="Arial MT"/>
                <a:cs typeface="Arial MT"/>
              </a:rPr>
              <a:t>an India-born, British </a:t>
            </a:r>
            <a:r>
              <a:rPr dirty="0" sz="1400" spc="-5">
                <a:latin typeface="Arial MT"/>
                <a:cs typeface="Arial MT"/>
              </a:rPr>
              <a:t>writer </a:t>
            </a:r>
            <a:r>
              <a:rPr dirty="0" sz="1400">
                <a:latin typeface="Arial MT"/>
                <a:cs typeface="Arial MT"/>
              </a:rPr>
              <a:t>and hunter </a:t>
            </a:r>
            <a:r>
              <a:rPr dirty="0" sz="1400" spc="-5">
                <a:latin typeface="Arial MT"/>
                <a:cs typeface="Arial MT"/>
              </a:rPr>
              <a:t>who wrote </a:t>
            </a:r>
            <a:r>
              <a:rPr dirty="0" sz="1400">
                <a:latin typeface="Arial MT"/>
                <a:cs typeface="Arial MT"/>
              </a:rPr>
              <a:t>books about his </a:t>
            </a:r>
            <a:r>
              <a:rPr dirty="0" sz="1400" spc="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adventures</a:t>
            </a:r>
            <a:r>
              <a:rPr dirty="0" sz="1400" spc="-4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in</a:t>
            </a:r>
            <a:r>
              <a:rPr dirty="0" sz="1400" spc="-1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the</a:t>
            </a:r>
            <a:r>
              <a:rPr dirty="0" sz="1400" spc="-2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jungles.</a:t>
            </a:r>
            <a:endParaRPr sz="1400">
              <a:latin typeface="Arial MT"/>
              <a:cs typeface="Arial MT"/>
            </a:endParaRPr>
          </a:p>
          <a:p>
            <a:pPr marL="12700" marR="13970">
              <a:lnSpc>
                <a:spcPct val="100000"/>
              </a:lnSpc>
            </a:pPr>
            <a:r>
              <a:rPr dirty="0" sz="1400">
                <a:latin typeface="Arial MT"/>
                <a:cs typeface="Arial MT"/>
              </a:rPr>
              <a:t>Kenneth Anderson </a:t>
            </a:r>
            <a:r>
              <a:rPr dirty="0" sz="1400" spc="-5">
                <a:latin typeface="Arial MT"/>
                <a:cs typeface="Arial MT"/>
              </a:rPr>
              <a:t>was </a:t>
            </a:r>
            <a:r>
              <a:rPr dirty="0" sz="1400">
                <a:latin typeface="Arial MT"/>
                <a:cs typeface="Arial MT"/>
              </a:rPr>
              <a:t>born in </a:t>
            </a:r>
            <a:r>
              <a:rPr dirty="0" sz="1400" b="1">
                <a:latin typeface="Arial"/>
                <a:cs typeface="Arial"/>
              </a:rPr>
              <a:t>Bolarum </a:t>
            </a:r>
            <a:r>
              <a:rPr dirty="0" sz="1400">
                <a:latin typeface="Arial MT"/>
                <a:cs typeface="Arial MT"/>
              </a:rPr>
              <a:t>and </a:t>
            </a:r>
            <a:r>
              <a:rPr dirty="0" sz="1400" spc="-5">
                <a:latin typeface="Arial MT"/>
                <a:cs typeface="Arial MT"/>
              </a:rPr>
              <a:t>came </a:t>
            </a:r>
            <a:r>
              <a:rPr dirty="0" sz="1400">
                <a:latin typeface="Arial MT"/>
                <a:cs typeface="Arial MT"/>
              </a:rPr>
              <a:t>from a </a:t>
            </a:r>
            <a:r>
              <a:rPr dirty="0" sz="1400" b="1">
                <a:latin typeface="Arial"/>
                <a:cs typeface="Arial"/>
              </a:rPr>
              <a:t>British family </a:t>
            </a:r>
            <a:r>
              <a:rPr dirty="0" sz="1400" spc="-375" b="1">
                <a:latin typeface="Arial"/>
                <a:cs typeface="Arial"/>
              </a:rPr>
              <a:t> </a:t>
            </a:r>
            <a:r>
              <a:rPr dirty="0" sz="1400">
                <a:latin typeface="Arial MT"/>
                <a:cs typeface="Arial MT"/>
              </a:rPr>
              <a:t>that</a:t>
            </a:r>
            <a:r>
              <a:rPr dirty="0" sz="1400" spc="-3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settled</a:t>
            </a:r>
            <a:r>
              <a:rPr dirty="0" sz="1400" spc="-4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in</a:t>
            </a:r>
            <a:r>
              <a:rPr dirty="0" sz="1400" spc="-1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India</a:t>
            </a:r>
            <a:r>
              <a:rPr dirty="0" sz="1400" spc="-3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for</a:t>
            </a:r>
            <a:r>
              <a:rPr dirty="0" sz="1400" spc="-2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six</a:t>
            </a:r>
            <a:r>
              <a:rPr dirty="0" sz="1400" spc="-1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generations.</a:t>
            </a:r>
            <a:r>
              <a:rPr dirty="0" sz="1400" spc="-35">
                <a:latin typeface="Arial MT"/>
                <a:cs typeface="Arial MT"/>
              </a:rPr>
              <a:t> </a:t>
            </a:r>
            <a:r>
              <a:rPr dirty="0" sz="1400" spc="-5">
                <a:latin typeface="Arial MT"/>
                <a:cs typeface="Arial MT"/>
              </a:rPr>
              <a:t>His </a:t>
            </a:r>
            <a:r>
              <a:rPr dirty="0" sz="1400">
                <a:latin typeface="Arial MT"/>
                <a:cs typeface="Arial MT"/>
              </a:rPr>
              <a:t>father</a:t>
            </a:r>
            <a:r>
              <a:rPr dirty="0" sz="1400" spc="-45">
                <a:latin typeface="Arial MT"/>
                <a:cs typeface="Arial MT"/>
              </a:rPr>
              <a:t> </a:t>
            </a:r>
            <a:r>
              <a:rPr dirty="0" sz="1400" spc="-5">
                <a:latin typeface="Arial MT"/>
                <a:cs typeface="Arial MT"/>
              </a:rPr>
              <a:t>Aryan</a:t>
            </a:r>
            <a:r>
              <a:rPr dirty="0" sz="1400" spc="5">
                <a:latin typeface="Arial MT"/>
                <a:cs typeface="Arial MT"/>
              </a:rPr>
              <a:t> </a:t>
            </a:r>
            <a:r>
              <a:rPr dirty="0" sz="1400" spc="-5">
                <a:latin typeface="Arial MT"/>
                <a:cs typeface="Arial MT"/>
              </a:rPr>
              <a:t>Stewart</a:t>
            </a:r>
            <a:r>
              <a:rPr dirty="0" sz="1400" spc="-1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Anderson </a:t>
            </a:r>
            <a:r>
              <a:rPr dirty="0" sz="1400" spc="-375">
                <a:latin typeface="Arial MT"/>
                <a:cs typeface="Arial MT"/>
              </a:rPr>
              <a:t> </a:t>
            </a:r>
            <a:r>
              <a:rPr dirty="0" sz="1400" spc="-5">
                <a:latin typeface="Arial MT"/>
                <a:cs typeface="Arial MT"/>
              </a:rPr>
              <a:t>was superintendent </a:t>
            </a:r>
            <a:r>
              <a:rPr dirty="0" sz="1400">
                <a:latin typeface="Arial MT"/>
                <a:cs typeface="Arial MT"/>
              </a:rPr>
              <a:t>of the </a:t>
            </a:r>
            <a:r>
              <a:rPr dirty="0" sz="1400" spc="-5">
                <a:latin typeface="Arial MT"/>
                <a:cs typeface="Arial MT"/>
              </a:rPr>
              <a:t>F.C.M.A. </a:t>
            </a:r>
            <a:r>
              <a:rPr dirty="0" sz="1400">
                <a:latin typeface="Arial MT"/>
                <a:cs typeface="Arial MT"/>
              </a:rPr>
              <a:t>in Poona, Maharashtra and dealt </a:t>
            </a:r>
            <a:r>
              <a:rPr dirty="0" sz="1400" spc="-5">
                <a:latin typeface="Arial MT"/>
                <a:cs typeface="Arial MT"/>
              </a:rPr>
              <a:t>with </a:t>
            </a:r>
            <a:r>
              <a:rPr dirty="0" sz="1400" spc="-37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the salaries paid to military personnel. </a:t>
            </a:r>
            <a:r>
              <a:rPr dirty="0" sz="1400" spc="-5">
                <a:latin typeface="Arial MT"/>
                <a:cs typeface="Arial MT"/>
              </a:rPr>
              <a:t>His </a:t>
            </a:r>
            <a:r>
              <a:rPr dirty="0" sz="1400">
                <a:latin typeface="Arial MT"/>
                <a:cs typeface="Arial MT"/>
              </a:rPr>
              <a:t>mother </a:t>
            </a:r>
            <a:r>
              <a:rPr dirty="0" sz="1400" spc="-5" b="1">
                <a:latin typeface="Arial"/>
                <a:cs typeface="Arial"/>
              </a:rPr>
              <a:t>Lucy </a:t>
            </a:r>
            <a:r>
              <a:rPr dirty="0" sz="1400" spc="-20" b="1">
                <a:latin typeface="Arial"/>
                <a:cs typeface="Arial"/>
              </a:rPr>
              <a:t>Ann </a:t>
            </a:r>
            <a:r>
              <a:rPr dirty="0" sz="1400" spc="-5" b="1">
                <a:latin typeface="Arial"/>
                <a:cs typeface="Arial"/>
              </a:rPr>
              <a:t>née </a:t>
            </a:r>
            <a:r>
              <a:rPr dirty="0" sz="1400" spc="-10" b="1">
                <a:latin typeface="Arial"/>
                <a:cs typeface="Arial"/>
              </a:rPr>
              <a:t>Taylor </a:t>
            </a:r>
            <a:r>
              <a:rPr dirty="0" sz="1400" spc="-5" b="1">
                <a:latin typeface="Arial"/>
                <a:cs typeface="Arial"/>
              </a:rPr>
              <a:t> </a:t>
            </a:r>
            <a:r>
              <a:rPr dirty="0" sz="1400" spc="-5">
                <a:latin typeface="Arial MT"/>
                <a:cs typeface="Arial MT"/>
              </a:rPr>
              <a:t>was</a:t>
            </a:r>
            <a:r>
              <a:rPr dirty="0" sz="1400" spc="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the</a:t>
            </a:r>
            <a:r>
              <a:rPr dirty="0" sz="1400" spc="-35">
                <a:latin typeface="Arial MT"/>
                <a:cs typeface="Arial MT"/>
              </a:rPr>
              <a:t> </a:t>
            </a:r>
            <a:r>
              <a:rPr dirty="0" sz="1400" spc="-5">
                <a:latin typeface="Arial MT"/>
                <a:cs typeface="Arial MT"/>
              </a:rPr>
              <a:t>grand-daughter</a:t>
            </a:r>
            <a:r>
              <a:rPr dirty="0" sz="1400" spc="-6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of</a:t>
            </a:r>
            <a:r>
              <a:rPr dirty="0" sz="1400" spc="-5">
                <a:latin typeface="Arial MT"/>
                <a:cs typeface="Arial MT"/>
              </a:rPr>
              <a:t> </a:t>
            </a:r>
            <a:r>
              <a:rPr dirty="0" sz="1400" spc="-5" b="1">
                <a:latin typeface="Arial"/>
                <a:cs typeface="Arial"/>
              </a:rPr>
              <a:t>John</a:t>
            </a:r>
            <a:r>
              <a:rPr dirty="0" sz="1400" spc="-25" b="1">
                <a:latin typeface="Arial"/>
                <a:cs typeface="Arial"/>
              </a:rPr>
              <a:t> </a:t>
            </a:r>
            <a:r>
              <a:rPr dirty="0" sz="1400" spc="-10" b="1">
                <a:latin typeface="Arial"/>
                <a:cs typeface="Arial"/>
              </a:rPr>
              <a:t>Taylor.</a:t>
            </a:r>
            <a:endParaRPr sz="14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</a:pPr>
            <a:r>
              <a:rPr dirty="0" sz="1400">
                <a:latin typeface="Arial MT"/>
                <a:cs typeface="Arial MT"/>
              </a:rPr>
              <a:t>Anderson </a:t>
            </a:r>
            <a:r>
              <a:rPr dirty="0" sz="1400" spc="-5">
                <a:latin typeface="Arial MT"/>
                <a:cs typeface="Arial MT"/>
              </a:rPr>
              <a:t>went </a:t>
            </a:r>
            <a:r>
              <a:rPr dirty="0" sz="1400">
                <a:latin typeface="Arial MT"/>
                <a:cs typeface="Arial MT"/>
              </a:rPr>
              <a:t>to </a:t>
            </a:r>
            <a:r>
              <a:rPr dirty="0" sz="1400" spc="-5" b="1">
                <a:latin typeface="Arial"/>
                <a:cs typeface="Arial"/>
              </a:rPr>
              <a:t>Bishop Cotton </a:t>
            </a:r>
            <a:r>
              <a:rPr dirty="0" sz="1400" spc="-15" b="1">
                <a:latin typeface="Arial"/>
                <a:cs typeface="Arial"/>
              </a:rPr>
              <a:t>Boys' </a:t>
            </a:r>
            <a:r>
              <a:rPr dirty="0" sz="1400" spc="-5" b="1">
                <a:latin typeface="Arial"/>
                <a:cs typeface="Arial"/>
              </a:rPr>
              <a:t>School </a:t>
            </a:r>
            <a:r>
              <a:rPr dirty="0" sz="1400">
                <a:latin typeface="Arial MT"/>
                <a:cs typeface="Arial MT"/>
              </a:rPr>
              <a:t>and also studied at </a:t>
            </a:r>
            <a:r>
              <a:rPr dirty="0" sz="1400" spc="-5" b="1">
                <a:latin typeface="Arial"/>
                <a:cs typeface="Arial"/>
              </a:rPr>
              <a:t>St </a:t>
            </a:r>
            <a:r>
              <a:rPr dirty="0" sz="1400" b="1">
                <a:latin typeface="Arial"/>
                <a:cs typeface="Arial"/>
              </a:rPr>
              <a:t> </a:t>
            </a:r>
            <a:r>
              <a:rPr dirty="0" sz="1400" spc="-5" b="1">
                <a:latin typeface="Arial"/>
                <a:cs typeface="Arial"/>
              </a:rPr>
              <a:t>Joseph's</a:t>
            </a:r>
            <a:r>
              <a:rPr dirty="0" sz="1400" spc="-30" b="1">
                <a:latin typeface="Arial"/>
                <a:cs typeface="Arial"/>
              </a:rPr>
              <a:t> </a:t>
            </a:r>
            <a:r>
              <a:rPr dirty="0" sz="1400" spc="-5" b="1">
                <a:latin typeface="Arial"/>
                <a:cs typeface="Arial"/>
              </a:rPr>
              <a:t>College,</a:t>
            </a:r>
            <a:r>
              <a:rPr dirty="0" sz="1400" spc="-25" b="1">
                <a:latin typeface="Arial"/>
                <a:cs typeface="Arial"/>
              </a:rPr>
              <a:t> </a:t>
            </a:r>
            <a:r>
              <a:rPr dirty="0" sz="1400" spc="-5" b="1">
                <a:latin typeface="Arial"/>
                <a:cs typeface="Arial"/>
              </a:rPr>
              <a:t>Bangalore</a:t>
            </a:r>
            <a:r>
              <a:rPr dirty="0" sz="1400" spc="-5">
                <a:latin typeface="Arial MT"/>
                <a:cs typeface="Arial MT"/>
              </a:rPr>
              <a:t>.</a:t>
            </a:r>
            <a:r>
              <a:rPr dirty="0" sz="1400" spc="-35">
                <a:latin typeface="Arial MT"/>
                <a:cs typeface="Arial MT"/>
              </a:rPr>
              <a:t> </a:t>
            </a:r>
            <a:r>
              <a:rPr dirty="0" sz="1400" spc="-5">
                <a:latin typeface="Arial MT"/>
                <a:cs typeface="Arial MT"/>
              </a:rPr>
              <a:t>He was</a:t>
            </a:r>
            <a:r>
              <a:rPr dirty="0" sz="1400" spc="1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sent</a:t>
            </a:r>
            <a:r>
              <a:rPr dirty="0" sz="1400" spc="-3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to</a:t>
            </a:r>
            <a:r>
              <a:rPr dirty="0" sz="1400" spc="-1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study</a:t>
            </a:r>
            <a:r>
              <a:rPr dirty="0" sz="1400" spc="-3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law at</a:t>
            </a:r>
            <a:r>
              <a:rPr dirty="0" sz="1400" spc="-1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Edinburgh</a:t>
            </a:r>
            <a:r>
              <a:rPr dirty="0" sz="1400" spc="-4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but </a:t>
            </a:r>
            <a:r>
              <a:rPr dirty="0" sz="1400" spc="-37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he quit studies and returned to India. </a:t>
            </a:r>
            <a:r>
              <a:rPr dirty="0" sz="1400" spc="-5">
                <a:latin typeface="Arial MT"/>
                <a:cs typeface="Arial MT"/>
              </a:rPr>
              <a:t>He worked </a:t>
            </a:r>
            <a:r>
              <a:rPr dirty="0" sz="1400">
                <a:latin typeface="Arial MT"/>
                <a:cs typeface="Arial MT"/>
              </a:rPr>
              <a:t>for fifteen </a:t>
            </a:r>
            <a:r>
              <a:rPr dirty="0" sz="1400" spc="-5">
                <a:latin typeface="Arial MT"/>
                <a:cs typeface="Arial MT"/>
              </a:rPr>
              <a:t>years </a:t>
            </a:r>
            <a:r>
              <a:rPr dirty="0" sz="1400">
                <a:latin typeface="Arial MT"/>
                <a:cs typeface="Arial MT"/>
              </a:rPr>
              <a:t>in the </a:t>
            </a:r>
            <a:r>
              <a:rPr dirty="0" sz="1400" spc="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posts and telegraph </a:t>
            </a:r>
            <a:r>
              <a:rPr dirty="0" sz="1400" spc="-5">
                <a:latin typeface="Arial MT"/>
                <a:cs typeface="Arial MT"/>
              </a:rPr>
              <a:t>department </a:t>
            </a:r>
            <a:r>
              <a:rPr dirty="0" sz="1400">
                <a:latin typeface="Arial MT"/>
                <a:cs typeface="Arial MT"/>
              </a:rPr>
              <a:t>and later </a:t>
            </a:r>
            <a:r>
              <a:rPr dirty="0" sz="1400" spc="-5">
                <a:latin typeface="Arial MT"/>
                <a:cs typeface="Arial MT"/>
              </a:rPr>
              <a:t>worked </a:t>
            </a:r>
            <a:r>
              <a:rPr dirty="0" sz="1400">
                <a:latin typeface="Arial MT"/>
                <a:cs typeface="Arial MT"/>
              </a:rPr>
              <a:t>at the British Aircraft </a:t>
            </a:r>
            <a:r>
              <a:rPr dirty="0" sz="1400" spc="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Factory in Bangalore (later HAL) in the rank of Factory Manager for </a:t>
            </a:r>
            <a:r>
              <a:rPr dirty="0" sz="1400" spc="5">
                <a:latin typeface="Arial MT"/>
                <a:cs typeface="Arial MT"/>
              </a:rPr>
              <a:t> </a:t>
            </a:r>
            <a:r>
              <a:rPr dirty="0" sz="1400" spc="-5">
                <a:latin typeface="Arial MT"/>
                <a:cs typeface="Arial MT"/>
              </a:rPr>
              <a:t>Planning.</a:t>
            </a:r>
            <a:endParaRPr sz="1400">
              <a:latin typeface="Arial MT"/>
              <a:cs typeface="Arial MT"/>
            </a:endParaRPr>
          </a:p>
          <a:p>
            <a:pPr marL="12700">
              <a:lnSpc>
                <a:spcPts val="1645"/>
              </a:lnSpc>
            </a:pPr>
            <a:r>
              <a:rPr dirty="0" sz="1400">
                <a:latin typeface="Arial MT"/>
                <a:cs typeface="Arial MT"/>
              </a:rPr>
              <a:t>In</a:t>
            </a:r>
            <a:r>
              <a:rPr dirty="0" sz="1400" spc="-2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1972</a:t>
            </a:r>
            <a:r>
              <a:rPr dirty="0" sz="1400" spc="-2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he</a:t>
            </a:r>
            <a:r>
              <a:rPr dirty="0" sz="1400" spc="-20">
                <a:latin typeface="Arial MT"/>
                <a:cs typeface="Arial MT"/>
              </a:rPr>
              <a:t> </a:t>
            </a:r>
            <a:r>
              <a:rPr dirty="0" sz="1400" spc="-5">
                <a:latin typeface="Arial MT"/>
                <a:cs typeface="Arial MT"/>
              </a:rPr>
              <a:t>was</a:t>
            </a:r>
            <a:r>
              <a:rPr dirty="0" sz="1400" spc="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diagnosed</a:t>
            </a:r>
            <a:r>
              <a:rPr dirty="0" sz="1400" spc="-40">
                <a:latin typeface="Arial MT"/>
                <a:cs typeface="Arial MT"/>
              </a:rPr>
              <a:t> </a:t>
            </a:r>
            <a:r>
              <a:rPr dirty="0" sz="1400" spc="-5">
                <a:latin typeface="Arial MT"/>
                <a:cs typeface="Arial MT"/>
              </a:rPr>
              <a:t>with</a:t>
            </a:r>
            <a:r>
              <a:rPr dirty="0" sz="1400" spc="-1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cancer</a:t>
            </a:r>
            <a:r>
              <a:rPr dirty="0" sz="1400" spc="-4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from</a:t>
            </a:r>
            <a:r>
              <a:rPr dirty="0" sz="1400" spc="-25">
                <a:latin typeface="Arial MT"/>
                <a:cs typeface="Arial MT"/>
              </a:rPr>
              <a:t> </a:t>
            </a:r>
            <a:r>
              <a:rPr dirty="0" sz="1400" spc="-5">
                <a:latin typeface="Arial MT"/>
                <a:cs typeface="Arial MT"/>
              </a:rPr>
              <a:t>which</a:t>
            </a:r>
            <a:r>
              <a:rPr dirty="0" sz="1400" spc="-1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he</a:t>
            </a:r>
            <a:r>
              <a:rPr dirty="0" sz="1400" spc="-1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died</a:t>
            </a:r>
            <a:r>
              <a:rPr dirty="0" sz="1400" spc="-2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in</a:t>
            </a:r>
            <a:r>
              <a:rPr dirty="0" sz="1400" spc="-1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1974.</a:t>
            </a:r>
            <a:endParaRPr sz="1400">
              <a:latin typeface="Arial MT"/>
              <a:cs typeface="Arial MT"/>
            </a:endParaRPr>
          </a:p>
        </p:txBody>
      </p:sp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548628" y="1319783"/>
            <a:ext cx="2161031" cy="27051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388864" y="1146047"/>
            <a:ext cx="3124199" cy="3142488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787640" y="4378452"/>
            <a:ext cx="1232916" cy="612648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06730" y="409143"/>
            <a:ext cx="1486535" cy="36068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200" spc="-5">
                <a:latin typeface="Arial"/>
                <a:cs typeface="Arial"/>
              </a:rPr>
              <a:t>The</a:t>
            </a:r>
            <a:r>
              <a:rPr dirty="0" sz="2200" spc="-20">
                <a:latin typeface="Arial"/>
                <a:cs typeface="Arial"/>
              </a:rPr>
              <a:t> </a:t>
            </a:r>
            <a:r>
              <a:rPr dirty="0" sz="2200" spc="-5">
                <a:latin typeface="Arial"/>
                <a:cs typeface="Arial"/>
              </a:rPr>
              <a:t>Story</a:t>
            </a:r>
            <a:r>
              <a:rPr dirty="0" sz="2200" spc="-25">
                <a:latin typeface="Arial"/>
                <a:cs typeface="Arial"/>
              </a:rPr>
              <a:t> </a:t>
            </a:r>
            <a:r>
              <a:rPr dirty="0" sz="2200" spc="-5">
                <a:latin typeface="Arial"/>
                <a:cs typeface="Arial"/>
              </a:rPr>
              <a:t>:</a:t>
            </a:r>
            <a:endParaRPr sz="2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51536" y="955928"/>
            <a:ext cx="8255634" cy="6661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Arial MT"/>
                <a:cs typeface="Arial MT"/>
              </a:rPr>
              <a:t>The author didn’t </a:t>
            </a:r>
            <a:r>
              <a:rPr dirty="0" sz="1400" spc="-10">
                <a:latin typeface="Arial MT"/>
                <a:cs typeface="Arial MT"/>
              </a:rPr>
              <a:t>want </a:t>
            </a:r>
            <a:r>
              <a:rPr dirty="0" sz="1400">
                <a:latin typeface="Arial MT"/>
                <a:cs typeface="Arial MT"/>
              </a:rPr>
              <a:t>to </a:t>
            </a:r>
            <a:r>
              <a:rPr dirty="0" sz="1400" spc="-5">
                <a:latin typeface="Arial MT"/>
                <a:cs typeface="Arial MT"/>
              </a:rPr>
              <a:t>shoot at her. </a:t>
            </a:r>
            <a:r>
              <a:rPr dirty="0" sz="1400">
                <a:latin typeface="Arial MT"/>
                <a:cs typeface="Arial MT"/>
              </a:rPr>
              <a:t>One </a:t>
            </a:r>
            <a:r>
              <a:rPr dirty="0" sz="1400" spc="-5">
                <a:latin typeface="Arial MT"/>
                <a:cs typeface="Arial MT"/>
              </a:rPr>
              <a:t>of his companions shot </a:t>
            </a:r>
            <a:r>
              <a:rPr dirty="0" sz="1400">
                <a:latin typeface="Arial MT"/>
                <a:cs typeface="Arial MT"/>
              </a:rPr>
              <a:t>the </a:t>
            </a:r>
            <a:r>
              <a:rPr dirty="0" sz="1400" spc="-5">
                <a:latin typeface="Arial MT"/>
                <a:cs typeface="Arial MT"/>
              </a:rPr>
              <a:t>bear on </a:t>
            </a:r>
            <a:r>
              <a:rPr dirty="0" sz="1400">
                <a:latin typeface="Arial MT"/>
                <a:cs typeface="Arial MT"/>
              </a:rPr>
              <a:t>the </a:t>
            </a:r>
            <a:r>
              <a:rPr dirty="0" sz="1400" spc="-5">
                <a:latin typeface="Arial MT"/>
                <a:cs typeface="Arial MT"/>
              </a:rPr>
              <a:t>spot. They came near </a:t>
            </a:r>
            <a:r>
              <a:rPr dirty="0" sz="1400" spc="-37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the fallen animal. </a:t>
            </a:r>
            <a:r>
              <a:rPr dirty="0" sz="1400" spc="-5">
                <a:latin typeface="Arial MT"/>
                <a:cs typeface="Arial MT"/>
              </a:rPr>
              <a:t>They </a:t>
            </a:r>
            <a:r>
              <a:rPr dirty="0" sz="1400">
                <a:latin typeface="Arial MT"/>
                <a:cs typeface="Arial MT"/>
              </a:rPr>
              <a:t>saw a </a:t>
            </a:r>
            <a:r>
              <a:rPr dirty="0" sz="1400" spc="-5">
                <a:latin typeface="Arial MT"/>
                <a:cs typeface="Arial MT"/>
              </a:rPr>
              <a:t>baby-bear </a:t>
            </a:r>
            <a:r>
              <a:rPr dirty="0" sz="1400">
                <a:latin typeface="Arial MT"/>
                <a:cs typeface="Arial MT"/>
              </a:rPr>
              <a:t>riding </a:t>
            </a:r>
            <a:r>
              <a:rPr dirty="0" sz="1400" spc="-5">
                <a:latin typeface="Arial MT"/>
                <a:cs typeface="Arial MT"/>
              </a:rPr>
              <a:t>on his mother’s back. The little bear </a:t>
            </a:r>
            <a:r>
              <a:rPr dirty="0" sz="1400">
                <a:latin typeface="Arial MT"/>
                <a:cs typeface="Arial MT"/>
              </a:rPr>
              <a:t>ran </a:t>
            </a:r>
            <a:r>
              <a:rPr dirty="0" sz="1400" spc="-5">
                <a:latin typeface="Arial MT"/>
                <a:cs typeface="Arial MT"/>
              </a:rPr>
              <a:t>around </a:t>
            </a:r>
            <a:r>
              <a:rPr dirty="0" sz="1400">
                <a:latin typeface="Arial MT"/>
                <a:cs typeface="Arial MT"/>
              </a:rPr>
              <a:t>the </a:t>
            </a:r>
            <a:r>
              <a:rPr dirty="0" sz="1400" spc="-5">
                <a:latin typeface="Arial MT"/>
                <a:cs typeface="Arial MT"/>
              </a:rPr>
              <a:t>dead </a:t>
            </a:r>
            <a:r>
              <a:rPr dirty="0" sz="1400">
                <a:latin typeface="Arial MT"/>
                <a:cs typeface="Arial MT"/>
              </a:rPr>
              <a:t> </a:t>
            </a:r>
            <a:r>
              <a:rPr dirty="0" sz="1400" spc="-5">
                <a:latin typeface="Arial MT"/>
                <a:cs typeface="Arial MT"/>
              </a:rPr>
              <a:t>body</a:t>
            </a:r>
            <a:r>
              <a:rPr dirty="0" sz="1400" spc="-25">
                <a:latin typeface="Arial MT"/>
                <a:cs typeface="Arial MT"/>
              </a:rPr>
              <a:t> </a:t>
            </a:r>
            <a:r>
              <a:rPr dirty="0" sz="1400" spc="-5">
                <a:latin typeface="Arial MT"/>
                <a:cs typeface="Arial MT"/>
              </a:rPr>
              <a:t>of</a:t>
            </a:r>
            <a:r>
              <a:rPr dirty="0" sz="1400">
                <a:latin typeface="Arial MT"/>
                <a:cs typeface="Arial MT"/>
              </a:rPr>
              <a:t> </a:t>
            </a:r>
            <a:r>
              <a:rPr dirty="0" sz="1400" spc="-5">
                <a:latin typeface="Arial MT"/>
                <a:cs typeface="Arial MT"/>
              </a:rPr>
              <a:t>his</a:t>
            </a:r>
            <a:r>
              <a:rPr dirty="0" sz="1400" spc="-10">
                <a:latin typeface="Arial MT"/>
                <a:cs typeface="Arial MT"/>
              </a:rPr>
              <a:t> </a:t>
            </a:r>
            <a:r>
              <a:rPr dirty="0" sz="1400" spc="-5">
                <a:latin typeface="Arial MT"/>
                <a:cs typeface="Arial MT"/>
              </a:rPr>
              <a:t>mother.</a:t>
            </a:r>
            <a:r>
              <a:rPr dirty="0" sz="1400" spc="-40">
                <a:latin typeface="Arial MT"/>
                <a:cs typeface="Arial MT"/>
              </a:rPr>
              <a:t> </a:t>
            </a:r>
            <a:r>
              <a:rPr dirty="0" sz="1400" spc="-5">
                <a:latin typeface="Arial MT"/>
                <a:cs typeface="Arial MT"/>
              </a:rPr>
              <a:t>He </a:t>
            </a:r>
            <a:r>
              <a:rPr dirty="0" sz="1400" spc="-10">
                <a:latin typeface="Arial MT"/>
                <a:cs typeface="Arial MT"/>
              </a:rPr>
              <a:t>was</a:t>
            </a:r>
            <a:r>
              <a:rPr dirty="0" sz="1400" spc="10">
                <a:latin typeface="Arial MT"/>
                <a:cs typeface="Arial MT"/>
              </a:rPr>
              <a:t> </a:t>
            </a:r>
            <a:r>
              <a:rPr dirty="0" sz="1400" spc="-5">
                <a:latin typeface="Arial MT"/>
                <a:cs typeface="Arial MT"/>
              </a:rPr>
              <a:t>making</a:t>
            </a:r>
            <a:r>
              <a:rPr dirty="0" sz="1400" spc="-3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a</a:t>
            </a:r>
            <a:r>
              <a:rPr dirty="0" sz="1400" spc="-5">
                <a:latin typeface="Arial MT"/>
                <a:cs typeface="Arial MT"/>
              </a:rPr>
              <a:t> pitiful</a:t>
            </a:r>
            <a:r>
              <a:rPr dirty="0" sz="1400" spc="-25">
                <a:latin typeface="Arial MT"/>
                <a:cs typeface="Arial MT"/>
              </a:rPr>
              <a:t> </a:t>
            </a:r>
            <a:r>
              <a:rPr dirty="0" sz="1400" spc="-5">
                <a:latin typeface="Arial MT"/>
                <a:cs typeface="Arial MT"/>
              </a:rPr>
              <a:t>noise.</a:t>
            </a:r>
            <a:r>
              <a:rPr dirty="0" sz="1400" spc="-30">
                <a:latin typeface="Arial MT"/>
                <a:cs typeface="Arial MT"/>
              </a:rPr>
              <a:t> </a:t>
            </a:r>
            <a:r>
              <a:rPr dirty="0" sz="1400" spc="-5">
                <a:latin typeface="Arial MT"/>
                <a:cs typeface="Arial MT"/>
              </a:rPr>
              <a:t>Then</a:t>
            </a:r>
            <a:r>
              <a:rPr dirty="0" sz="1400" spc="-1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‘ </a:t>
            </a:r>
            <a:r>
              <a:rPr dirty="0" sz="1400" spc="-5">
                <a:latin typeface="Arial MT"/>
                <a:cs typeface="Arial MT"/>
              </a:rPr>
              <a:t>he</a:t>
            </a:r>
            <a:r>
              <a:rPr dirty="0" sz="1400" spc="-2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ran</a:t>
            </a:r>
            <a:r>
              <a:rPr dirty="0" sz="1400" spc="-15">
                <a:latin typeface="Arial MT"/>
                <a:cs typeface="Arial MT"/>
              </a:rPr>
              <a:t> </a:t>
            </a:r>
            <a:r>
              <a:rPr dirty="0" sz="1400" spc="-10">
                <a:latin typeface="Arial MT"/>
                <a:cs typeface="Arial MT"/>
              </a:rPr>
              <a:t>away</a:t>
            </a:r>
            <a:r>
              <a:rPr dirty="0" sz="1400" spc="15">
                <a:latin typeface="Arial MT"/>
                <a:cs typeface="Arial MT"/>
              </a:rPr>
              <a:t> </a:t>
            </a:r>
            <a:r>
              <a:rPr dirty="0" sz="1400" spc="-5">
                <a:latin typeface="Arial MT"/>
                <a:cs typeface="Arial MT"/>
              </a:rPr>
              <a:t>into</a:t>
            </a:r>
            <a:r>
              <a:rPr dirty="0" sz="1400" spc="-3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a</a:t>
            </a:r>
            <a:r>
              <a:rPr dirty="0" sz="1400" spc="-5">
                <a:latin typeface="Arial MT"/>
                <a:cs typeface="Arial MT"/>
              </a:rPr>
              <a:t> sugarcane</a:t>
            </a:r>
            <a:r>
              <a:rPr dirty="0" sz="1400" spc="-40">
                <a:latin typeface="Arial MT"/>
                <a:cs typeface="Arial MT"/>
              </a:rPr>
              <a:t> </a:t>
            </a:r>
            <a:r>
              <a:rPr dirty="0" sz="1400" spc="-5">
                <a:latin typeface="Arial MT"/>
                <a:cs typeface="Arial MT"/>
              </a:rPr>
              <a:t>field.</a:t>
            </a:r>
            <a:endParaRPr sz="1400">
              <a:latin typeface="Arial MT"/>
              <a:cs typeface="Arial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51536" y="2449830"/>
            <a:ext cx="8479155" cy="6667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Arial MT"/>
                <a:cs typeface="Arial MT"/>
              </a:rPr>
              <a:t>At</a:t>
            </a:r>
            <a:r>
              <a:rPr dirty="0" sz="1400" spc="-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last,</a:t>
            </a:r>
            <a:r>
              <a:rPr dirty="0" sz="1400" spc="-3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the</a:t>
            </a:r>
            <a:r>
              <a:rPr dirty="0" sz="1400" spc="-2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author</a:t>
            </a:r>
            <a:r>
              <a:rPr dirty="0" sz="1400" spc="-30">
                <a:latin typeface="Arial MT"/>
                <a:cs typeface="Arial MT"/>
              </a:rPr>
              <a:t> </a:t>
            </a:r>
            <a:r>
              <a:rPr dirty="0" sz="1400" spc="-5">
                <a:latin typeface="Arial MT"/>
                <a:cs typeface="Arial MT"/>
              </a:rPr>
              <a:t>was</a:t>
            </a:r>
            <a:r>
              <a:rPr dirty="0" sz="1400">
                <a:latin typeface="Arial MT"/>
                <a:cs typeface="Arial MT"/>
              </a:rPr>
              <a:t> able</a:t>
            </a:r>
            <a:r>
              <a:rPr dirty="0" sz="1400" spc="-2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to</a:t>
            </a:r>
            <a:r>
              <a:rPr dirty="0" sz="1400" spc="-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catch</a:t>
            </a:r>
            <a:r>
              <a:rPr dirty="0" sz="1400" spc="-4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him</a:t>
            </a:r>
            <a:r>
              <a:rPr dirty="0" sz="1400" spc="-5">
                <a:latin typeface="Arial MT"/>
                <a:cs typeface="Arial MT"/>
              </a:rPr>
              <a:t> The</a:t>
            </a:r>
            <a:r>
              <a:rPr dirty="0" sz="1400" spc="-2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little</a:t>
            </a:r>
            <a:r>
              <a:rPr dirty="0" sz="1400" spc="-1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bear</a:t>
            </a:r>
            <a:r>
              <a:rPr dirty="0" sz="1400" spc="-3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struggled</a:t>
            </a:r>
            <a:r>
              <a:rPr dirty="0" sz="1400" spc="-4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to</a:t>
            </a:r>
            <a:r>
              <a:rPr dirty="0" sz="1400" spc="-1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free</a:t>
            </a:r>
            <a:r>
              <a:rPr dirty="0" sz="1400" spc="-3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himself.</a:t>
            </a:r>
            <a:r>
              <a:rPr dirty="0" sz="1400" spc="-35">
                <a:latin typeface="Arial MT"/>
                <a:cs typeface="Arial MT"/>
              </a:rPr>
              <a:t> </a:t>
            </a:r>
            <a:r>
              <a:rPr dirty="0" sz="1400" spc="-5">
                <a:latin typeface="Arial MT"/>
                <a:cs typeface="Arial MT"/>
              </a:rPr>
              <a:t>He</a:t>
            </a:r>
            <a:r>
              <a:rPr dirty="0" sz="1400" spc="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tried</a:t>
            </a:r>
            <a:r>
              <a:rPr dirty="0" sz="1400" spc="-2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to</a:t>
            </a:r>
            <a:r>
              <a:rPr dirty="0" sz="1400" spc="-2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scratch</a:t>
            </a:r>
            <a:r>
              <a:rPr dirty="0" sz="1400" spc="-4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him</a:t>
            </a:r>
            <a:r>
              <a:rPr dirty="0" sz="1400" spc="-25">
                <a:latin typeface="Arial MT"/>
                <a:cs typeface="Arial MT"/>
              </a:rPr>
              <a:t> </a:t>
            </a:r>
            <a:r>
              <a:rPr dirty="0" sz="1400" spc="-5">
                <a:latin typeface="Arial MT"/>
                <a:cs typeface="Arial MT"/>
              </a:rPr>
              <a:t>with </a:t>
            </a:r>
            <a:r>
              <a:rPr dirty="0" sz="1400" spc="-37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his</a:t>
            </a:r>
            <a:r>
              <a:rPr dirty="0" sz="1400" spc="-1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long,</a:t>
            </a:r>
            <a:r>
              <a:rPr dirty="0" sz="1400" spc="-1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hooked</a:t>
            </a:r>
            <a:r>
              <a:rPr dirty="0" sz="1400" spc="-35">
                <a:latin typeface="Arial MT"/>
                <a:cs typeface="Arial MT"/>
              </a:rPr>
              <a:t> </a:t>
            </a:r>
            <a:r>
              <a:rPr dirty="0" sz="1400" spc="-5">
                <a:latin typeface="Arial MT"/>
                <a:cs typeface="Arial MT"/>
              </a:rPr>
              <a:t>claws.</a:t>
            </a:r>
            <a:r>
              <a:rPr dirty="0" sz="1400" spc="-10">
                <a:latin typeface="Arial MT"/>
                <a:cs typeface="Arial MT"/>
              </a:rPr>
              <a:t> </a:t>
            </a:r>
            <a:r>
              <a:rPr dirty="0" sz="1400" spc="-5">
                <a:latin typeface="Arial MT"/>
                <a:cs typeface="Arial MT"/>
              </a:rPr>
              <a:t>They</a:t>
            </a:r>
            <a:r>
              <a:rPr dirty="0" sz="1400" spc="-1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put</a:t>
            </a:r>
            <a:r>
              <a:rPr dirty="0" sz="1400" spc="-1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him</a:t>
            </a:r>
            <a:r>
              <a:rPr dirty="0" sz="1400" spc="-1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in</a:t>
            </a:r>
            <a:r>
              <a:rPr dirty="0" sz="1400" spc="-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a</a:t>
            </a:r>
            <a:r>
              <a:rPr dirty="0" sz="1400" spc="-1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gunny-bag.</a:t>
            </a:r>
            <a:r>
              <a:rPr dirty="0" sz="1400" spc="-25">
                <a:latin typeface="Arial MT"/>
                <a:cs typeface="Arial MT"/>
              </a:rPr>
              <a:t> </a:t>
            </a:r>
            <a:r>
              <a:rPr dirty="0" sz="1400" spc="-5">
                <a:latin typeface="Arial MT"/>
                <a:cs typeface="Arial MT"/>
              </a:rPr>
              <a:t>They</a:t>
            </a:r>
            <a:r>
              <a:rPr dirty="0" sz="1400" spc="-1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brought</a:t>
            </a:r>
            <a:r>
              <a:rPr dirty="0" sz="1400" spc="-3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him</a:t>
            </a:r>
            <a:r>
              <a:rPr dirty="0" sz="1400" spc="-2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to</a:t>
            </a:r>
            <a:r>
              <a:rPr dirty="0" sz="1400" spc="-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Bangalore.</a:t>
            </a:r>
            <a:r>
              <a:rPr dirty="0" sz="1400" spc="-50">
                <a:latin typeface="Arial MT"/>
                <a:cs typeface="Arial MT"/>
              </a:rPr>
              <a:t> </a:t>
            </a:r>
            <a:r>
              <a:rPr dirty="0" sz="1400" spc="-5">
                <a:latin typeface="Arial MT"/>
                <a:cs typeface="Arial MT"/>
              </a:rPr>
              <a:t>The </a:t>
            </a:r>
            <a:r>
              <a:rPr dirty="0" sz="1400">
                <a:latin typeface="Arial MT"/>
                <a:cs typeface="Arial MT"/>
              </a:rPr>
              <a:t>author</a:t>
            </a:r>
            <a:r>
              <a:rPr dirty="0" sz="1400" spc="-4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presented </a:t>
            </a:r>
            <a:r>
              <a:rPr dirty="0" sz="1400" spc="-38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the</a:t>
            </a:r>
            <a:r>
              <a:rPr dirty="0" sz="1400" spc="-2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little</a:t>
            </a:r>
            <a:r>
              <a:rPr dirty="0" sz="1400" spc="-3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creature</a:t>
            </a:r>
            <a:r>
              <a:rPr dirty="0" sz="1400" spc="-5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to</a:t>
            </a:r>
            <a:r>
              <a:rPr dirty="0" sz="1400" spc="-2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his</a:t>
            </a:r>
            <a:r>
              <a:rPr dirty="0" sz="1400" spc="-15">
                <a:latin typeface="Arial MT"/>
                <a:cs typeface="Arial MT"/>
              </a:rPr>
              <a:t> </a:t>
            </a:r>
            <a:r>
              <a:rPr dirty="0" sz="1400" spc="-5">
                <a:latin typeface="Arial MT"/>
                <a:cs typeface="Arial MT"/>
              </a:rPr>
              <a:t>wife.</a:t>
            </a:r>
            <a:r>
              <a:rPr dirty="0" sz="1400" spc="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She</a:t>
            </a:r>
            <a:r>
              <a:rPr dirty="0" sz="1400" spc="-10">
                <a:latin typeface="Arial MT"/>
                <a:cs typeface="Arial MT"/>
              </a:rPr>
              <a:t> </a:t>
            </a:r>
            <a:r>
              <a:rPr dirty="0" sz="1400" spc="-5">
                <a:latin typeface="Arial MT"/>
                <a:cs typeface="Arial MT"/>
              </a:rPr>
              <a:t>was</a:t>
            </a:r>
            <a:r>
              <a:rPr dirty="0" sz="1400">
                <a:latin typeface="Arial MT"/>
                <a:cs typeface="Arial MT"/>
              </a:rPr>
              <a:t> really</a:t>
            </a:r>
            <a:r>
              <a:rPr dirty="0" sz="1400" spc="-1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delighted.</a:t>
            </a:r>
            <a:r>
              <a:rPr dirty="0" sz="1400" spc="-3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The</a:t>
            </a:r>
            <a:r>
              <a:rPr dirty="0" sz="1400" spc="-2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cub</a:t>
            </a:r>
            <a:r>
              <a:rPr dirty="0" sz="1400" spc="-25">
                <a:latin typeface="Arial MT"/>
                <a:cs typeface="Arial MT"/>
              </a:rPr>
              <a:t> </a:t>
            </a:r>
            <a:r>
              <a:rPr dirty="0" sz="1400" spc="-5">
                <a:latin typeface="Arial MT"/>
                <a:cs typeface="Arial MT"/>
              </a:rPr>
              <a:t>was</a:t>
            </a:r>
            <a:r>
              <a:rPr dirty="0" sz="1400" spc="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a</a:t>
            </a:r>
            <a:r>
              <a:rPr dirty="0" sz="1400" spc="-1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male.</a:t>
            </a:r>
            <a:r>
              <a:rPr dirty="0" sz="1400" spc="-2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She</a:t>
            </a:r>
            <a:r>
              <a:rPr dirty="0" sz="1400" spc="-1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named</a:t>
            </a:r>
            <a:r>
              <a:rPr dirty="0" sz="1400" spc="-3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it</a:t>
            </a:r>
            <a:r>
              <a:rPr dirty="0" sz="1400" spc="-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Bruno.</a:t>
            </a:r>
            <a:endParaRPr sz="1400">
              <a:latin typeface="Arial MT"/>
              <a:cs typeface="Arial M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51536" y="3943299"/>
            <a:ext cx="8483600" cy="6667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Arial MT"/>
                <a:cs typeface="Arial MT"/>
              </a:rPr>
              <a:t>The author’s wife looked </a:t>
            </a:r>
            <a:r>
              <a:rPr dirty="0" sz="1400">
                <a:latin typeface="Arial MT"/>
                <a:cs typeface="Arial MT"/>
              </a:rPr>
              <a:t>after the </a:t>
            </a:r>
            <a:r>
              <a:rPr dirty="0" sz="1400" spc="-5">
                <a:latin typeface="Arial MT"/>
                <a:cs typeface="Arial MT"/>
              </a:rPr>
              <a:t>baby-bear </a:t>
            </a:r>
            <a:r>
              <a:rPr dirty="0" sz="1400">
                <a:latin typeface="Arial MT"/>
                <a:cs typeface="Arial MT"/>
              </a:rPr>
              <a:t>like her </a:t>
            </a:r>
            <a:r>
              <a:rPr dirty="0" sz="1400" spc="-5">
                <a:latin typeface="Arial MT"/>
                <a:cs typeface="Arial MT"/>
              </a:rPr>
              <a:t>own </a:t>
            </a:r>
            <a:r>
              <a:rPr dirty="0" sz="1400">
                <a:latin typeface="Arial MT"/>
                <a:cs typeface="Arial MT"/>
              </a:rPr>
              <a:t>child. Bruno soon took to drinking milk from a </a:t>
            </a:r>
            <a:r>
              <a:rPr dirty="0" sz="1400" spc="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bottle.</a:t>
            </a:r>
            <a:r>
              <a:rPr dirty="0" sz="1400" spc="-40">
                <a:latin typeface="Arial MT"/>
                <a:cs typeface="Arial MT"/>
              </a:rPr>
              <a:t> </a:t>
            </a:r>
            <a:r>
              <a:rPr dirty="0" sz="1400" spc="-5">
                <a:latin typeface="Arial MT"/>
                <a:cs typeface="Arial MT"/>
              </a:rPr>
              <a:t>He</a:t>
            </a:r>
            <a:r>
              <a:rPr dirty="0" sz="1400" spc="-1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started</a:t>
            </a:r>
            <a:r>
              <a:rPr dirty="0" sz="1400" spc="-4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eating</a:t>
            </a:r>
            <a:r>
              <a:rPr dirty="0" sz="1400" spc="-3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and</a:t>
            </a:r>
            <a:r>
              <a:rPr dirty="0" sz="1400" spc="-1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drinking</a:t>
            </a:r>
            <a:r>
              <a:rPr dirty="0" sz="1400" spc="-4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a</a:t>
            </a:r>
            <a:r>
              <a:rPr dirty="0" sz="1400" spc="-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lot</a:t>
            </a:r>
            <a:r>
              <a:rPr dirty="0" sz="1400" spc="-1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of things.</a:t>
            </a:r>
            <a:r>
              <a:rPr dirty="0" sz="1400" spc="-40">
                <a:latin typeface="Arial MT"/>
                <a:cs typeface="Arial MT"/>
              </a:rPr>
              <a:t> </a:t>
            </a:r>
            <a:r>
              <a:rPr dirty="0" sz="1400" spc="-5">
                <a:latin typeface="Arial MT"/>
                <a:cs typeface="Arial MT"/>
              </a:rPr>
              <a:t>He </a:t>
            </a:r>
            <a:r>
              <a:rPr dirty="0" sz="1400">
                <a:latin typeface="Arial MT"/>
                <a:cs typeface="Arial MT"/>
              </a:rPr>
              <a:t>ate</a:t>
            </a:r>
            <a:r>
              <a:rPr dirty="0" sz="1400" spc="-2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porridge,</a:t>
            </a:r>
            <a:r>
              <a:rPr dirty="0" sz="1400" spc="-4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vegetables,</a:t>
            </a:r>
            <a:r>
              <a:rPr dirty="0" sz="1400" spc="-4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fruit,</a:t>
            </a:r>
            <a:r>
              <a:rPr dirty="0" sz="1400" spc="-2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nuts,</a:t>
            </a:r>
            <a:r>
              <a:rPr dirty="0" sz="1400" spc="-4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meat,</a:t>
            </a:r>
            <a:r>
              <a:rPr dirty="0" sz="1400" spc="-2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rice,</a:t>
            </a:r>
            <a:r>
              <a:rPr dirty="0" sz="1400" spc="-3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eggs </a:t>
            </a:r>
            <a:r>
              <a:rPr dirty="0" sz="1400" spc="-37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etc.</a:t>
            </a:r>
            <a:r>
              <a:rPr dirty="0" sz="1400" spc="-35">
                <a:latin typeface="Arial MT"/>
                <a:cs typeface="Arial MT"/>
              </a:rPr>
              <a:t> </a:t>
            </a:r>
            <a:r>
              <a:rPr dirty="0" sz="1400" spc="-5">
                <a:latin typeface="Arial MT"/>
                <a:cs typeface="Arial MT"/>
              </a:rPr>
              <a:t>He</a:t>
            </a:r>
            <a:r>
              <a:rPr dirty="0" sz="1400" spc="-1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drank</a:t>
            </a:r>
            <a:r>
              <a:rPr dirty="0" sz="1400" spc="-3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tea,</a:t>
            </a:r>
            <a:r>
              <a:rPr dirty="0" sz="1400" spc="-3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milk,</a:t>
            </a:r>
            <a:r>
              <a:rPr dirty="0" sz="1400" spc="-1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coffee</a:t>
            </a:r>
            <a:r>
              <a:rPr dirty="0" sz="1400" spc="-4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and</a:t>
            </a:r>
            <a:r>
              <a:rPr dirty="0" sz="1400" spc="-20">
                <a:latin typeface="Arial MT"/>
                <a:cs typeface="Arial MT"/>
              </a:rPr>
              <a:t> </a:t>
            </a:r>
            <a:r>
              <a:rPr dirty="0" sz="1400" spc="-5">
                <a:latin typeface="Arial MT"/>
                <a:cs typeface="Arial MT"/>
              </a:rPr>
              <a:t>even</a:t>
            </a:r>
            <a:r>
              <a:rPr dirty="0" sz="1400" spc="-1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beer</a:t>
            </a:r>
            <a:r>
              <a:rPr dirty="0" sz="1400" spc="-2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and</a:t>
            </a:r>
            <a:r>
              <a:rPr dirty="0" sz="1400" spc="-2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liquor.</a:t>
            </a:r>
            <a:endParaRPr sz="1400">
              <a:latin typeface="Arial MT"/>
              <a:cs typeface="Arial MT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4360417" y="1795526"/>
            <a:ext cx="414020" cy="678180"/>
            <a:chOff x="4360417" y="1795526"/>
            <a:chExt cx="414020" cy="678180"/>
          </a:xfrm>
        </p:grpSpPr>
        <p:sp>
          <p:nvSpPr>
            <p:cNvPr id="9" name="object 9"/>
            <p:cNvSpPr/>
            <p:nvPr/>
          </p:nvSpPr>
          <p:spPr>
            <a:xfrm>
              <a:off x="4373117" y="1808226"/>
              <a:ext cx="388620" cy="652780"/>
            </a:xfrm>
            <a:custGeom>
              <a:avLst/>
              <a:gdLst/>
              <a:ahLst/>
              <a:cxnLst/>
              <a:rect l="l" t="t" r="r" b="b"/>
              <a:pathLst>
                <a:path w="388620" h="652780">
                  <a:moveTo>
                    <a:pt x="291465" y="0"/>
                  </a:moveTo>
                  <a:lnTo>
                    <a:pt x="97155" y="0"/>
                  </a:lnTo>
                  <a:lnTo>
                    <a:pt x="97155" y="457962"/>
                  </a:lnTo>
                  <a:lnTo>
                    <a:pt x="0" y="457962"/>
                  </a:lnTo>
                  <a:lnTo>
                    <a:pt x="194310" y="652272"/>
                  </a:lnTo>
                  <a:lnTo>
                    <a:pt x="388620" y="457962"/>
                  </a:lnTo>
                  <a:lnTo>
                    <a:pt x="291465" y="457962"/>
                  </a:lnTo>
                  <a:lnTo>
                    <a:pt x="291465" y="0"/>
                  </a:lnTo>
                  <a:close/>
                </a:path>
              </a:pathLst>
            </a:custGeom>
            <a:solidFill>
              <a:srgbClr val="FFAB4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/>
            <p:cNvSpPr/>
            <p:nvPr/>
          </p:nvSpPr>
          <p:spPr>
            <a:xfrm>
              <a:off x="4373117" y="1808226"/>
              <a:ext cx="388620" cy="652780"/>
            </a:xfrm>
            <a:custGeom>
              <a:avLst/>
              <a:gdLst/>
              <a:ahLst/>
              <a:cxnLst/>
              <a:rect l="l" t="t" r="r" b="b"/>
              <a:pathLst>
                <a:path w="388620" h="652780">
                  <a:moveTo>
                    <a:pt x="0" y="457962"/>
                  </a:moveTo>
                  <a:lnTo>
                    <a:pt x="97155" y="457962"/>
                  </a:lnTo>
                  <a:lnTo>
                    <a:pt x="97155" y="0"/>
                  </a:lnTo>
                  <a:lnTo>
                    <a:pt x="291465" y="0"/>
                  </a:lnTo>
                  <a:lnTo>
                    <a:pt x="291465" y="457962"/>
                  </a:lnTo>
                  <a:lnTo>
                    <a:pt x="388620" y="457962"/>
                  </a:lnTo>
                  <a:lnTo>
                    <a:pt x="194310" y="652272"/>
                  </a:lnTo>
                  <a:lnTo>
                    <a:pt x="0" y="457962"/>
                  </a:lnTo>
                  <a:close/>
                </a:path>
              </a:pathLst>
            </a:custGeom>
            <a:ln w="25400">
              <a:solidFill>
                <a:srgbClr val="BB7C2C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1" name="object 11"/>
          <p:cNvGrpSpPr/>
          <p:nvPr/>
        </p:nvGrpSpPr>
        <p:grpSpPr>
          <a:xfrm>
            <a:off x="4349750" y="3214370"/>
            <a:ext cx="403860" cy="772160"/>
            <a:chOff x="4349750" y="3214370"/>
            <a:chExt cx="403860" cy="772160"/>
          </a:xfrm>
        </p:grpSpPr>
        <p:sp>
          <p:nvSpPr>
            <p:cNvPr id="12" name="object 12"/>
            <p:cNvSpPr/>
            <p:nvPr/>
          </p:nvSpPr>
          <p:spPr>
            <a:xfrm>
              <a:off x="4362450" y="3227070"/>
              <a:ext cx="378460" cy="746760"/>
            </a:xfrm>
            <a:custGeom>
              <a:avLst/>
              <a:gdLst/>
              <a:ahLst/>
              <a:cxnLst/>
              <a:rect l="l" t="t" r="r" b="b"/>
              <a:pathLst>
                <a:path w="378460" h="746760">
                  <a:moveTo>
                    <a:pt x="283463" y="0"/>
                  </a:moveTo>
                  <a:lnTo>
                    <a:pt x="94487" y="0"/>
                  </a:lnTo>
                  <a:lnTo>
                    <a:pt x="94487" y="557784"/>
                  </a:lnTo>
                  <a:lnTo>
                    <a:pt x="0" y="557784"/>
                  </a:lnTo>
                  <a:lnTo>
                    <a:pt x="188975" y="746760"/>
                  </a:lnTo>
                  <a:lnTo>
                    <a:pt x="377951" y="557784"/>
                  </a:lnTo>
                  <a:lnTo>
                    <a:pt x="283463" y="557784"/>
                  </a:lnTo>
                  <a:lnTo>
                    <a:pt x="283463" y="0"/>
                  </a:lnTo>
                  <a:close/>
                </a:path>
              </a:pathLst>
            </a:custGeom>
            <a:solidFill>
              <a:srgbClr val="FFAB4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/>
            <p:cNvSpPr/>
            <p:nvPr/>
          </p:nvSpPr>
          <p:spPr>
            <a:xfrm>
              <a:off x="4362450" y="3227070"/>
              <a:ext cx="378460" cy="746760"/>
            </a:xfrm>
            <a:custGeom>
              <a:avLst/>
              <a:gdLst/>
              <a:ahLst/>
              <a:cxnLst/>
              <a:rect l="l" t="t" r="r" b="b"/>
              <a:pathLst>
                <a:path w="378460" h="746760">
                  <a:moveTo>
                    <a:pt x="0" y="557784"/>
                  </a:moveTo>
                  <a:lnTo>
                    <a:pt x="94487" y="557784"/>
                  </a:lnTo>
                  <a:lnTo>
                    <a:pt x="94487" y="0"/>
                  </a:lnTo>
                  <a:lnTo>
                    <a:pt x="283463" y="0"/>
                  </a:lnTo>
                  <a:lnTo>
                    <a:pt x="283463" y="557784"/>
                  </a:lnTo>
                  <a:lnTo>
                    <a:pt x="377951" y="557784"/>
                  </a:lnTo>
                  <a:lnTo>
                    <a:pt x="188975" y="746760"/>
                  </a:lnTo>
                  <a:lnTo>
                    <a:pt x="0" y="557784"/>
                  </a:lnTo>
                  <a:close/>
                </a:path>
              </a:pathLst>
            </a:custGeom>
            <a:ln w="25399">
              <a:solidFill>
                <a:srgbClr val="BB7C2C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76172" y="871727"/>
            <a:ext cx="2034539" cy="3605784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787640" y="4378452"/>
            <a:ext cx="1232916" cy="612648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06730" y="409143"/>
            <a:ext cx="1486535" cy="36068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200" spc="-5">
                <a:latin typeface="Arial"/>
                <a:cs typeface="Arial"/>
              </a:rPr>
              <a:t>The</a:t>
            </a:r>
            <a:r>
              <a:rPr dirty="0" sz="2200" spc="-20">
                <a:latin typeface="Arial"/>
                <a:cs typeface="Arial"/>
              </a:rPr>
              <a:t> </a:t>
            </a:r>
            <a:r>
              <a:rPr dirty="0" sz="2200" spc="-5">
                <a:latin typeface="Arial"/>
                <a:cs typeface="Arial"/>
              </a:rPr>
              <a:t>Story</a:t>
            </a:r>
            <a:r>
              <a:rPr dirty="0" sz="2200" spc="-25">
                <a:latin typeface="Arial"/>
                <a:cs typeface="Arial"/>
              </a:rPr>
              <a:t> </a:t>
            </a:r>
            <a:r>
              <a:rPr dirty="0" sz="2200" spc="-5">
                <a:latin typeface="Arial"/>
                <a:cs typeface="Arial"/>
              </a:rPr>
              <a:t>:</a:t>
            </a:r>
            <a:endParaRPr sz="2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51536" y="955928"/>
            <a:ext cx="8369300" cy="45275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Arial MT"/>
                <a:cs typeface="Arial MT"/>
              </a:rPr>
              <a:t>They</a:t>
            </a:r>
            <a:r>
              <a:rPr dirty="0" sz="1400" spc="-1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had</a:t>
            </a:r>
            <a:r>
              <a:rPr dirty="0" sz="1400" spc="-15">
                <a:latin typeface="Arial MT"/>
                <a:cs typeface="Arial MT"/>
              </a:rPr>
              <a:t> </a:t>
            </a:r>
            <a:r>
              <a:rPr dirty="0" sz="1400" spc="-5">
                <a:latin typeface="Arial MT"/>
                <a:cs typeface="Arial MT"/>
              </a:rPr>
              <a:t>two </a:t>
            </a:r>
            <a:r>
              <a:rPr dirty="0" sz="1400">
                <a:latin typeface="Arial MT"/>
                <a:cs typeface="Arial MT"/>
              </a:rPr>
              <a:t>Alsatian</a:t>
            </a:r>
            <a:r>
              <a:rPr dirty="0" sz="1400" spc="-2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dogs.</a:t>
            </a:r>
            <a:r>
              <a:rPr dirty="0" sz="1400" spc="-25">
                <a:latin typeface="Arial MT"/>
                <a:cs typeface="Arial MT"/>
              </a:rPr>
              <a:t> </a:t>
            </a:r>
            <a:r>
              <a:rPr dirty="0" sz="1400" spc="-5">
                <a:latin typeface="Arial MT"/>
                <a:cs typeface="Arial MT"/>
              </a:rPr>
              <a:t>The</a:t>
            </a:r>
            <a:r>
              <a:rPr dirty="0" sz="1400" spc="-1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baby</a:t>
            </a:r>
            <a:r>
              <a:rPr dirty="0" sz="1400" spc="-2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bear</a:t>
            </a:r>
            <a:r>
              <a:rPr dirty="0" sz="1400" spc="-1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became</a:t>
            </a:r>
            <a:r>
              <a:rPr dirty="0" sz="1400" spc="-2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friendly</a:t>
            </a:r>
            <a:r>
              <a:rPr dirty="0" sz="1400" spc="-40">
                <a:latin typeface="Arial MT"/>
                <a:cs typeface="Arial MT"/>
              </a:rPr>
              <a:t> </a:t>
            </a:r>
            <a:r>
              <a:rPr dirty="0" sz="1400" spc="-5">
                <a:latin typeface="Arial MT"/>
                <a:cs typeface="Arial MT"/>
              </a:rPr>
              <a:t>with</a:t>
            </a:r>
            <a:r>
              <a:rPr dirty="0" sz="1400" spc="1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the</a:t>
            </a:r>
            <a:r>
              <a:rPr dirty="0" sz="1400" spc="-2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dogs</a:t>
            </a:r>
            <a:r>
              <a:rPr dirty="0" sz="1400" spc="-1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and</a:t>
            </a:r>
            <a:r>
              <a:rPr dirty="0" sz="1400" spc="-1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all</a:t>
            </a:r>
            <a:r>
              <a:rPr dirty="0" sz="1400" spc="-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the</a:t>
            </a:r>
            <a:r>
              <a:rPr dirty="0" sz="1400" spc="-1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children.</a:t>
            </a:r>
            <a:r>
              <a:rPr dirty="0" sz="1400" spc="-45">
                <a:latin typeface="Arial MT"/>
                <a:cs typeface="Arial MT"/>
              </a:rPr>
              <a:t> </a:t>
            </a:r>
            <a:r>
              <a:rPr dirty="0" sz="1400" spc="-5">
                <a:latin typeface="Arial MT"/>
                <a:cs typeface="Arial MT"/>
              </a:rPr>
              <a:t>He</a:t>
            </a:r>
            <a:r>
              <a:rPr dirty="0" sz="1400" spc="10">
                <a:latin typeface="Arial MT"/>
                <a:cs typeface="Arial MT"/>
              </a:rPr>
              <a:t> </a:t>
            </a:r>
            <a:r>
              <a:rPr dirty="0" sz="1400" spc="-5">
                <a:latin typeface="Arial MT"/>
                <a:cs typeface="Arial MT"/>
              </a:rPr>
              <a:t>enjoyed </a:t>
            </a:r>
            <a:r>
              <a:rPr dirty="0" sz="1400" spc="-37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himself</a:t>
            </a:r>
            <a:r>
              <a:rPr dirty="0" sz="1400" spc="-30">
                <a:latin typeface="Arial MT"/>
                <a:cs typeface="Arial MT"/>
              </a:rPr>
              <a:t> </a:t>
            </a:r>
            <a:r>
              <a:rPr dirty="0" sz="1400" spc="-5">
                <a:latin typeface="Arial MT"/>
                <a:cs typeface="Arial MT"/>
              </a:rPr>
              <a:t>freely.</a:t>
            </a:r>
            <a:r>
              <a:rPr dirty="0" sz="1400" spc="-10">
                <a:latin typeface="Arial MT"/>
                <a:cs typeface="Arial MT"/>
              </a:rPr>
              <a:t> </a:t>
            </a:r>
            <a:r>
              <a:rPr dirty="0" sz="1400" spc="-5">
                <a:latin typeface="Arial MT"/>
                <a:cs typeface="Arial MT"/>
              </a:rPr>
              <a:t>He</a:t>
            </a:r>
            <a:r>
              <a:rPr dirty="0" sz="1400" spc="-1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spent</a:t>
            </a:r>
            <a:r>
              <a:rPr dirty="0" sz="1400" spc="-2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his</a:t>
            </a:r>
            <a:r>
              <a:rPr dirty="0" sz="1400" spc="-10">
                <a:latin typeface="Arial MT"/>
                <a:cs typeface="Arial MT"/>
              </a:rPr>
              <a:t> </a:t>
            </a:r>
            <a:r>
              <a:rPr dirty="0" sz="1400" spc="-5">
                <a:latin typeface="Arial MT"/>
                <a:cs typeface="Arial MT"/>
              </a:rPr>
              <a:t>time</a:t>
            </a:r>
            <a:r>
              <a:rPr dirty="0" sz="1400" spc="-2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in</a:t>
            </a:r>
            <a:r>
              <a:rPr dirty="0" sz="1400" spc="-5">
                <a:latin typeface="Arial MT"/>
                <a:cs typeface="Arial MT"/>
              </a:rPr>
              <a:t> playing </a:t>
            </a:r>
            <a:r>
              <a:rPr dirty="0" sz="1400">
                <a:latin typeface="Arial MT"/>
                <a:cs typeface="Arial MT"/>
              </a:rPr>
              <a:t>and</a:t>
            </a:r>
            <a:r>
              <a:rPr dirty="0" sz="1400" spc="-2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running</a:t>
            </a:r>
            <a:r>
              <a:rPr dirty="0" sz="1400" spc="-3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into</a:t>
            </a:r>
            <a:r>
              <a:rPr dirty="0" sz="1400" spc="-2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the</a:t>
            </a:r>
            <a:r>
              <a:rPr dirty="0" sz="1400" spc="-15">
                <a:latin typeface="Arial MT"/>
                <a:cs typeface="Arial MT"/>
              </a:rPr>
              <a:t> </a:t>
            </a:r>
            <a:r>
              <a:rPr dirty="0" sz="1400" spc="-5">
                <a:latin typeface="Arial MT"/>
                <a:cs typeface="Arial MT"/>
              </a:rPr>
              <a:t>kitchen.</a:t>
            </a:r>
            <a:r>
              <a:rPr dirty="0" sz="1400" spc="-35">
                <a:latin typeface="Arial MT"/>
                <a:cs typeface="Arial MT"/>
              </a:rPr>
              <a:t> </a:t>
            </a:r>
            <a:r>
              <a:rPr dirty="0" sz="1400" spc="-5">
                <a:latin typeface="Arial MT"/>
                <a:cs typeface="Arial MT"/>
              </a:rPr>
              <a:t>He</a:t>
            </a:r>
            <a:r>
              <a:rPr dirty="0" sz="1400" spc="-1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also</a:t>
            </a:r>
            <a:r>
              <a:rPr dirty="0" sz="1400" spc="-1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slept</a:t>
            </a:r>
            <a:r>
              <a:rPr dirty="0" sz="1400" spc="-2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in</a:t>
            </a:r>
            <a:r>
              <a:rPr dirty="0" sz="1400" spc="-1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their</a:t>
            </a:r>
            <a:r>
              <a:rPr dirty="0" sz="1400" spc="-2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beds.</a:t>
            </a:r>
            <a:endParaRPr sz="1400">
              <a:latin typeface="Arial MT"/>
              <a:cs typeface="Arial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51536" y="2023110"/>
            <a:ext cx="8443595" cy="8794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Arial MT"/>
                <a:cs typeface="Arial MT"/>
              </a:rPr>
              <a:t>One</a:t>
            </a:r>
            <a:r>
              <a:rPr dirty="0" sz="1400" spc="-2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day</a:t>
            </a:r>
            <a:r>
              <a:rPr dirty="0" sz="1400" spc="-1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an</a:t>
            </a:r>
            <a:r>
              <a:rPr dirty="0" sz="1400" spc="-1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accident</a:t>
            </a:r>
            <a:r>
              <a:rPr dirty="0" sz="1400" spc="-3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befell</a:t>
            </a:r>
            <a:r>
              <a:rPr dirty="0" sz="1400" spc="-30">
                <a:latin typeface="Arial MT"/>
                <a:cs typeface="Arial MT"/>
              </a:rPr>
              <a:t> </a:t>
            </a:r>
            <a:r>
              <a:rPr dirty="0" sz="1400" spc="-5">
                <a:latin typeface="Arial MT"/>
                <a:cs typeface="Arial MT"/>
              </a:rPr>
              <a:t>him.</a:t>
            </a:r>
            <a:r>
              <a:rPr dirty="0" sz="1400" spc="-10">
                <a:latin typeface="Arial MT"/>
                <a:cs typeface="Arial MT"/>
              </a:rPr>
              <a:t> </a:t>
            </a:r>
            <a:r>
              <a:rPr dirty="0" sz="1400" spc="-5">
                <a:latin typeface="Arial MT"/>
                <a:cs typeface="Arial MT"/>
              </a:rPr>
              <a:t>The </a:t>
            </a:r>
            <a:r>
              <a:rPr dirty="0" sz="1400">
                <a:latin typeface="Arial MT"/>
                <a:cs typeface="Arial MT"/>
              </a:rPr>
              <a:t>author</a:t>
            </a:r>
            <a:r>
              <a:rPr dirty="0" sz="1400" spc="-4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had</a:t>
            </a:r>
            <a:r>
              <a:rPr dirty="0" sz="1400" spc="-2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put</a:t>
            </a:r>
            <a:r>
              <a:rPr dirty="0" sz="1400" spc="-10">
                <a:latin typeface="Arial MT"/>
                <a:cs typeface="Arial MT"/>
              </a:rPr>
              <a:t> </a:t>
            </a:r>
            <a:r>
              <a:rPr dirty="0" sz="1400" spc="-5">
                <a:latin typeface="Arial MT"/>
                <a:cs typeface="Arial MT"/>
              </a:rPr>
              <a:t>down </a:t>
            </a:r>
            <a:r>
              <a:rPr dirty="0" sz="1400">
                <a:latin typeface="Arial MT"/>
                <a:cs typeface="Arial MT"/>
              </a:rPr>
              <a:t>barium</a:t>
            </a:r>
            <a:r>
              <a:rPr dirty="0" sz="1400" spc="-2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carbonate</a:t>
            </a:r>
            <a:r>
              <a:rPr dirty="0" sz="1400" spc="-4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in</a:t>
            </a:r>
            <a:r>
              <a:rPr dirty="0" sz="1400" spc="-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the</a:t>
            </a:r>
            <a:r>
              <a:rPr dirty="0" sz="1400" spc="-15">
                <a:latin typeface="Arial MT"/>
                <a:cs typeface="Arial MT"/>
              </a:rPr>
              <a:t> </a:t>
            </a:r>
            <a:r>
              <a:rPr dirty="0" sz="1400" spc="-5">
                <a:latin typeface="Arial MT"/>
                <a:cs typeface="Arial MT"/>
              </a:rPr>
              <a:t>library.</a:t>
            </a:r>
            <a:r>
              <a:rPr dirty="0" sz="1400" spc="-1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It</a:t>
            </a:r>
            <a:r>
              <a:rPr dirty="0" sz="1400" spc="-10">
                <a:latin typeface="Arial MT"/>
                <a:cs typeface="Arial MT"/>
              </a:rPr>
              <a:t> </a:t>
            </a:r>
            <a:r>
              <a:rPr dirty="0" sz="1400" spc="-5">
                <a:latin typeface="Arial MT"/>
                <a:cs typeface="Arial MT"/>
              </a:rPr>
              <a:t>was </a:t>
            </a:r>
            <a:r>
              <a:rPr dirty="0" sz="1400">
                <a:latin typeface="Arial MT"/>
                <a:cs typeface="Arial MT"/>
              </a:rPr>
              <a:t>a</a:t>
            </a:r>
            <a:r>
              <a:rPr dirty="0" sz="1400" spc="-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poison.</a:t>
            </a:r>
            <a:r>
              <a:rPr dirty="0" sz="1400" spc="-3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It </a:t>
            </a:r>
            <a:r>
              <a:rPr dirty="0" sz="1400" spc="-375">
                <a:latin typeface="Arial MT"/>
                <a:cs typeface="Arial MT"/>
              </a:rPr>
              <a:t> </a:t>
            </a:r>
            <a:r>
              <a:rPr dirty="0" sz="1400" spc="-5">
                <a:latin typeface="Arial MT"/>
                <a:cs typeface="Arial MT"/>
              </a:rPr>
              <a:t>was </a:t>
            </a:r>
            <a:r>
              <a:rPr dirty="0" sz="1400">
                <a:latin typeface="Arial MT"/>
                <a:cs typeface="Arial MT"/>
              </a:rPr>
              <a:t>put </a:t>
            </a:r>
            <a:r>
              <a:rPr dirty="0" sz="1400" spc="-5">
                <a:latin typeface="Arial MT"/>
                <a:cs typeface="Arial MT"/>
              </a:rPr>
              <a:t>down </a:t>
            </a:r>
            <a:r>
              <a:rPr dirty="0" sz="1400">
                <a:latin typeface="Arial MT"/>
                <a:cs typeface="Arial MT"/>
              </a:rPr>
              <a:t>there to kill rats. Bruno entered the library and ate </a:t>
            </a:r>
            <a:r>
              <a:rPr dirty="0" sz="1400" spc="-5">
                <a:latin typeface="Arial MT"/>
                <a:cs typeface="Arial MT"/>
              </a:rPr>
              <a:t>some </a:t>
            </a:r>
            <a:r>
              <a:rPr dirty="0" sz="1400">
                <a:latin typeface="Arial MT"/>
                <a:cs typeface="Arial MT"/>
              </a:rPr>
              <a:t>of the poison. </a:t>
            </a:r>
            <a:r>
              <a:rPr dirty="0" sz="1400" spc="-5">
                <a:latin typeface="Arial MT"/>
                <a:cs typeface="Arial MT"/>
              </a:rPr>
              <a:t>He suffered </a:t>
            </a:r>
            <a:r>
              <a:rPr dirty="0" sz="1400">
                <a:latin typeface="Arial MT"/>
                <a:cs typeface="Arial MT"/>
              </a:rPr>
              <a:t>from a </a:t>
            </a:r>
            <a:r>
              <a:rPr dirty="0" sz="1400" spc="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stroke </a:t>
            </a:r>
            <a:r>
              <a:rPr dirty="0" sz="1400" spc="-5">
                <a:latin typeface="Arial MT"/>
                <a:cs typeface="Arial MT"/>
              </a:rPr>
              <a:t>of paralysis. </a:t>
            </a:r>
            <a:r>
              <a:rPr dirty="0" sz="1400">
                <a:latin typeface="Arial MT"/>
                <a:cs typeface="Arial MT"/>
              </a:rPr>
              <a:t>But </a:t>
            </a:r>
            <a:r>
              <a:rPr dirty="0" sz="1400" spc="-5">
                <a:latin typeface="Arial MT"/>
                <a:cs typeface="Arial MT"/>
              </a:rPr>
              <a:t>he dragged himself slowly </a:t>
            </a:r>
            <a:r>
              <a:rPr dirty="0" sz="1400">
                <a:latin typeface="Arial MT"/>
                <a:cs typeface="Arial MT"/>
              </a:rPr>
              <a:t>to the </a:t>
            </a:r>
            <a:r>
              <a:rPr dirty="0" sz="1400" spc="-5">
                <a:latin typeface="Arial MT"/>
                <a:cs typeface="Arial MT"/>
              </a:rPr>
              <a:t>author’s wife. He </a:t>
            </a:r>
            <a:r>
              <a:rPr dirty="0" sz="1400" spc="-10">
                <a:latin typeface="Arial MT"/>
                <a:cs typeface="Arial MT"/>
              </a:rPr>
              <a:t>was </a:t>
            </a:r>
            <a:r>
              <a:rPr dirty="0" sz="1400" spc="-5">
                <a:latin typeface="Arial MT"/>
                <a:cs typeface="Arial MT"/>
              </a:rPr>
              <a:t>weakening rapidly. He </a:t>
            </a:r>
            <a:r>
              <a:rPr dirty="0" sz="1400" spc="-10">
                <a:latin typeface="Arial MT"/>
                <a:cs typeface="Arial MT"/>
              </a:rPr>
              <a:t>was </a:t>
            </a:r>
            <a:r>
              <a:rPr dirty="0" sz="1400" spc="-5">
                <a:latin typeface="Arial MT"/>
                <a:cs typeface="Arial MT"/>
              </a:rPr>
              <a:t> vomiting</a:t>
            </a:r>
            <a:r>
              <a:rPr dirty="0" sz="1400" spc="-1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and</a:t>
            </a:r>
            <a:r>
              <a:rPr dirty="0" sz="1400" spc="-2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breathing</a:t>
            </a:r>
            <a:r>
              <a:rPr dirty="0" sz="1400" spc="-45">
                <a:latin typeface="Arial MT"/>
                <a:cs typeface="Arial MT"/>
              </a:rPr>
              <a:t> </a:t>
            </a:r>
            <a:r>
              <a:rPr dirty="0" sz="1400" spc="-5">
                <a:latin typeface="Arial MT"/>
                <a:cs typeface="Arial MT"/>
              </a:rPr>
              <a:t>heavily.</a:t>
            </a:r>
            <a:endParaRPr sz="1400">
              <a:latin typeface="Arial MT"/>
              <a:cs typeface="Arial M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51536" y="3516884"/>
            <a:ext cx="8133715" cy="6667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Arial MT"/>
                <a:cs typeface="Arial MT"/>
              </a:rPr>
              <a:t>He was </a:t>
            </a:r>
            <a:r>
              <a:rPr dirty="0" sz="1400">
                <a:latin typeface="Arial MT"/>
                <a:cs typeface="Arial MT"/>
              </a:rPr>
              <a:t>taken to a </a:t>
            </a:r>
            <a:r>
              <a:rPr dirty="0" sz="1400" spc="-5">
                <a:latin typeface="Arial MT"/>
                <a:cs typeface="Arial MT"/>
              </a:rPr>
              <a:t>veterinary </a:t>
            </a:r>
            <a:r>
              <a:rPr dirty="0" sz="1400">
                <a:latin typeface="Arial MT"/>
                <a:cs typeface="Arial MT"/>
              </a:rPr>
              <a:t>surgeon. 10 c.c. of anti-dote </a:t>
            </a:r>
            <a:r>
              <a:rPr dirty="0" sz="1400" spc="-5">
                <a:latin typeface="Arial MT"/>
                <a:cs typeface="Arial MT"/>
              </a:rPr>
              <a:t>was given </a:t>
            </a:r>
            <a:r>
              <a:rPr dirty="0" sz="1400">
                <a:latin typeface="Arial MT"/>
                <a:cs typeface="Arial MT"/>
              </a:rPr>
              <a:t>to </a:t>
            </a:r>
            <a:r>
              <a:rPr dirty="0" sz="1400" spc="-5">
                <a:latin typeface="Arial MT"/>
                <a:cs typeface="Arial MT"/>
              </a:rPr>
              <a:t>him. His </a:t>
            </a:r>
            <a:r>
              <a:rPr dirty="0" sz="1400">
                <a:latin typeface="Arial MT"/>
                <a:cs typeface="Arial MT"/>
              </a:rPr>
              <a:t>condition remained </a:t>
            </a:r>
            <a:r>
              <a:rPr dirty="0" sz="1400" spc="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unchanged.</a:t>
            </a:r>
            <a:r>
              <a:rPr dirty="0" sz="1400" spc="-4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Another</a:t>
            </a:r>
            <a:r>
              <a:rPr dirty="0" sz="1400" spc="-3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10</a:t>
            </a:r>
            <a:r>
              <a:rPr dirty="0" sz="1400" spc="-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c.c.</a:t>
            </a:r>
            <a:r>
              <a:rPr dirty="0" sz="1400" spc="-35">
                <a:latin typeface="Arial MT"/>
                <a:cs typeface="Arial MT"/>
              </a:rPr>
              <a:t> </a:t>
            </a:r>
            <a:r>
              <a:rPr dirty="0" sz="1400" spc="-5">
                <a:latin typeface="Arial MT"/>
                <a:cs typeface="Arial MT"/>
              </a:rPr>
              <a:t>was</a:t>
            </a:r>
            <a:r>
              <a:rPr dirty="0" sz="1400" spc="1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injected.</a:t>
            </a:r>
            <a:r>
              <a:rPr dirty="0" sz="1400" spc="-5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Bruno</a:t>
            </a:r>
            <a:r>
              <a:rPr dirty="0" sz="1400" spc="-1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got</a:t>
            </a:r>
            <a:r>
              <a:rPr dirty="0" sz="1400" spc="-1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up</a:t>
            </a:r>
            <a:r>
              <a:rPr dirty="0" sz="1400" spc="-1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and</a:t>
            </a:r>
            <a:r>
              <a:rPr dirty="0" sz="1400" spc="-15">
                <a:latin typeface="Arial MT"/>
                <a:cs typeface="Arial MT"/>
              </a:rPr>
              <a:t> </a:t>
            </a:r>
            <a:r>
              <a:rPr dirty="0" sz="1400" spc="-5">
                <a:latin typeface="Arial MT"/>
                <a:cs typeface="Arial MT"/>
              </a:rPr>
              <a:t>enjoyed</a:t>
            </a:r>
            <a:r>
              <a:rPr dirty="0" sz="1400" spc="-1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a</a:t>
            </a:r>
            <a:r>
              <a:rPr dirty="0" sz="1400" spc="-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good</a:t>
            </a:r>
            <a:r>
              <a:rPr dirty="0" sz="1400" spc="-30">
                <a:latin typeface="Arial MT"/>
                <a:cs typeface="Arial MT"/>
              </a:rPr>
              <a:t> </a:t>
            </a:r>
            <a:r>
              <a:rPr dirty="0" sz="1400" spc="-5">
                <a:latin typeface="Arial MT"/>
                <a:cs typeface="Arial MT"/>
              </a:rPr>
              <a:t>meal.</a:t>
            </a:r>
            <a:r>
              <a:rPr dirty="0" sz="1400" spc="-1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Another</a:t>
            </a:r>
            <a:r>
              <a:rPr dirty="0" sz="1400" spc="-25">
                <a:latin typeface="Arial MT"/>
                <a:cs typeface="Arial MT"/>
              </a:rPr>
              <a:t> </a:t>
            </a:r>
            <a:r>
              <a:rPr dirty="0" sz="1400" spc="-5">
                <a:latin typeface="Arial MT"/>
                <a:cs typeface="Arial MT"/>
              </a:rPr>
              <a:t>time</a:t>
            </a:r>
            <a:r>
              <a:rPr dirty="0" sz="1400" spc="-2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the</a:t>
            </a:r>
            <a:r>
              <a:rPr dirty="0" sz="1400" spc="-1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little </a:t>
            </a:r>
            <a:r>
              <a:rPr dirty="0" sz="1400" spc="-37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bear</a:t>
            </a:r>
            <a:r>
              <a:rPr dirty="0" sz="1400" spc="-2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drank</a:t>
            </a:r>
            <a:r>
              <a:rPr dirty="0" sz="1400" spc="-4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a</a:t>
            </a:r>
            <a:r>
              <a:rPr dirty="0" sz="1400" spc="-1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gallon</a:t>
            </a:r>
            <a:r>
              <a:rPr dirty="0" sz="1400" spc="-2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of</a:t>
            </a:r>
            <a:r>
              <a:rPr dirty="0" sz="1400" spc="-1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old</a:t>
            </a:r>
            <a:r>
              <a:rPr dirty="0" sz="1400" spc="-1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engine</a:t>
            </a:r>
            <a:r>
              <a:rPr dirty="0" sz="1400" spc="-3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oil.</a:t>
            </a:r>
            <a:r>
              <a:rPr dirty="0" sz="1400" spc="-1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But it</a:t>
            </a:r>
            <a:r>
              <a:rPr dirty="0" sz="1400" spc="-1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had</a:t>
            </a:r>
            <a:r>
              <a:rPr dirty="0" sz="1400" spc="-2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no</a:t>
            </a:r>
            <a:r>
              <a:rPr dirty="0" sz="1400" spc="-1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ill-effects</a:t>
            </a:r>
            <a:r>
              <a:rPr dirty="0" sz="1400" spc="-50">
                <a:latin typeface="Arial MT"/>
                <a:cs typeface="Arial MT"/>
              </a:rPr>
              <a:t> </a:t>
            </a:r>
            <a:r>
              <a:rPr dirty="0" sz="1400" spc="-5">
                <a:latin typeface="Arial MT"/>
                <a:cs typeface="Arial MT"/>
              </a:rPr>
              <a:t>whatever</a:t>
            </a:r>
            <a:r>
              <a:rPr dirty="0" sz="1400">
                <a:latin typeface="Arial MT"/>
                <a:cs typeface="Arial MT"/>
              </a:rPr>
              <a:t> on</a:t>
            </a:r>
            <a:r>
              <a:rPr dirty="0" sz="1400" spc="-2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him.</a:t>
            </a:r>
            <a:endParaRPr sz="1400">
              <a:latin typeface="Arial MT"/>
              <a:cs typeface="Arial MT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4349750" y="1417574"/>
            <a:ext cx="414020" cy="678180"/>
            <a:chOff x="4349750" y="1417574"/>
            <a:chExt cx="414020" cy="678180"/>
          </a:xfrm>
        </p:grpSpPr>
        <p:sp>
          <p:nvSpPr>
            <p:cNvPr id="9" name="object 9"/>
            <p:cNvSpPr/>
            <p:nvPr/>
          </p:nvSpPr>
          <p:spPr>
            <a:xfrm>
              <a:off x="4362450" y="1430274"/>
              <a:ext cx="388620" cy="652780"/>
            </a:xfrm>
            <a:custGeom>
              <a:avLst/>
              <a:gdLst/>
              <a:ahLst/>
              <a:cxnLst/>
              <a:rect l="l" t="t" r="r" b="b"/>
              <a:pathLst>
                <a:path w="388620" h="652780">
                  <a:moveTo>
                    <a:pt x="291464" y="0"/>
                  </a:moveTo>
                  <a:lnTo>
                    <a:pt x="97154" y="0"/>
                  </a:lnTo>
                  <a:lnTo>
                    <a:pt x="97154" y="457962"/>
                  </a:lnTo>
                  <a:lnTo>
                    <a:pt x="0" y="457962"/>
                  </a:lnTo>
                  <a:lnTo>
                    <a:pt x="194310" y="652271"/>
                  </a:lnTo>
                  <a:lnTo>
                    <a:pt x="388620" y="457962"/>
                  </a:lnTo>
                  <a:lnTo>
                    <a:pt x="291464" y="457962"/>
                  </a:lnTo>
                  <a:lnTo>
                    <a:pt x="291464" y="0"/>
                  </a:lnTo>
                  <a:close/>
                </a:path>
              </a:pathLst>
            </a:custGeom>
            <a:solidFill>
              <a:srgbClr val="FFAB4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/>
            <p:cNvSpPr/>
            <p:nvPr/>
          </p:nvSpPr>
          <p:spPr>
            <a:xfrm>
              <a:off x="4362450" y="1430274"/>
              <a:ext cx="388620" cy="652780"/>
            </a:xfrm>
            <a:custGeom>
              <a:avLst/>
              <a:gdLst/>
              <a:ahLst/>
              <a:cxnLst/>
              <a:rect l="l" t="t" r="r" b="b"/>
              <a:pathLst>
                <a:path w="388620" h="652780">
                  <a:moveTo>
                    <a:pt x="0" y="457962"/>
                  </a:moveTo>
                  <a:lnTo>
                    <a:pt x="97154" y="457962"/>
                  </a:lnTo>
                  <a:lnTo>
                    <a:pt x="97154" y="0"/>
                  </a:lnTo>
                  <a:lnTo>
                    <a:pt x="291464" y="0"/>
                  </a:lnTo>
                  <a:lnTo>
                    <a:pt x="291464" y="457962"/>
                  </a:lnTo>
                  <a:lnTo>
                    <a:pt x="388620" y="457962"/>
                  </a:lnTo>
                  <a:lnTo>
                    <a:pt x="194310" y="652271"/>
                  </a:lnTo>
                  <a:lnTo>
                    <a:pt x="0" y="457962"/>
                  </a:lnTo>
                  <a:close/>
                </a:path>
              </a:pathLst>
            </a:custGeom>
            <a:ln w="25400">
              <a:solidFill>
                <a:srgbClr val="BB7C2C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1" name="object 11"/>
          <p:cNvGrpSpPr/>
          <p:nvPr/>
        </p:nvGrpSpPr>
        <p:grpSpPr>
          <a:xfrm>
            <a:off x="4339082" y="2709926"/>
            <a:ext cx="403860" cy="772160"/>
            <a:chOff x="4339082" y="2709926"/>
            <a:chExt cx="403860" cy="772160"/>
          </a:xfrm>
        </p:grpSpPr>
        <p:sp>
          <p:nvSpPr>
            <p:cNvPr id="12" name="object 12"/>
            <p:cNvSpPr/>
            <p:nvPr/>
          </p:nvSpPr>
          <p:spPr>
            <a:xfrm>
              <a:off x="4351782" y="2722626"/>
              <a:ext cx="378460" cy="746760"/>
            </a:xfrm>
            <a:custGeom>
              <a:avLst/>
              <a:gdLst/>
              <a:ahLst/>
              <a:cxnLst/>
              <a:rect l="l" t="t" r="r" b="b"/>
              <a:pathLst>
                <a:path w="378460" h="746760">
                  <a:moveTo>
                    <a:pt x="283463" y="0"/>
                  </a:moveTo>
                  <a:lnTo>
                    <a:pt x="94487" y="0"/>
                  </a:lnTo>
                  <a:lnTo>
                    <a:pt x="94487" y="557784"/>
                  </a:lnTo>
                  <a:lnTo>
                    <a:pt x="0" y="557784"/>
                  </a:lnTo>
                  <a:lnTo>
                    <a:pt x="188975" y="746760"/>
                  </a:lnTo>
                  <a:lnTo>
                    <a:pt x="377951" y="557784"/>
                  </a:lnTo>
                  <a:lnTo>
                    <a:pt x="283463" y="557784"/>
                  </a:lnTo>
                  <a:lnTo>
                    <a:pt x="283463" y="0"/>
                  </a:lnTo>
                  <a:close/>
                </a:path>
              </a:pathLst>
            </a:custGeom>
            <a:solidFill>
              <a:srgbClr val="FFAB4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/>
            <p:cNvSpPr/>
            <p:nvPr/>
          </p:nvSpPr>
          <p:spPr>
            <a:xfrm>
              <a:off x="4351782" y="2722626"/>
              <a:ext cx="378460" cy="746760"/>
            </a:xfrm>
            <a:custGeom>
              <a:avLst/>
              <a:gdLst/>
              <a:ahLst/>
              <a:cxnLst/>
              <a:rect l="l" t="t" r="r" b="b"/>
              <a:pathLst>
                <a:path w="378460" h="746760">
                  <a:moveTo>
                    <a:pt x="0" y="557784"/>
                  </a:moveTo>
                  <a:lnTo>
                    <a:pt x="94487" y="557784"/>
                  </a:lnTo>
                  <a:lnTo>
                    <a:pt x="94487" y="0"/>
                  </a:lnTo>
                  <a:lnTo>
                    <a:pt x="283463" y="0"/>
                  </a:lnTo>
                  <a:lnTo>
                    <a:pt x="283463" y="557784"/>
                  </a:lnTo>
                  <a:lnTo>
                    <a:pt x="377951" y="557784"/>
                  </a:lnTo>
                  <a:lnTo>
                    <a:pt x="188975" y="746760"/>
                  </a:lnTo>
                  <a:lnTo>
                    <a:pt x="0" y="557784"/>
                  </a:lnTo>
                  <a:close/>
                </a:path>
              </a:pathLst>
            </a:custGeom>
            <a:ln w="25399">
              <a:solidFill>
                <a:srgbClr val="BB7C2C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063740" y="1494332"/>
            <a:ext cx="1092707" cy="2358339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787640" y="4378452"/>
            <a:ext cx="1232916" cy="612648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06730" y="409143"/>
            <a:ext cx="1486535" cy="36068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200" spc="-5">
                <a:latin typeface="Arial"/>
                <a:cs typeface="Arial"/>
              </a:rPr>
              <a:t>The</a:t>
            </a:r>
            <a:r>
              <a:rPr dirty="0" sz="2200" spc="-20">
                <a:latin typeface="Arial"/>
                <a:cs typeface="Arial"/>
              </a:rPr>
              <a:t> </a:t>
            </a:r>
            <a:r>
              <a:rPr dirty="0" sz="2200" spc="-5">
                <a:latin typeface="Arial"/>
                <a:cs typeface="Arial"/>
              </a:rPr>
              <a:t>Story</a:t>
            </a:r>
            <a:r>
              <a:rPr dirty="0" sz="2200" spc="-25">
                <a:latin typeface="Arial"/>
                <a:cs typeface="Arial"/>
              </a:rPr>
              <a:t> </a:t>
            </a:r>
            <a:r>
              <a:rPr dirty="0" sz="2200" spc="-5">
                <a:latin typeface="Arial"/>
                <a:cs typeface="Arial"/>
              </a:rPr>
              <a:t>:</a:t>
            </a:r>
            <a:endParaRPr sz="22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30480" marR="5080">
              <a:lnSpc>
                <a:spcPct val="100000"/>
              </a:lnSpc>
              <a:spcBef>
                <a:spcPts val="105"/>
              </a:spcBef>
            </a:pPr>
            <a:r>
              <a:rPr dirty="0"/>
              <a:t>Months rolled on. Bruno had </a:t>
            </a:r>
            <a:r>
              <a:rPr dirty="0" spc="-5"/>
              <a:t>grown </a:t>
            </a:r>
            <a:r>
              <a:rPr dirty="0"/>
              <a:t>in size. </a:t>
            </a:r>
            <a:r>
              <a:rPr dirty="0" spc="-5"/>
              <a:t>He </a:t>
            </a:r>
            <a:r>
              <a:rPr dirty="0"/>
              <a:t>had </a:t>
            </a:r>
            <a:r>
              <a:rPr dirty="0" spc="-5"/>
              <a:t>equalled </a:t>
            </a:r>
            <a:r>
              <a:rPr dirty="0"/>
              <a:t>the </a:t>
            </a:r>
            <a:r>
              <a:rPr dirty="0" spc="-5"/>
              <a:t>two </a:t>
            </a:r>
            <a:r>
              <a:rPr dirty="0"/>
              <a:t>dogs in height. </a:t>
            </a:r>
            <a:r>
              <a:rPr dirty="0" spc="-5"/>
              <a:t>He even </a:t>
            </a:r>
            <a:r>
              <a:rPr dirty="0"/>
              <a:t>looked bigger </a:t>
            </a:r>
            <a:r>
              <a:rPr dirty="0" spc="5"/>
              <a:t> </a:t>
            </a:r>
            <a:r>
              <a:rPr dirty="0"/>
              <a:t>than them. At times, he </a:t>
            </a:r>
            <a:r>
              <a:rPr dirty="0" spc="-5"/>
              <a:t>was playful </a:t>
            </a:r>
            <a:r>
              <a:rPr dirty="0"/>
              <a:t>and mischievous. </a:t>
            </a:r>
            <a:r>
              <a:rPr dirty="0" spc="-5"/>
              <a:t>He was very </a:t>
            </a:r>
            <a:r>
              <a:rPr dirty="0"/>
              <a:t>fond of them all. </a:t>
            </a:r>
            <a:r>
              <a:rPr dirty="0" spc="-5"/>
              <a:t>Above </a:t>
            </a:r>
            <a:r>
              <a:rPr dirty="0"/>
              <a:t>all, he </a:t>
            </a:r>
            <a:r>
              <a:rPr dirty="0" spc="-5"/>
              <a:t>loved </a:t>
            </a:r>
            <a:r>
              <a:rPr dirty="0"/>
              <a:t>the </a:t>
            </a:r>
            <a:r>
              <a:rPr dirty="0" spc="5"/>
              <a:t> </a:t>
            </a:r>
            <a:r>
              <a:rPr dirty="0" spc="-5"/>
              <a:t>author’s wife. </a:t>
            </a:r>
            <a:r>
              <a:rPr dirty="0"/>
              <a:t>She </a:t>
            </a:r>
            <a:r>
              <a:rPr dirty="0" spc="-10"/>
              <a:t>loved </a:t>
            </a:r>
            <a:r>
              <a:rPr dirty="0" spc="-5"/>
              <a:t>him too. </a:t>
            </a:r>
            <a:r>
              <a:rPr dirty="0"/>
              <a:t>She </a:t>
            </a:r>
            <a:r>
              <a:rPr dirty="0" spc="-5"/>
              <a:t>had changed his name </a:t>
            </a:r>
            <a:r>
              <a:rPr dirty="0"/>
              <a:t>from Bruno to Baba. </a:t>
            </a:r>
            <a:r>
              <a:rPr dirty="0" spc="-5"/>
              <a:t>The </a:t>
            </a:r>
            <a:r>
              <a:rPr dirty="0"/>
              <a:t>baby-bear could also </a:t>
            </a:r>
            <a:r>
              <a:rPr dirty="0" spc="-375"/>
              <a:t> </a:t>
            </a:r>
            <a:r>
              <a:rPr dirty="0" spc="-5"/>
              <a:t>do </a:t>
            </a:r>
            <a:r>
              <a:rPr dirty="0"/>
              <a:t>a few tricks. At </a:t>
            </a:r>
            <a:r>
              <a:rPr dirty="0" spc="-5"/>
              <a:t>her command, </a:t>
            </a:r>
            <a:r>
              <a:rPr dirty="0"/>
              <a:t>Baba </a:t>
            </a:r>
            <a:r>
              <a:rPr dirty="0" spc="-5"/>
              <a:t>could </a:t>
            </a:r>
            <a:r>
              <a:rPr dirty="0"/>
              <a:t>“Wrestle” </a:t>
            </a:r>
            <a:r>
              <a:rPr dirty="0" spc="-5"/>
              <a:t>or “box”. He would hold </a:t>
            </a:r>
            <a:r>
              <a:rPr dirty="0"/>
              <a:t>a stick like a </a:t>
            </a:r>
            <a:r>
              <a:rPr dirty="0" spc="-5"/>
              <a:t>‘gun’. </a:t>
            </a:r>
            <a:r>
              <a:rPr dirty="0"/>
              <a:t>But </a:t>
            </a:r>
            <a:r>
              <a:rPr dirty="0" spc="5"/>
              <a:t> </a:t>
            </a:r>
            <a:r>
              <a:rPr dirty="0" spc="-5"/>
              <a:t>because</a:t>
            </a:r>
            <a:r>
              <a:rPr dirty="0" spc="-45"/>
              <a:t> </a:t>
            </a:r>
            <a:r>
              <a:rPr dirty="0" spc="-5"/>
              <a:t>of</a:t>
            </a:r>
            <a:r>
              <a:rPr dirty="0" spc="-15"/>
              <a:t> </a:t>
            </a:r>
            <a:r>
              <a:rPr dirty="0"/>
              <a:t>the</a:t>
            </a:r>
            <a:r>
              <a:rPr dirty="0" spc="-20"/>
              <a:t> </a:t>
            </a:r>
            <a:r>
              <a:rPr dirty="0" spc="-5"/>
              <a:t>tenants’</a:t>
            </a:r>
            <a:r>
              <a:rPr dirty="0" spc="-45"/>
              <a:t> </a:t>
            </a:r>
            <a:r>
              <a:rPr dirty="0" spc="-5"/>
              <a:t>children,</a:t>
            </a:r>
            <a:r>
              <a:rPr dirty="0" spc="-35"/>
              <a:t> </a:t>
            </a:r>
            <a:r>
              <a:rPr dirty="0" spc="-5"/>
              <a:t>he</a:t>
            </a:r>
            <a:r>
              <a:rPr dirty="0" spc="-10"/>
              <a:t> </a:t>
            </a:r>
            <a:r>
              <a:rPr dirty="0" spc="-5"/>
              <a:t>had</a:t>
            </a:r>
            <a:r>
              <a:rPr dirty="0" spc="-20"/>
              <a:t> </a:t>
            </a:r>
            <a:r>
              <a:rPr dirty="0"/>
              <a:t>to</a:t>
            </a:r>
            <a:r>
              <a:rPr dirty="0" spc="-20"/>
              <a:t> </a:t>
            </a:r>
            <a:r>
              <a:rPr dirty="0" spc="-5"/>
              <a:t>be</a:t>
            </a:r>
            <a:r>
              <a:rPr dirty="0" spc="-20"/>
              <a:t> </a:t>
            </a:r>
            <a:r>
              <a:rPr dirty="0" spc="-5"/>
              <a:t>chained</a:t>
            </a:r>
            <a:r>
              <a:rPr dirty="0" spc="-30"/>
              <a:t> </a:t>
            </a:r>
            <a:r>
              <a:rPr dirty="0" spc="-5"/>
              <a:t>most</a:t>
            </a:r>
            <a:r>
              <a:rPr dirty="0" spc="-30"/>
              <a:t> </a:t>
            </a:r>
            <a:r>
              <a:rPr dirty="0" spc="-5"/>
              <a:t>of </a:t>
            </a:r>
            <a:r>
              <a:rPr dirty="0"/>
              <a:t>the</a:t>
            </a:r>
            <a:r>
              <a:rPr dirty="0" spc="-30"/>
              <a:t> </a:t>
            </a:r>
            <a:r>
              <a:rPr dirty="0" spc="-5"/>
              <a:t>time.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340868" y="2589657"/>
            <a:ext cx="8482330" cy="6661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Arial MT"/>
                <a:cs typeface="Arial MT"/>
              </a:rPr>
              <a:t>The</a:t>
            </a:r>
            <a:r>
              <a:rPr dirty="0" sz="1400" spc="-2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author,</a:t>
            </a:r>
            <a:r>
              <a:rPr dirty="0" sz="1400" spc="-3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his</a:t>
            </a:r>
            <a:r>
              <a:rPr dirty="0" sz="1400" spc="-1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son</a:t>
            </a:r>
            <a:r>
              <a:rPr dirty="0" sz="1400" spc="-2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and</a:t>
            </a:r>
            <a:r>
              <a:rPr dirty="0" sz="1400" spc="-1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friends</a:t>
            </a:r>
            <a:r>
              <a:rPr dirty="0" sz="1400" spc="-35">
                <a:latin typeface="Arial MT"/>
                <a:cs typeface="Arial MT"/>
              </a:rPr>
              <a:t> </a:t>
            </a:r>
            <a:r>
              <a:rPr dirty="0" sz="1400" spc="-5">
                <a:latin typeface="Arial MT"/>
                <a:cs typeface="Arial MT"/>
              </a:rPr>
              <a:t>advised </a:t>
            </a:r>
            <a:r>
              <a:rPr dirty="0" sz="1400">
                <a:latin typeface="Arial MT"/>
                <a:cs typeface="Arial MT"/>
              </a:rPr>
              <a:t>her</a:t>
            </a:r>
            <a:r>
              <a:rPr dirty="0" sz="1400" spc="-2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to</a:t>
            </a:r>
            <a:r>
              <a:rPr dirty="0" sz="1400" spc="-15">
                <a:latin typeface="Arial MT"/>
                <a:cs typeface="Arial MT"/>
              </a:rPr>
              <a:t> </a:t>
            </a:r>
            <a:r>
              <a:rPr dirty="0" sz="1400" spc="-5">
                <a:latin typeface="Arial MT"/>
                <a:cs typeface="Arial MT"/>
              </a:rPr>
              <a:t>give</a:t>
            </a:r>
            <a:r>
              <a:rPr dirty="0" sz="1400" spc="1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Baba</a:t>
            </a:r>
            <a:r>
              <a:rPr dirty="0" sz="1400" spc="-1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to</a:t>
            </a:r>
            <a:r>
              <a:rPr dirty="0" sz="1400" spc="-2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the</a:t>
            </a:r>
            <a:r>
              <a:rPr dirty="0" sz="1400" spc="-15">
                <a:latin typeface="Arial MT"/>
                <a:cs typeface="Arial MT"/>
              </a:rPr>
              <a:t> </a:t>
            </a:r>
            <a:r>
              <a:rPr dirty="0" sz="1400" spc="-5">
                <a:latin typeface="Arial MT"/>
                <a:cs typeface="Arial MT"/>
              </a:rPr>
              <a:t>Zoo</a:t>
            </a:r>
            <a:r>
              <a:rPr dirty="0" sz="1400" spc="-1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at</a:t>
            </a:r>
            <a:r>
              <a:rPr dirty="0" sz="1400" spc="-10">
                <a:latin typeface="Arial MT"/>
                <a:cs typeface="Arial MT"/>
              </a:rPr>
              <a:t> </a:t>
            </a:r>
            <a:r>
              <a:rPr dirty="0" sz="1400" spc="-5">
                <a:latin typeface="Arial MT"/>
                <a:cs typeface="Arial MT"/>
              </a:rPr>
              <a:t>Mysore.</a:t>
            </a:r>
            <a:r>
              <a:rPr dirty="0" sz="1400" spc="-15">
                <a:latin typeface="Arial MT"/>
                <a:cs typeface="Arial MT"/>
              </a:rPr>
              <a:t> </a:t>
            </a:r>
            <a:r>
              <a:rPr dirty="0" sz="1400" spc="-5">
                <a:latin typeface="Arial MT"/>
                <a:cs typeface="Arial MT"/>
              </a:rPr>
              <a:t>He </a:t>
            </a:r>
            <a:r>
              <a:rPr dirty="0" sz="1400">
                <a:latin typeface="Arial MT"/>
                <a:cs typeface="Arial MT"/>
              </a:rPr>
              <a:t>had</a:t>
            </a:r>
            <a:r>
              <a:rPr dirty="0" sz="1400" spc="-1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become</a:t>
            </a:r>
            <a:r>
              <a:rPr dirty="0" sz="1400" spc="-25">
                <a:latin typeface="Arial MT"/>
                <a:cs typeface="Arial MT"/>
              </a:rPr>
              <a:t> </a:t>
            </a:r>
            <a:r>
              <a:rPr dirty="0" sz="1400" spc="-5">
                <a:latin typeface="Arial MT"/>
                <a:cs typeface="Arial MT"/>
              </a:rPr>
              <a:t>very </a:t>
            </a:r>
            <a:r>
              <a:rPr dirty="0" sz="1400">
                <a:latin typeface="Arial MT"/>
                <a:cs typeface="Arial MT"/>
              </a:rPr>
              <a:t>big.</a:t>
            </a:r>
            <a:r>
              <a:rPr dirty="0" sz="1400" spc="-10">
                <a:latin typeface="Arial MT"/>
                <a:cs typeface="Arial MT"/>
              </a:rPr>
              <a:t> </a:t>
            </a:r>
            <a:r>
              <a:rPr dirty="0" sz="1400" spc="-5">
                <a:latin typeface="Arial MT"/>
                <a:cs typeface="Arial MT"/>
              </a:rPr>
              <a:t>He </a:t>
            </a:r>
            <a:r>
              <a:rPr dirty="0" sz="1400" spc="-375">
                <a:latin typeface="Arial MT"/>
                <a:cs typeface="Arial MT"/>
              </a:rPr>
              <a:t> </a:t>
            </a:r>
            <a:r>
              <a:rPr dirty="0" sz="1400" spc="-5">
                <a:latin typeface="Arial MT"/>
                <a:cs typeface="Arial MT"/>
              </a:rPr>
              <a:t>couldn’t be kept at home. </a:t>
            </a:r>
            <a:r>
              <a:rPr dirty="0" sz="1400">
                <a:latin typeface="Arial MT"/>
                <a:cs typeface="Arial MT"/>
              </a:rPr>
              <a:t>At </a:t>
            </a:r>
            <a:r>
              <a:rPr dirty="0" sz="1400" spc="-5">
                <a:latin typeface="Arial MT"/>
                <a:cs typeface="Arial MT"/>
              </a:rPr>
              <a:t>last, </a:t>
            </a:r>
            <a:r>
              <a:rPr dirty="0" sz="1400">
                <a:latin typeface="Arial MT"/>
                <a:cs typeface="Arial MT"/>
              </a:rPr>
              <a:t>she </a:t>
            </a:r>
            <a:r>
              <a:rPr dirty="0" sz="1400" spc="-5">
                <a:latin typeface="Arial MT"/>
                <a:cs typeface="Arial MT"/>
              </a:rPr>
              <a:t>consented. </a:t>
            </a:r>
            <a:r>
              <a:rPr dirty="0" sz="1400">
                <a:latin typeface="Arial MT"/>
                <a:cs typeface="Arial MT"/>
              </a:rPr>
              <a:t>A </a:t>
            </a:r>
            <a:r>
              <a:rPr dirty="0" sz="1400" spc="-5">
                <a:latin typeface="Arial MT"/>
                <a:cs typeface="Arial MT"/>
              </a:rPr>
              <a:t>letter </a:t>
            </a:r>
            <a:r>
              <a:rPr dirty="0" sz="1400" spc="-10">
                <a:latin typeface="Arial MT"/>
                <a:cs typeface="Arial MT"/>
              </a:rPr>
              <a:t>was </a:t>
            </a:r>
            <a:r>
              <a:rPr dirty="0" sz="1400" spc="-5">
                <a:latin typeface="Arial MT"/>
                <a:cs typeface="Arial MT"/>
              </a:rPr>
              <a:t>written </a:t>
            </a:r>
            <a:r>
              <a:rPr dirty="0" sz="1400">
                <a:latin typeface="Arial MT"/>
                <a:cs typeface="Arial MT"/>
              </a:rPr>
              <a:t>to the </a:t>
            </a:r>
            <a:r>
              <a:rPr dirty="0" sz="1400" spc="-5">
                <a:latin typeface="Arial MT"/>
                <a:cs typeface="Arial MT"/>
              </a:rPr>
              <a:t>curator of </a:t>
            </a:r>
            <a:r>
              <a:rPr dirty="0" sz="1400">
                <a:latin typeface="Arial MT"/>
                <a:cs typeface="Arial MT"/>
              </a:rPr>
              <a:t>the </a:t>
            </a:r>
            <a:r>
              <a:rPr dirty="0" sz="1400" spc="-5">
                <a:latin typeface="Arial MT"/>
                <a:cs typeface="Arial MT"/>
              </a:rPr>
              <a:t>zoo. The </a:t>
            </a:r>
            <a:r>
              <a:rPr dirty="0" sz="1400">
                <a:latin typeface="Arial MT"/>
                <a:cs typeface="Arial MT"/>
              </a:rPr>
              <a:t>zoo </a:t>
            </a:r>
            <a:r>
              <a:rPr dirty="0" sz="1400" spc="-5">
                <a:latin typeface="Arial MT"/>
                <a:cs typeface="Arial MT"/>
              </a:rPr>
              <a:t>sent </a:t>
            </a:r>
            <a:r>
              <a:rPr dirty="0" sz="1400">
                <a:latin typeface="Arial MT"/>
                <a:cs typeface="Arial MT"/>
              </a:rPr>
              <a:t> a</a:t>
            </a:r>
            <a:r>
              <a:rPr dirty="0" sz="1400" spc="-1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cage</a:t>
            </a:r>
            <a:r>
              <a:rPr dirty="0" sz="1400" spc="-3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from</a:t>
            </a:r>
            <a:r>
              <a:rPr dirty="0" sz="1400" spc="-25">
                <a:latin typeface="Arial MT"/>
                <a:cs typeface="Arial MT"/>
              </a:rPr>
              <a:t> </a:t>
            </a:r>
            <a:r>
              <a:rPr dirty="0" sz="1400" spc="-5">
                <a:latin typeface="Arial MT"/>
                <a:cs typeface="Arial MT"/>
              </a:rPr>
              <a:t>Mysore</a:t>
            </a:r>
            <a:r>
              <a:rPr dirty="0" sz="1400" spc="-2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in</a:t>
            </a:r>
            <a:r>
              <a:rPr dirty="0" sz="1400" spc="-1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a</a:t>
            </a:r>
            <a:r>
              <a:rPr dirty="0" sz="1400" spc="-10">
                <a:latin typeface="Arial MT"/>
                <a:cs typeface="Arial MT"/>
              </a:rPr>
              <a:t> </a:t>
            </a:r>
            <a:r>
              <a:rPr dirty="0" sz="1400" spc="-5">
                <a:latin typeface="Arial MT"/>
                <a:cs typeface="Arial MT"/>
              </a:rPr>
              <a:t>lorry. </a:t>
            </a:r>
            <a:r>
              <a:rPr dirty="0" sz="1400">
                <a:latin typeface="Arial MT"/>
                <a:cs typeface="Arial MT"/>
              </a:rPr>
              <a:t>Baba</a:t>
            </a:r>
            <a:r>
              <a:rPr dirty="0" sz="1400" spc="-20">
                <a:latin typeface="Arial MT"/>
                <a:cs typeface="Arial MT"/>
              </a:rPr>
              <a:t> </a:t>
            </a:r>
            <a:r>
              <a:rPr dirty="0" sz="1400" spc="-5">
                <a:latin typeface="Arial MT"/>
                <a:cs typeface="Arial MT"/>
              </a:rPr>
              <a:t>was</a:t>
            </a:r>
            <a:r>
              <a:rPr dirty="0" sz="1400" spc="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packed</a:t>
            </a:r>
            <a:r>
              <a:rPr dirty="0" sz="1400" spc="-4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off.</a:t>
            </a:r>
            <a:endParaRPr sz="1400">
              <a:latin typeface="Arial MT"/>
              <a:cs typeface="Arial M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40868" y="3870147"/>
            <a:ext cx="8459470" cy="6667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Arial MT"/>
                <a:cs typeface="Arial MT"/>
              </a:rPr>
              <a:t>But</a:t>
            </a:r>
            <a:r>
              <a:rPr dirty="0" sz="1400" spc="-1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all of</a:t>
            </a:r>
            <a:r>
              <a:rPr dirty="0" sz="1400" spc="-1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them</a:t>
            </a:r>
            <a:r>
              <a:rPr dirty="0" sz="1400" spc="-2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missed</a:t>
            </a:r>
            <a:r>
              <a:rPr dirty="0" sz="1400" spc="-2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Bruno</a:t>
            </a:r>
            <a:r>
              <a:rPr dirty="0" sz="1400" spc="-20">
                <a:latin typeface="Arial MT"/>
                <a:cs typeface="Arial MT"/>
              </a:rPr>
              <a:t> </a:t>
            </a:r>
            <a:r>
              <a:rPr dirty="0" sz="1400" spc="-5">
                <a:latin typeface="Arial MT"/>
                <a:cs typeface="Arial MT"/>
              </a:rPr>
              <a:t>greatly.</a:t>
            </a:r>
            <a:r>
              <a:rPr dirty="0" sz="1400" spc="-25">
                <a:latin typeface="Arial MT"/>
                <a:cs typeface="Arial MT"/>
              </a:rPr>
              <a:t> </a:t>
            </a:r>
            <a:r>
              <a:rPr dirty="0" sz="1400" spc="-5">
                <a:latin typeface="Arial MT"/>
                <a:cs typeface="Arial MT"/>
              </a:rPr>
              <a:t>His wife</a:t>
            </a:r>
            <a:r>
              <a:rPr dirty="0" sz="1400" spc="10">
                <a:latin typeface="Arial MT"/>
                <a:cs typeface="Arial MT"/>
              </a:rPr>
              <a:t> </a:t>
            </a:r>
            <a:r>
              <a:rPr dirty="0" sz="1400" spc="-5">
                <a:latin typeface="Arial MT"/>
                <a:cs typeface="Arial MT"/>
              </a:rPr>
              <a:t>wept</a:t>
            </a:r>
            <a:r>
              <a:rPr dirty="0" sz="1400">
                <a:latin typeface="Arial MT"/>
                <a:cs typeface="Arial MT"/>
              </a:rPr>
              <a:t> and</a:t>
            </a:r>
            <a:r>
              <a:rPr dirty="0" sz="1400" spc="-20">
                <a:latin typeface="Arial MT"/>
                <a:cs typeface="Arial MT"/>
              </a:rPr>
              <a:t> </a:t>
            </a:r>
            <a:r>
              <a:rPr dirty="0" sz="1400" spc="-5">
                <a:latin typeface="Arial MT"/>
                <a:cs typeface="Arial MT"/>
              </a:rPr>
              <a:t>was</a:t>
            </a:r>
            <a:r>
              <a:rPr dirty="0" sz="1400" spc="1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inconsolable.</a:t>
            </a:r>
            <a:r>
              <a:rPr dirty="0" sz="1400" spc="-45">
                <a:latin typeface="Arial MT"/>
                <a:cs typeface="Arial MT"/>
              </a:rPr>
              <a:t> </a:t>
            </a:r>
            <a:r>
              <a:rPr dirty="0" sz="1400" spc="-5">
                <a:latin typeface="Arial MT"/>
                <a:cs typeface="Arial MT"/>
              </a:rPr>
              <a:t>For</a:t>
            </a:r>
            <a:r>
              <a:rPr dirty="0" sz="1400" spc="-2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a</a:t>
            </a:r>
            <a:r>
              <a:rPr dirty="0" sz="1400" spc="-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few</a:t>
            </a:r>
            <a:r>
              <a:rPr dirty="0" sz="1400" spc="-15">
                <a:latin typeface="Arial MT"/>
                <a:cs typeface="Arial MT"/>
              </a:rPr>
              <a:t> </a:t>
            </a:r>
            <a:r>
              <a:rPr dirty="0" sz="1400" spc="-5">
                <a:latin typeface="Arial MT"/>
                <a:cs typeface="Arial MT"/>
              </a:rPr>
              <a:t>days</a:t>
            </a:r>
            <a:r>
              <a:rPr dirty="0" sz="1400">
                <a:latin typeface="Arial MT"/>
                <a:cs typeface="Arial MT"/>
              </a:rPr>
              <a:t> she</a:t>
            </a:r>
            <a:r>
              <a:rPr dirty="0" sz="1400" spc="-15">
                <a:latin typeface="Arial MT"/>
                <a:cs typeface="Arial MT"/>
              </a:rPr>
              <a:t> </a:t>
            </a:r>
            <a:r>
              <a:rPr dirty="0" sz="1400" spc="-5">
                <a:latin typeface="Arial MT"/>
                <a:cs typeface="Arial MT"/>
              </a:rPr>
              <a:t>would</a:t>
            </a:r>
            <a:r>
              <a:rPr dirty="0" sz="1400" spc="-1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not</a:t>
            </a:r>
            <a:r>
              <a:rPr dirty="0" sz="1400" spc="-1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eat </a:t>
            </a:r>
            <a:r>
              <a:rPr dirty="0" sz="1400" spc="-375">
                <a:latin typeface="Arial MT"/>
                <a:cs typeface="Arial MT"/>
              </a:rPr>
              <a:t> </a:t>
            </a:r>
            <a:r>
              <a:rPr dirty="0" sz="1400" spc="-5">
                <a:latin typeface="Arial MT"/>
                <a:cs typeface="Arial MT"/>
              </a:rPr>
              <a:t>anything. </a:t>
            </a:r>
            <a:r>
              <a:rPr dirty="0" sz="1400">
                <a:latin typeface="Arial MT"/>
                <a:cs typeface="Arial MT"/>
              </a:rPr>
              <a:t>She </a:t>
            </a:r>
            <a:r>
              <a:rPr dirty="0" sz="1400" spc="-5">
                <a:latin typeface="Arial MT"/>
                <a:cs typeface="Arial MT"/>
              </a:rPr>
              <a:t>wrote </a:t>
            </a:r>
            <a:r>
              <a:rPr dirty="0" sz="1400">
                <a:latin typeface="Arial MT"/>
                <a:cs typeface="Arial MT"/>
              </a:rPr>
              <a:t>a number of letters to the curator of the </a:t>
            </a:r>
            <a:r>
              <a:rPr dirty="0" sz="1400" spc="-5">
                <a:latin typeface="Arial MT"/>
                <a:cs typeface="Arial MT"/>
              </a:rPr>
              <a:t>Zoo. Even </a:t>
            </a:r>
            <a:r>
              <a:rPr dirty="0" sz="1400">
                <a:latin typeface="Arial MT"/>
                <a:cs typeface="Arial MT"/>
              </a:rPr>
              <a:t>Baba </a:t>
            </a:r>
            <a:r>
              <a:rPr dirty="0" sz="1400" spc="-5">
                <a:latin typeface="Arial MT"/>
                <a:cs typeface="Arial MT"/>
              </a:rPr>
              <a:t>was </a:t>
            </a:r>
            <a:r>
              <a:rPr dirty="0" sz="1400">
                <a:latin typeface="Arial MT"/>
                <a:cs typeface="Arial MT"/>
              </a:rPr>
              <a:t>inconsolable there. </a:t>
            </a:r>
            <a:r>
              <a:rPr dirty="0" sz="1400" spc="-5">
                <a:latin typeface="Arial MT"/>
                <a:cs typeface="Arial MT"/>
              </a:rPr>
              <a:t>He </a:t>
            </a:r>
            <a:r>
              <a:rPr dirty="0" sz="1400">
                <a:latin typeface="Arial MT"/>
                <a:cs typeface="Arial MT"/>
              </a:rPr>
              <a:t> refused</a:t>
            </a:r>
            <a:r>
              <a:rPr dirty="0" sz="1400" spc="-4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food</a:t>
            </a:r>
            <a:r>
              <a:rPr dirty="0" sz="1400" spc="-3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too.</a:t>
            </a:r>
            <a:r>
              <a:rPr dirty="0" sz="1400" spc="-3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At last,</a:t>
            </a:r>
            <a:r>
              <a:rPr dirty="0" sz="1400" spc="-2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he</a:t>
            </a:r>
            <a:r>
              <a:rPr dirty="0" sz="1400" spc="-2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took</a:t>
            </a:r>
            <a:r>
              <a:rPr dirty="0" sz="1400" spc="-3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his</a:t>
            </a:r>
            <a:r>
              <a:rPr dirty="0" sz="1400" spc="-5">
                <a:latin typeface="Arial MT"/>
                <a:cs typeface="Arial MT"/>
              </a:rPr>
              <a:t> wife</a:t>
            </a:r>
            <a:r>
              <a:rPr dirty="0" sz="1400" spc="-1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to</a:t>
            </a:r>
            <a:r>
              <a:rPr dirty="0" sz="1400" spc="-2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Bruno</a:t>
            </a:r>
            <a:r>
              <a:rPr dirty="0" sz="1400" spc="-2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or</a:t>
            </a:r>
            <a:r>
              <a:rPr dirty="0" sz="1400" spc="-2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Baba.</a:t>
            </a:r>
            <a:endParaRPr sz="1400">
              <a:latin typeface="Arial MT"/>
              <a:cs typeface="Arial MT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4317746" y="1943354"/>
            <a:ext cx="415925" cy="676275"/>
            <a:chOff x="4317746" y="1943354"/>
            <a:chExt cx="415925" cy="676275"/>
          </a:xfrm>
        </p:grpSpPr>
        <p:sp>
          <p:nvSpPr>
            <p:cNvPr id="9" name="object 9"/>
            <p:cNvSpPr/>
            <p:nvPr/>
          </p:nvSpPr>
          <p:spPr>
            <a:xfrm>
              <a:off x="4330446" y="1956054"/>
              <a:ext cx="390525" cy="650875"/>
            </a:xfrm>
            <a:custGeom>
              <a:avLst/>
              <a:gdLst/>
              <a:ahLst/>
              <a:cxnLst/>
              <a:rect l="l" t="t" r="r" b="b"/>
              <a:pathLst>
                <a:path w="390525" h="650875">
                  <a:moveTo>
                    <a:pt x="292607" y="0"/>
                  </a:moveTo>
                  <a:lnTo>
                    <a:pt x="97536" y="0"/>
                  </a:lnTo>
                  <a:lnTo>
                    <a:pt x="97536" y="455675"/>
                  </a:lnTo>
                  <a:lnTo>
                    <a:pt x="0" y="455675"/>
                  </a:lnTo>
                  <a:lnTo>
                    <a:pt x="195071" y="650747"/>
                  </a:lnTo>
                  <a:lnTo>
                    <a:pt x="390143" y="455675"/>
                  </a:lnTo>
                  <a:lnTo>
                    <a:pt x="292607" y="455675"/>
                  </a:lnTo>
                  <a:lnTo>
                    <a:pt x="292607" y="0"/>
                  </a:lnTo>
                  <a:close/>
                </a:path>
              </a:pathLst>
            </a:custGeom>
            <a:solidFill>
              <a:srgbClr val="FFAB4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/>
            <p:cNvSpPr/>
            <p:nvPr/>
          </p:nvSpPr>
          <p:spPr>
            <a:xfrm>
              <a:off x="4330446" y="1956054"/>
              <a:ext cx="390525" cy="650875"/>
            </a:xfrm>
            <a:custGeom>
              <a:avLst/>
              <a:gdLst/>
              <a:ahLst/>
              <a:cxnLst/>
              <a:rect l="l" t="t" r="r" b="b"/>
              <a:pathLst>
                <a:path w="390525" h="650875">
                  <a:moveTo>
                    <a:pt x="0" y="455675"/>
                  </a:moveTo>
                  <a:lnTo>
                    <a:pt x="97536" y="455675"/>
                  </a:lnTo>
                  <a:lnTo>
                    <a:pt x="97536" y="0"/>
                  </a:lnTo>
                  <a:lnTo>
                    <a:pt x="292607" y="0"/>
                  </a:lnTo>
                  <a:lnTo>
                    <a:pt x="292607" y="455675"/>
                  </a:lnTo>
                  <a:lnTo>
                    <a:pt x="390143" y="455675"/>
                  </a:lnTo>
                  <a:lnTo>
                    <a:pt x="195071" y="650747"/>
                  </a:lnTo>
                  <a:lnTo>
                    <a:pt x="0" y="455675"/>
                  </a:lnTo>
                  <a:close/>
                </a:path>
              </a:pathLst>
            </a:custGeom>
            <a:ln w="25400">
              <a:solidFill>
                <a:srgbClr val="BB7C2C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1" name="object 11"/>
          <p:cNvGrpSpPr/>
          <p:nvPr/>
        </p:nvGrpSpPr>
        <p:grpSpPr>
          <a:xfrm>
            <a:off x="4317746" y="3214370"/>
            <a:ext cx="405130" cy="709930"/>
            <a:chOff x="4317746" y="3214370"/>
            <a:chExt cx="405130" cy="709930"/>
          </a:xfrm>
        </p:grpSpPr>
        <p:sp>
          <p:nvSpPr>
            <p:cNvPr id="12" name="object 12"/>
            <p:cNvSpPr/>
            <p:nvPr/>
          </p:nvSpPr>
          <p:spPr>
            <a:xfrm>
              <a:off x="4330446" y="3227070"/>
              <a:ext cx="379730" cy="684530"/>
            </a:xfrm>
            <a:custGeom>
              <a:avLst/>
              <a:gdLst/>
              <a:ahLst/>
              <a:cxnLst/>
              <a:rect l="l" t="t" r="r" b="b"/>
              <a:pathLst>
                <a:path w="379729" h="684529">
                  <a:moveTo>
                    <a:pt x="284606" y="0"/>
                  </a:moveTo>
                  <a:lnTo>
                    <a:pt x="94868" y="0"/>
                  </a:lnTo>
                  <a:lnTo>
                    <a:pt x="94868" y="494538"/>
                  </a:lnTo>
                  <a:lnTo>
                    <a:pt x="0" y="494538"/>
                  </a:lnTo>
                  <a:lnTo>
                    <a:pt x="189737" y="684276"/>
                  </a:lnTo>
                  <a:lnTo>
                    <a:pt x="379475" y="494538"/>
                  </a:lnTo>
                  <a:lnTo>
                    <a:pt x="284606" y="494538"/>
                  </a:lnTo>
                  <a:lnTo>
                    <a:pt x="284606" y="0"/>
                  </a:lnTo>
                  <a:close/>
                </a:path>
              </a:pathLst>
            </a:custGeom>
            <a:solidFill>
              <a:srgbClr val="FFAB4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/>
            <p:cNvSpPr/>
            <p:nvPr/>
          </p:nvSpPr>
          <p:spPr>
            <a:xfrm>
              <a:off x="4330446" y="3227070"/>
              <a:ext cx="379730" cy="684530"/>
            </a:xfrm>
            <a:custGeom>
              <a:avLst/>
              <a:gdLst/>
              <a:ahLst/>
              <a:cxnLst/>
              <a:rect l="l" t="t" r="r" b="b"/>
              <a:pathLst>
                <a:path w="379729" h="684529">
                  <a:moveTo>
                    <a:pt x="0" y="494538"/>
                  </a:moveTo>
                  <a:lnTo>
                    <a:pt x="94868" y="494538"/>
                  </a:lnTo>
                  <a:lnTo>
                    <a:pt x="94868" y="0"/>
                  </a:lnTo>
                  <a:lnTo>
                    <a:pt x="284606" y="0"/>
                  </a:lnTo>
                  <a:lnTo>
                    <a:pt x="284606" y="494538"/>
                  </a:lnTo>
                  <a:lnTo>
                    <a:pt x="379475" y="494538"/>
                  </a:lnTo>
                  <a:lnTo>
                    <a:pt x="189737" y="684276"/>
                  </a:lnTo>
                  <a:lnTo>
                    <a:pt x="0" y="494538"/>
                  </a:lnTo>
                  <a:close/>
                </a:path>
              </a:pathLst>
            </a:custGeom>
            <a:ln w="25400">
              <a:solidFill>
                <a:srgbClr val="BB7C2C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895088" y="3514343"/>
            <a:ext cx="2801112" cy="1629155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787640" y="4378452"/>
            <a:ext cx="1232916" cy="612648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06730" y="409143"/>
            <a:ext cx="1486535" cy="36068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200" spc="-5">
                <a:latin typeface="Arial"/>
                <a:cs typeface="Arial"/>
              </a:rPr>
              <a:t>The</a:t>
            </a:r>
            <a:r>
              <a:rPr dirty="0" sz="2200" spc="-20">
                <a:latin typeface="Arial"/>
                <a:cs typeface="Arial"/>
              </a:rPr>
              <a:t> </a:t>
            </a:r>
            <a:r>
              <a:rPr dirty="0" sz="2200" spc="-5">
                <a:latin typeface="Arial"/>
                <a:cs typeface="Arial"/>
              </a:rPr>
              <a:t>Story</a:t>
            </a:r>
            <a:r>
              <a:rPr dirty="0" sz="2200" spc="-25">
                <a:latin typeface="Arial"/>
                <a:cs typeface="Arial"/>
              </a:rPr>
              <a:t> </a:t>
            </a:r>
            <a:r>
              <a:rPr dirty="0" sz="2200" spc="-5">
                <a:latin typeface="Arial"/>
                <a:cs typeface="Arial"/>
              </a:rPr>
              <a:t>:</a:t>
            </a:r>
            <a:endParaRPr sz="2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40868" y="882141"/>
            <a:ext cx="8390890" cy="344106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254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Arial MT"/>
                <a:cs typeface="Arial MT"/>
              </a:rPr>
              <a:t>Friends had guessed that the bear </a:t>
            </a:r>
            <a:r>
              <a:rPr dirty="0" sz="1400" spc="-5">
                <a:latin typeface="Arial MT"/>
                <a:cs typeface="Arial MT"/>
              </a:rPr>
              <a:t>would </a:t>
            </a:r>
            <a:r>
              <a:rPr dirty="0" sz="1400">
                <a:latin typeface="Arial MT"/>
                <a:cs typeface="Arial MT"/>
              </a:rPr>
              <a:t>not recognise her. But the </a:t>
            </a:r>
            <a:r>
              <a:rPr dirty="0" sz="1400" spc="-5">
                <a:latin typeface="Arial MT"/>
                <a:cs typeface="Arial MT"/>
              </a:rPr>
              <a:t>moment </a:t>
            </a:r>
            <a:r>
              <a:rPr dirty="0" sz="1400">
                <a:latin typeface="Arial MT"/>
                <a:cs typeface="Arial MT"/>
              </a:rPr>
              <a:t>Baba saw her he recognised </a:t>
            </a:r>
            <a:r>
              <a:rPr dirty="0" sz="1400" spc="-37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her.</a:t>
            </a:r>
            <a:r>
              <a:rPr dirty="0" sz="1400" spc="-20">
                <a:latin typeface="Arial MT"/>
                <a:cs typeface="Arial MT"/>
              </a:rPr>
              <a:t> </a:t>
            </a:r>
            <a:r>
              <a:rPr dirty="0" sz="1400" spc="-5">
                <a:latin typeface="Arial MT"/>
                <a:cs typeface="Arial MT"/>
              </a:rPr>
              <a:t>He</a:t>
            </a:r>
            <a:r>
              <a:rPr dirty="0" sz="1400" spc="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cried</a:t>
            </a:r>
            <a:r>
              <a:rPr dirty="0" sz="1400" spc="-30">
                <a:latin typeface="Arial MT"/>
                <a:cs typeface="Arial MT"/>
              </a:rPr>
              <a:t> </a:t>
            </a:r>
            <a:r>
              <a:rPr dirty="0" sz="1400" spc="-5">
                <a:latin typeface="Arial MT"/>
                <a:cs typeface="Arial MT"/>
              </a:rPr>
              <a:t>with </a:t>
            </a:r>
            <a:r>
              <a:rPr dirty="0" sz="1400">
                <a:latin typeface="Arial MT"/>
                <a:cs typeface="Arial MT"/>
              </a:rPr>
              <a:t>happiness.</a:t>
            </a:r>
            <a:r>
              <a:rPr dirty="0" sz="1400" spc="-4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She</a:t>
            </a:r>
            <a:r>
              <a:rPr dirty="0" sz="1400" spc="-1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ran</a:t>
            </a:r>
            <a:r>
              <a:rPr dirty="0" sz="1400" spc="-2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up</a:t>
            </a:r>
            <a:r>
              <a:rPr dirty="0" sz="1400" spc="-2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to</a:t>
            </a:r>
            <a:r>
              <a:rPr dirty="0" sz="1400" spc="-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him.</a:t>
            </a:r>
            <a:r>
              <a:rPr dirty="0" sz="1400" spc="-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She</a:t>
            </a:r>
            <a:r>
              <a:rPr dirty="0" sz="1400" spc="-2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patted</a:t>
            </a:r>
            <a:r>
              <a:rPr dirty="0" sz="1400" spc="-4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him</a:t>
            </a:r>
            <a:r>
              <a:rPr dirty="0" sz="1400" spc="-1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through</a:t>
            </a:r>
            <a:r>
              <a:rPr dirty="0" sz="1400" spc="-4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the</a:t>
            </a:r>
            <a:r>
              <a:rPr dirty="0" sz="1400" spc="-2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bars.</a:t>
            </a:r>
            <a:r>
              <a:rPr dirty="0" sz="1400" spc="-20">
                <a:latin typeface="Arial MT"/>
                <a:cs typeface="Arial MT"/>
              </a:rPr>
              <a:t> </a:t>
            </a:r>
            <a:r>
              <a:rPr dirty="0" sz="1400" spc="-5">
                <a:latin typeface="Arial MT"/>
                <a:cs typeface="Arial MT"/>
              </a:rPr>
              <a:t>He </a:t>
            </a:r>
            <a:r>
              <a:rPr dirty="0" sz="1400">
                <a:latin typeface="Arial MT"/>
                <a:cs typeface="Arial MT"/>
              </a:rPr>
              <a:t>stood</a:t>
            </a:r>
            <a:r>
              <a:rPr dirty="0" sz="1400" spc="-3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in</a:t>
            </a:r>
            <a:r>
              <a:rPr dirty="0" sz="1400" spc="-1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delight.</a:t>
            </a:r>
            <a:r>
              <a:rPr dirty="0" sz="1400" spc="-2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She </a:t>
            </a:r>
            <a:r>
              <a:rPr dirty="0" sz="1400" spc="-370">
                <a:latin typeface="Arial MT"/>
                <a:cs typeface="Arial MT"/>
              </a:rPr>
              <a:t> </a:t>
            </a:r>
            <a:r>
              <a:rPr dirty="0" sz="1400" spc="-5">
                <a:latin typeface="Arial MT"/>
                <a:cs typeface="Arial MT"/>
              </a:rPr>
              <a:t>would </a:t>
            </a:r>
            <a:r>
              <a:rPr dirty="0" sz="1400">
                <a:latin typeface="Arial MT"/>
                <a:cs typeface="Arial MT"/>
              </a:rPr>
              <a:t>not </a:t>
            </a:r>
            <a:r>
              <a:rPr dirty="0" sz="1400" spc="-5">
                <a:latin typeface="Arial MT"/>
                <a:cs typeface="Arial MT"/>
              </a:rPr>
              <a:t>leave </a:t>
            </a:r>
            <a:r>
              <a:rPr dirty="0" sz="1400">
                <a:latin typeface="Arial MT"/>
                <a:cs typeface="Arial MT"/>
              </a:rPr>
              <a:t>the cage for 3 hours. She </a:t>
            </a:r>
            <a:r>
              <a:rPr dirty="0" sz="1400" spc="-5">
                <a:latin typeface="Arial MT"/>
                <a:cs typeface="Arial MT"/>
              </a:rPr>
              <a:t>gave </a:t>
            </a:r>
            <a:r>
              <a:rPr dirty="0" sz="1400">
                <a:latin typeface="Arial MT"/>
                <a:cs typeface="Arial MT"/>
              </a:rPr>
              <a:t>him tea, cakes, ice-cream etc. At </a:t>
            </a:r>
            <a:r>
              <a:rPr dirty="0" sz="1400" spc="-5">
                <a:latin typeface="Arial MT"/>
                <a:cs typeface="Arial MT"/>
              </a:rPr>
              <a:t>last, </a:t>
            </a:r>
            <a:r>
              <a:rPr dirty="0" sz="1400">
                <a:latin typeface="Arial MT"/>
                <a:cs typeface="Arial MT"/>
              </a:rPr>
              <a:t>the </a:t>
            </a:r>
            <a:r>
              <a:rPr dirty="0" sz="1400" spc="-5">
                <a:latin typeface="Arial MT"/>
                <a:cs typeface="Arial MT"/>
              </a:rPr>
              <a:t>‘closing time’ </a:t>
            </a:r>
            <a:r>
              <a:rPr dirty="0" sz="1400">
                <a:latin typeface="Arial MT"/>
                <a:cs typeface="Arial MT"/>
              </a:rPr>
              <a:t> came.</a:t>
            </a:r>
            <a:r>
              <a:rPr dirty="0" sz="1400" spc="-35">
                <a:latin typeface="Arial MT"/>
                <a:cs typeface="Arial MT"/>
              </a:rPr>
              <a:t> </a:t>
            </a:r>
            <a:r>
              <a:rPr dirty="0" sz="1400" spc="-5">
                <a:latin typeface="Arial MT"/>
                <a:cs typeface="Arial MT"/>
              </a:rPr>
              <a:t>They</a:t>
            </a:r>
            <a:r>
              <a:rPr dirty="0" sz="1400" spc="-1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had</a:t>
            </a:r>
            <a:r>
              <a:rPr dirty="0" sz="1400" spc="-2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to</a:t>
            </a:r>
            <a:r>
              <a:rPr dirty="0" sz="1400" spc="-20">
                <a:latin typeface="Arial MT"/>
                <a:cs typeface="Arial MT"/>
              </a:rPr>
              <a:t> </a:t>
            </a:r>
            <a:r>
              <a:rPr dirty="0" sz="1400" spc="-5">
                <a:latin typeface="Arial MT"/>
                <a:cs typeface="Arial MT"/>
              </a:rPr>
              <a:t>leave</a:t>
            </a:r>
            <a:r>
              <a:rPr dirty="0" sz="1400" spc="-10">
                <a:latin typeface="Arial MT"/>
                <a:cs typeface="Arial MT"/>
              </a:rPr>
              <a:t> </a:t>
            </a:r>
            <a:r>
              <a:rPr dirty="0" sz="1400" spc="-5">
                <a:latin typeface="Arial MT"/>
                <a:cs typeface="Arial MT"/>
              </a:rPr>
              <a:t>now.</a:t>
            </a:r>
            <a:endParaRPr sz="1400">
              <a:latin typeface="Arial MT"/>
              <a:cs typeface="Arial MT"/>
            </a:endParaRPr>
          </a:p>
          <a:p>
            <a:pPr>
              <a:lnSpc>
                <a:spcPct val="100000"/>
              </a:lnSpc>
            </a:pPr>
            <a:endParaRPr sz="15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400">
              <a:latin typeface="Arial MT"/>
              <a:cs typeface="Arial MT"/>
            </a:endParaRPr>
          </a:p>
          <a:p>
            <a:pPr marL="12700" marR="5080">
              <a:lnSpc>
                <a:spcPct val="100000"/>
              </a:lnSpc>
            </a:pPr>
            <a:r>
              <a:rPr dirty="0" sz="1400" spc="-5">
                <a:latin typeface="Arial MT"/>
                <a:cs typeface="Arial MT"/>
              </a:rPr>
              <a:t>Then,</a:t>
            </a:r>
            <a:r>
              <a:rPr dirty="0" sz="1400" spc="-2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they</a:t>
            </a:r>
            <a:r>
              <a:rPr dirty="0" sz="1400" spc="-20">
                <a:latin typeface="Arial MT"/>
                <a:cs typeface="Arial MT"/>
              </a:rPr>
              <a:t> </a:t>
            </a:r>
            <a:r>
              <a:rPr dirty="0" sz="1400" spc="-5">
                <a:latin typeface="Arial MT"/>
                <a:cs typeface="Arial MT"/>
              </a:rPr>
              <a:t>went</a:t>
            </a:r>
            <a:r>
              <a:rPr dirty="0" sz="1400" spc="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to the</a:t>
            </a:r>
            <a:r>
              <a:rPr dirty="0" sz="1400" spc="-25">
                <a:latin typeface="Arial MT"/>
                <a:cs typeface="Arial MT"/>
              </a:rPr>
              <a:t> </a:t>
            </a:r>
            <a:r>
              <a:rPr dirty="0" sz="1400" spc="-5">
                <a:latin typeface="Arial MT"/>
                <a:cs typeface="Arial MT"/>
              </a:rPr>
              <a:t>superintendent.</a:t>
            </a:r>
            <a:r>
              <a:rPr dirty="0" sz="1400" spc="-3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She</a:t>
            </a:r>
            <a:r>
              <a:rPr dirty="0" sz="1400" spc="-1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pleaded</a:t>
            </a:r>
            <a:r>
              <a:rPr dirty="0" sz="1400" spc="-25">
                <a:latin typeface="Arial MT"/>
                <a:cs typeface="Arial MT"/>
              </a:rPr>
              <a:t> </a:t>
            </a:r>
            <a:r>
              <a:rPr dirty="0" sz="1400" spc="-5">
                <a:latin typeface="Arial MT"/>
                <a:cs typeface="Arial MT"/>
              </a:rPr>
              <a:t>with</a:t>
            </a:r>
            <a:r>
              <a:rPr dirty="0" sz="1400" spc="1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tears</a:t>
            </a:r>
            <a:r>
              <a:rPr dirty="0" sz="1400" spc="-3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in her</a:t>
            </a:r>
            <a:r>
              <a:rPr dirty="0" sz="1400" spc="-15">
                <a:latin typeface="Arial MT"/>
                <a:cs typeface="Arial MT"/>
              </a:rPr>
              <a:t> </a:t>
            </a:r>
            <a:r>
              <a:rPr dirty="0" sz="1400" spc="-5">
                <a:latin typeface="Arial MT"/>
                <a:cs typeface="Arial MT"/>
              </a:rPr>
              <a:t>eyes.</a:t>
            </a:r>
            <a:r>
              <a:rPr dirty="0" sz="1400" spc="1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The</a:t>
            </a:r>
            <a:r>
              <a:rPr dirty="0" sz="1400" spc="-20">
                <a:latin typeface="Arial MT"/>
                <a:cs typeface="Arial MT"/>
              </a:rPr>
              <a:t> </a:t>
            </a:r>
            <a:r>
              <a:rPr dirty="0" sz="1400" spc="-5">
                <a:latin typeface="Arial MT"/>
                <a:cs typeface="Arial MT"/>
              </a:rPr>
              <a:t>superintendent</a:t>
            </a:r>
            <a:r>
              <a:rPr dirty="0" sz="1400" spc="-30">
                <a:latin typeface="Arial MT"/>
                <a:cs typeface="Arial MT"/>
              </a:rPr>
              <a:t> </a:t>
            </a:r>
            <a:r>
              <a:rPr dirty="0" sz="1400" spc="-5">
                <a:latin typeface="Arial MT"/>
                <a:cs typeface="Arial MT"/>
              </a:rPr>
              <a:t>was</a:t>
            </a:r>
            <a:r>
              <a:rPr dirty="0" sz="1400" spc="1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a</a:t>
            </a:r>
            <a:r>
              <a:rPr dirty="0" sz="1400" spc="-10">
                <a:latin typeface="Arial MT"/>
                <a:cs typeface="Arial MT"/>
              </a:rPr>
              <a:t> </a:t>
            </a:r>
            <a:r>
              <a:rPr dirty="0" sz="1400" spc="5">
                <a:latin typeface="Arial MT"/>
                <a:cs typeface="Arial MT"/>
              </a:rPr>
              <a:t>kind- </a:t>
            </a:r>
            <a:r>
              <a:rPr dirty="0" sz="1400" spc="-37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hearted </a:t>
            </a:r>
            <a:r>
              <a:rPr dirty="0" sz="1400" spc="-5">
                <a:latin typeface="Arial MT"/>
                <a:cs typeface="Arial MT"/>
              </a:rPr>
              <a:t>man. He consented. </a:t>
            </a:r>
            <a:r>
              <a:rPr dirty="0" sz="1400">
                <a:latin typeface="Arial MT"/>
                <a:cs typeface="Arial MT"/>
              </a:rPr>
              <a:t>Baba </a:t>
            </a:r>
            <a:r>
              <a:rPr dirty="0" sz="1400" spc="-5">
                <a:latin typeface="Arial MT"/>
                <a:cs typeface="Arial MT"/>
              </a:rPr>
              <a:t>was driven </a:t>
            </a:r>
            <a:r>
              <a:rPr dirty="0" sz="1400">
                <a:latin typeface="Arial MT"/>
                <a:cs typeface="Arial MT"/>
              </a:rPr>
              <a:t>into a </a:t>
            </a:r>
            <a:r>
              <a:rPr dirty="0" sz="1400" spc="-5">
                <a:latin typeface="Arial MT"/>
                <a:cs typeface="Arial MT"/>
              </a:rPr>
              <a:t>small </a:t>
            </a:r>
            <a:r>
              <a:rPr dirty="0" sz="1400">
                <a:latin typeface="Arial MT"/>
                <a:cs typeface="Arial MT"/>
              </a:rPr>
              <a:t>cage. </a:t>
            </a:r>
            <a:r>
              <a:rPr dirty="0" sz="1400" spc="-5">
                <a:latin typeface="Arial MT"/>
                <a:cs typeface="Arial MT"/>
              </a:rPr>
              <a:t>He was </a:t>
            </a:r>
            <a:r>
              <a:rPr dirty="0" sz="1400">
                <a:latin typeface="Arial MT"/>
                <a:cs typeface="Arial MT"/>
              </a:rPr>
              <a:t>hoisted on the top of the car. At </a:t>
            </a:r>
            <a:r>
              <a:rPr dirty="0" sz="1400" spc="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home, an island </a:t>
            </a:r>
            <a:r>
              <a:rPr dirty="0" sz="1400" spc="-5">
                <a:latin typeface="Arial MT"/>
                <a:cs typeface="Arial MT"/>
              </a:rPr>
              <a:t>was made </a:t>
            </a:r>
            <a:r>
              <a:rPr dirty="0" sz="1400">
                <a:latin typeface="Arial MT"/>
                <a:cs typeface="Arial MT"/>
              </a:rPr>
              <a:t>for Baba. It </a:t>
            </a:r>
            <a:r>
              <a:rPr dirty="0" sz="1400" spc="-5">
                <a:latin typeface="Arial MT"/>
                <a:cs typeface="Arial MT"/>
              </a:rPr>
              <a:t>was twenty </a:t>
            </a:r>
            <a:r>
              <a:rPr dirty="0" sz="1400">
                <a:latin typeface="Arial MT"/>
                <a:cs typeface="Arial MT"/>
              </a:rPr>
              <a:t>feet long and fifteen feet </a:t>
            </a:r>
            <a:r>
              <a:rPr dirty="0" sz="1400" spc="-5">
                <a:latin typeface="Arial MT"/>
                <a:cs typeface="Arial MT"/>
              </a:rPr>
              <a:t>wide. </a:t>
            </a:r>
            <a:r>
              <a:rPr dirty="0" sz="1400">
                <a:latin typeface="Arial MT"/>
                <a:cs typeface="Arial MT"/>
              </a:rPr>
              <a:t>It </a:t>
            </a:r>
            <a:r>
              <a:rPr dirty="0" sz="1400" spc="-5">
                <a:latin typeface="Arial MT"/>
                <a:cs typeface="Arial MT"/>
              </a:rPr>
              <a:t>was </a:t>
            </a:r>
            <a:r>
              <a:rPr dirty="0" sz="1400">
                <a:latin typeface="Arial MT"/>
                <a:cs typeface="Arial MT"/>
              </a:rPr>
              <a:t>surrounded by a </a:t>
            </a:r>
            <a:r>
              <a:rPr dirty="0" sz="1400" spc="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moat.</a:t>
            </a:r>
            <a:r>
              <a:rPr dirty="0" sz="1400" spc="-3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It</a:t>
            </a:r>
            <a:r>
              <a:rPr dirty="0" sz="1400" spc="-15">
                <a:latin typeface="Arial MT"/>
                <a:cs typeface="Arial MT"/>
              </a:rPr>
              <a:t> </a:t>
            </a:r>
            <a:r>
              <a:rPr dirty="0" sz="1400" spc="-5">
                <a:latin typeface="Arial MT"/>
                <a:cs typeface="Arial MT"/>
              </a:rPr>
              <a:t>was</a:t>
            </a:r>
            <a:r>
              <a:rPr dirty="0" sz="1400">
                <a:latin typeface="Arial MT"/>
                <a:cs typeface="Arial MT"/>
              </a:rPr>
              <a:t> six</a:t>
            </a:r>
            <a:r>
              <a:rPr dirty="0" sz="1400" spc="-1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feet</a:t>
            </a:r>
            <a:r>
              <a:rPr dirty="0" sz="1400" spc="-25">
                <a:latin typeface="Arial MT"/>
                <a:cs typeface="Arial MT"/>
              </a:rPr>
              <a:t> </a:t>
            </a:r>
            <a:r>
              <a:rPr dirty="0" sz="1400" spc="-5">
                <a:latin typeface="Arial MT"/>
                <a:cs typeface="Arial MT"/>
              </a:rPr>
              <a:t>wide</a:t>
            </a:r>
            <a:r>
              <a:rPr dirty="0" sz="1400">
                <a:latin typeface="Arial MT"/>
                <a:cs typeface="Arial MT"/>
              </a:rPr>
              <a:t> and</a:t>
            </a:r>
            <a:r>
              <a:rPr dirty="0" sz="1400" spc="-15">
                <a:latin typeface="Arial MT"/>
                <a:cs typeface="Arial MT"/>
              </a:rPr>
              <a:t> </a:t>
            </a:r>
            <a:r>
              <a:rPr dirty="0" sz="1400" spc="-5">
                <a:latin typeface="Arial MT"/>
                <a:cs typeface="Arial MT"/>
              </a:rPr>
              <a:t>seven</a:t>
            </a:r>
            <a:r>
              <a:rPr dirty="0" sz="1400" spc="-1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feet</a:t>
            </a:r>
            <a:r>
              <a:rPr dirty="0" sz="1400" spc="-2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deep.</a:t>
            </a:r>
            <a:r>
              <a:rPr dirty="0" sz="1400" spc="-3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A</a:t>
            </a:r>
            <a:r>
              <a:rPr dirty="0" sz="1400" spc="-5">
                <a:latin typeface="Arial MT"/>
                <a:cs typeface="Arial MT"/>
              </a:rPr>
              <a:t> wooden</a:t>
            </a:r>
            <a:r>
              <a:rPr dirty="0" sz="1400" spc="-1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box</a:t>
            </a:r>
            <a:r>
              <a:rPr dirty="0" sz="1400" spc="-10">
                <a:latin typeface="Arial MT"/>
                <a:cs typeface="Arial MT"/>
              </a:rPr>
              <a:t> </a:t>
            </a:r>
            <a:r>
              <a:rPr dirty="0" sz="1400" spc="-5">
                <a:latin typeface="Arial MT"/>
                <a:cs typeface="Arial MT"/>
              </a:rPr>
              <a:t>was </a:t>
            </a:r>
            <a:r>
              <a:rPr dirty="0" sz="1400">
                <a:latin typeface="Arial MT"/>
                <a:cs typeface="Arial MT"/>
              </a:rPr>
              <a:t>kept</a:t>
            </a:r>
            <a:r>
              <a:rPr dirty="0" sz="1400" spc="-3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for</a:t>
            </a:r>
            <a:r>
              <a:rPr dirty="0" sz="1400" spc="-1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Baba</a:t>
            </a:r>
            <a:r>
              <a:rPr dirty="0" sz="1400" spc="-2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to</a:t>
            </a:r>
            <a:r>
              <a:rPr dirty="0" sz="1400" spc="-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sleep</a:t>
            </a:r>
            <a:r>
              <a:rPr dirty="0" sz="1400" spc="-3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in</a:t>
            </a:r>
            <a:r>
              <a:rPr dirty="0" sz="1400" spc="-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at</a:t>
            </a:r>
            <a:r>
              <a:rPr dirty="0" sz="1400" spc="-1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night.</a:t>
            </a:r>
            <a:r>
              <a:rPr dirty="0" sz="1400" spc="-2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Straw </a:t>
            </a:r>
            <a:r>
              <a:rPr dirty="0" sz="1400" spc="-375">
                <a:latin typeface="Arial MT"/>
                <a:cs typeface="Arial MT"/>
              </a:rPr>
              <a:t> </a:t>
            </a:r>
            <a:r>
              <a:rPr dirty="0" sz="1400" spc="-5">
                <a:latin typeface="Arial MT"/>
                <a:cs typeface="Arial MT"/>
              </a:rPr>
              <a:t>was</a:t>
            </a:r>
            <a:r>
              <a:rPr dirty="0" sz="1400">
                <a:latin typeface="Arial MT"/>
                <a:cs typeface="Arial MT"/>
              </a:rPr>
              <a:t> placed</a:t>
            </a:r>
            <a:r>
              <a:rPr dirty="0" sz="1400" spc="-3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inside</a:t>
            </a:r>
            <a:r>
              <a:rPr dirty="0" sz="1400" spc="-3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to</a:t>
            </a:r>
            <a:r>
              <a:rPr dirty="0" sz="1400" spc="-2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keep</a:t>
            </a:r>
            <a:r>
              <a:rPr dirty="0" sz="1400" spc="-2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him</a:t>
            </a:r>
            <a:r>
              <a:rPr dirty="0" sz="1400" spc="-25">
                <a:latin typeface="Arial MT"/>
                <a:cs typeface="Arial MT"/>
              </a:rPr>
              <a:t> </a:t>
            </a:r>
            <a:r>
              <a:rPr dirty="0" sz="1400" spc="-5">
                <a:latin typeface="Arial MT"/>
                <a:cs typeface="Arial MT"/>
              </a:rPr>
              <a:t>warm.</a:t>
            </a:r>
            <a:endParaRPr sz="1400">
              <a:latin typeface="Arial MT"/>
              <a:cs typeface="Arial MT"/>
            </a:endParaRPr>
          </a:p>
          <a:p>
            <a:pPr>
              <a:lnSpc>
                <a:spcPct val="100000"/>
              </a:lnSpc>
            </a:pPr>
            <a:endParaRPr sz="15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400">
              <a:latin typeface="Arial MT"/>
              <a:cs typeface="Arial MT"/>
            </a:endParaRPr>
          </a:p>
          <a:p>
            <a:pPr marL="12700" marR="3261360">
              <a:lnSpc>
                <a:spcPct val="100000"/>
              </a:lnSpc>
            </a:pPr>
            <a:r>
              <a:rPr dirty="0" sz="1400">
                <a:latin typeface="Arial MT"/>
                <a:cs typeface="Arial MT"/>
              </a:rPr>
              <a:t>In</a:t>
            </a:r>
            <a:r>
              <a:rPr dirty="0" sz="1400" spc="-2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a</a:t>
            </a:r>
            <a:r>
              <a:rPr dirty="0" sz="1400" spc="-1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few</a:t>
            </a:r>
            <a:r>
              <a:rPr dirty="0" sz="1400" spc="-15">
                <a:latin typeface="Arial MT"/>
                <a:cs typeface="Arial MT"/>
              </a:rPr>
              <a:t> </a:t>
            </a:r>
            <a:r>
              <a:rPr dirty="0" sz="1400" spc="-5">
                <a:latin typeface="Arial MT"/>
                <a:cs typeface="Arial MT"/>
              </a:rPr>
              <a:t>days</a:t>
            </a:r>
            <a:r>
              <a:rPr dirty="0" sz="1400" spc="-1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Baba</a:t>
            </a:r>
            <a:r>
              <a:rPr dirty="0" sz="1400" spc="-20">
                <a:latin typeface="Arial MT"/>
                <a:cs typeface="Arial MT"/>
              </a:rPr>
              <a:t> </a:t>
            </a:r>
            <a:r>
              <a:rPr dirty="0" sz="1400" spc="-5">
                <a:latin typeface="Arial MT"/>
                <a:cs typeface="Arial MT"/>
              </a:rPr>
              <a:t>was </a:t>
            </a:r>
            <a:r>
              <a:rPr dirty="0" sz="1400">
                <a:latin typeface="Arial MT"/>
                <a:cs typeface="Arial MT"/>
              </a:rPr>
              <a:t>released</a:t>
            </a:r>
            <a:r>
              <a:rPr dirty="0" sz="1400" spc="-3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in</a:t>
            </a:r>
            <a:r>
              <a:rPr dirty="0" sz="1400" spc="-1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the</a:t>
            </a:r>
            <a:r>
              <a:rPr dirty="0" sz="1400" spc="-3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island:</a:t>
            </a:r>
            <a:r>
              <a:rPr dirty="0" sz="1400" spc="-30">
                <a:latin typeface="Arial MT"/>
                <a:cs typeface="Arial MT"/>
              </a:rPr>
              <a:t> </a:t>
            </a:r>
            <a:r>
              <a:rPr dirty="0" sz="1400" spc="-5">
                <a:latin typeface="Arial MT"/>
                <a:cs typeface="Arial MT"/>
              </a:rPr>
              <a:t>He</a:t>
            </a:r>
            <a:r>
              <a:rPr dirty="0" sz="1400" spc="-10">
                <a:latin typeface="Arial MT"/>
                <a:cs typeface="Arial MT"/>
              </a:rPr>
              <a:t> </a:t>
            </a:r>
            <a:r>
              <a:rPr dirty="0" sz="1400" spc="-5">
                <a:latin typeface="Arial MT"/>
                <a:cs typeface="Arial MT"/>
              </a:rPr>
              <a:t>was</a:t>
            </a:r>
            <a:r>
              <a:rPr dirty="0" sz="1400">
                <a:latin typeface="Arial MT"/>
                <a:cs typeface="Arial MT"/>
              </a:rPr>
              <a:t> delighted. </a:t>
            </a:r>
            <a:r>
              <a:rPr dirty="0" sz="1400" spc="-370">
                <a:latin typeface="Arial MT"/>
                <a:cs typeface="Arial MT"/>
              </a:rPr>
              <a:t> </a:t>
            </a:r>
            <a:r>
              <a:rPr dirty="0" sz="1400" spc="-5">
                <a:latin typeface="Arial MT"/>
                <a:cs typeface="Arial MT"/>
              </a:rPr>
              <a:t>The author’s wife spent hours sitting there. </a:t>
            </a:r>
            <a:r>
              <a:rPr dirty="0" sz="1400">
                <a:latin typeface="Arial MT"/>
                <a:cs typeface="Arial MT"/>
              </a:rPr>
              <a:t>Baba sat </a:t>
            </a:r>
            <a:r>
              <a:rPr dirty="0" sz="1400" spc="-5">
                <a:latin typeface="Arial MT"/>
                <a:cs typeface="Arial MT"/>
              </a:rPr>
              <a:t>on her lap. </a:t>
            </a:r>
            <a:r>
              <a:rPr dirty="0" sz="1400">
                <a:latin typeface="Arial MT"/>
                <a:cs typeface="Arial MT"/>
              </a:rPr>
              <a:t> Baba</a:t>
            </a:r>
            <a:r>
              <a:rPr dirty="0" sz="1400" spc="-25">
                <a:latin typeface="Arial MT"/>
                <a:cs typeface="Arial MT"/>
              </a:rPr>
              <a:t> </a:t>
            </a:r>
            <a:r>
              <a:rPr dirty="0" sz="1400" spc="-5">
                <a:latin typeface="Arial MT"/>
                <a:cs typeface="Arial MT"/>
              </a:rPr>
              <a:t>was</a:t>
            </a:r>
            <a:r>
              <a:rPr dirty="0" sz="1400" spc="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fifteen</a:t>
            </a:r>
            <a:r>
              <a:rPr dirty="0" sz="1400" spc="-4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months</a:t>
            </a:r>
            <a:r>
              <a:rPr dirty="0" sz="1400" spc="-4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old</a:t>
            </a:r>
            <a:r>
              <a:rPr dirty="0" sz="1400" spc="-1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and</a:t>
            </a:r>
            <a:r>
              <a:rPr dirty="0" sz="1400" spc="-2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quite</a:t>
            </a:r>
            <a:r>
              <a:rPr dirty="0" sz="1400" spc="-30">
                <a:latin typeface="Arial MT"/>
                <a:cs typeface="Arial MT"/>
              </a:rPr>
              <a:t> </a:t>
            </a:r>
            <a:r>
              <a:rPr dirty="0" sz="1400" spc="-5">
                <a:latin typeface="Arial MT"/>
                <a:cs typeface="Arial MT"/>
              </a:rPr>
              <a:t>heavy now.</a:t>
            </a:r>
            <a:endParaRPr sz="1400">
              <a:latin typeface="Arial MT"/>
              <a:cs typeface="Arial MT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4297934" y="1574546"/>
            <a:ext cx="414020" cy="678180"/>
            <a:chOff x="4297934" y="1574546"/>
            <a:chExt cx="414020" cy="678180"/>
          </a:xfrm>
        </p:grpSpPr>
        <p:sp>
          <p:nvSpPr>
            <p:cNvPr id="7" name="object 7"/>
            <p:cNvSpPr/>
            <p:nvPr/>
          </p:nvSpPr>
          <p:spPr>
            <a:xfrm>
              <a:off x="4310634" y="1587246"/>
              <a:ext cx="388620" cy="652780"/>
            </a:xfrm>
            <a:custGeom>
              <a:avLst/>
              <a:gdLst/>
              <a:ahLst/>
              <a:cxnLst/>
              <a:rect l="l" t="t" r="r" b="b"/>
              <a:pathLst>
                <a:path w="388620" h="652780">
                  <a:moveTo>
                    <a:pt x="291464" y="0"/>
                  </a:moveTo>
                  <a:lnTo>
                    <a:pt x="97154" y="0"/>
                  </a:lnTo>
                  <a:lnTo>
                    <a:pt x="97154" y="457961"/>
                  </a:lnTo>
                  <a:lnTo>
                    <a:pt x="0" y="457961"/>
                  </a:lnTo>
                  <a:lnTo>
                    <a:pt x="194310" y="652271"/>
                  </a:lnTo>
                  <a:lnTo>
                    <a:pt x="388619" y="457961"/>
                  </a:lnTo>
                  <a:lnTo>
                    <a:pt x="291464" y="457961"/>
                  </a:lnTo>
                  <a:lnTo>
                    <a:pt x="291464" y="0"/>
                  </a:lnTo>
                  <a:close/>
                </a:path>
              </a:pathLst>
            </a:custGeom>
            <a:solidFill>
              <a:srgbClr val="FFAB4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4310634" y="1587246"/>
              <a:ext cx="388620" cy="652780"/>
            </a:xfrm>
            <a:custGeom>
              <a:avLst/>
              <a:gdLst/>
              <a:ahLst/>
              <a:cxnLst/>
              <a:rect l="l" t="t" r="r" b="b"/>
              <a:pathLst>
                <a:path w="388620" h="652780">
                  <a:moveTo>
                    <a:pt x="0" y="457961"/>
                  </a:moveTo>
                  <a:lnTo>
                    <a:pt x="97154" y="457961"/>
                  </a:lnTo>
                  <a:lnTo>
                    <a:pt x="97154" y="0"/>
                  </a:lnTo>
                  <a:lnTo>
                    <a:pt x="291464" y="0"/>
                  </a:lnTo>
                  <a:lnTo>
                    <a:pt x="291464" y="457961"/>
                  </a:lnTo>
                  <a:lnTo>
                    <a:pt x="388619" y="457961"/>
                  </a:lnTo>
                  <a:lnTo>
                    <a:pt x="194310" y="652271"/>
                  </a:lnTo>
                  <a:lnTo>
                    <a:pt x="0" y="457961"/>
                  </a:lnTo>
                  <a:close/>
                </a:path>
              </a:pathLst>
            </a:custGeom>
            <a:ln w="25400">
              <a:solidFill>
                <a:srgbClr val="BB7C2C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9" name="object 9"/>
          <p:cNvGrpSpPr/>
          <p:nvPr/>
        </p:nvGrpSpPr>
        <p:grpSpPr>
          <a:xfrm>
            <a:off x="4297934" y="3025394"/>
            <a:ext cx="403860" cy="708660"/>
            <a:chOff x="4297934" y="3025394"/>
            <a:chExt cx="403860" cy="708660"/>
          </a:xfrm>
        </p:grpSpPr>
        <p:sp>
          <p:nvSpPr>
            <p:cNvPr id="10" name="object 10"/>
            <p:cNvSpPr/>
            <p:nvPr/>
          </p:nvSpPr>
          <p:spPr>
            <a:xfrm>
              <a:off x="4310634" y="3038094"/>
              <a:ext cx="378460" cy="683260"/>
            </a:xfrm>
            <a:custGeom>
              <a:avLst/>
              <a:gdLst/>
              <a:ahLst/>
              <a:cxnLst/>
              <a:rect l="l" t="t" r="r" b="b"/>
              <a:pathLst>
                <a:path w="378460" h="683260">
                  <a:moveTo>
                    <a:pt x="283463" y="0"/>
                  </a:moveTo>
                  <a:lnTo>
                    <a:pt x="94487" y="0"/>
                  </a:lnTo>
                  <a:lnTo>
                    <a:pt x="94487" y="493775"/>
                  </a:lnTo>
                  <a:lnTo>
                    <a:pt x="0" y="493775"/>
                  </a:lnTo>
                  <a:lnTo>
                    <a:pt x="188975" y="682752"/>
                  </a:lnTo>
                  <a:lnTo>
                    <a:pt x="377951" y="493775"/>
                  </a:lnTo>
                  <a:lnTo>
                    <a:pt x="283463" y="493775"/>
                  </a:lnTo>
                  <a:lnTo>
                    <a:pt x="283463" y="0"/>
                  </a:lnTo>
                  <a:close/>
                </a:path>
              </a:pathLst>
            </a:custGeom>
            <a:solidFill>
              <a:srgbClr val="FFAB4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/>
            <p:cNvSpPr/>
            <p:nvPr/>
          </p:nvSpPr>
          <p:spPr>
            <a:xfrm>
              <a:off x="4310634" y="3038094"/>
              <a:ext cx="378460" cy="683260"/>
            </a:xfrm>
            <a:custGeom>
              <a:avLst/>
              <a:gdLst/>
              <a:ahLst/>
              <a:cxnLst/>
              <a:rect l="l" t="t" r="r" b="b"/>
              <a:pathLst>
                <a:path w="378460" h="683260">
                  <a:moveTo>
                    <a:pt x="0" y="493775"/>
                  </a:moveTo>
                  <a:lnTo>
                    <a:pt x="94487" y="493775"/>
                  </a:lnTo>
                  <a:lnTo>
                    <a:pt x="94487" y="0"/>
                  </a:lnTo>
                  <a:lnTo>
                    <a:pt x="283463" y="0"/>
                  </a:lnTo>
                  <a:lnTo>
                    <a:pt x="283463" y="493775"/>
                  </a:lnTo>
                  <a:lnTo>
                    <a:pt x="377951" y="493775"/>
                  </a:lnTo>
                  <a:lnTo>
                    <a:pt x="188975" y="682752"/>
                  </a:lnTo>
                  <a:lnTo>
                    <a:pt x="0" y="493775"/>
                  </a:lnTo>
                  <a:close/>
                </a:path>
              </a:pathLst>
            </a:custGeom>
            <a:ln w="25400">
              <a:solidFill>
                <a:srgbClr val="BB7C2C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9144000" cy="5143500"/>
            <a:chOff x="0" y="0"/>
            <a:chExt cx="9144000" cy="51435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9143999" cy="5143498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787640" y="4378452"/>
              <a:ext cx="1232916" cy="612648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51536" y="356361"/>
            <a:ext cx="2790190" cy="36068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200" spc="-5">
                <a:latin typeface="Arial"/>
                <a:cs typeface="Arial"/>
              </a:rPr>
              <a:t>DIFFICULT</a:t>
            </a:r>
            <a:r>
              <a:rPr dirty="0" sz="2200" spc="5">
                <a:latin typeface="Arial"/>
                <a:cs typeface="Arial"/>
              </a:rPr>
              <a:t> </a:t>
            </a:r>
            <a:r>
              <a:rPr dirty="0" sz="2200" spc="-5">
                <a:latin typeface="Arial"/>
                <a:cs typeface="Arial"/>
              </a:rPr>
              <a:t>WORDS</a:t>
            </a:r>
            <a:r>
              <a:rPr dirty="0" sz="2200" spc="-20">
                <a:latin typeface="Arial"/>
                <a:cs typeface="Arial"/>
              </a:rPr>
              <a:t> </a:t>
            </a:r>
            <a:r>
              <a:rPr dirty="0" sz="2200" spc="-5">
                <a:latin typeface="Arial"/>
                <a:cs typeface="Arial"/>
              </a:rPr>
              <a:t>:</a:t>
            </a:r>
            <a:endParaRPr sz="2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06730" y="848690"/>
            <a:ext cx="6779895" cy="36506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AutoNum type="arabicPeriod"/>
              <a:tabLst>
                <a:tab pos="354965" algn="l"/>
                <a:tab pos="355600" algn="l"/>
              </a:tabLst>
            </a:pPr>
            <a:r>
              <a:rPr dirty="0" sz="1400">
                <a:latin typeface="Arial MT"/>
                <a:cs typeface="Arial MT"/>
              </a:rPr>
              <a:t>Panting:</a:t>
            </a:r>
            <a:r>
              <a:rPr dirty="0" sz="1400" spc="-5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taking</a:t>
            </a:r>
            <a:r>
              <a:rPr dirty="0" sz="1400" spc="-4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short,</a:t>
            </a:r>
            <a:r>
              <a:rPr dirty="0" sz="1400" spc="-4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quick</a:t>
            </a:r>
            <a:r>
              <a:rPr dirty="0" sz="1400" spc="-3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breaths</a:t>
            </a:r>
            <a:endParaRPr sz="1400">
              <a:latin typeface="Arial MT"/>
              <a:cs typeface="Arial MT"/>
            </a:endParaRPr>
          </a:p>
          <a:p>
            <a:pPr marL="355600" indent="-342900">
              <a:lnSpc>
                <a:spcPct val="100000"/>
              </a:lnSpc>
              <a:buAutoNum type="arabicPeriod"/>
              <a:tabLst>
                <a:tab pos="354965" algn="l"/>
                <a:tab pos="355600" algn="l"/>
              </a:tabLst>
            </a:pPr>
            <a:r>
              <a:rPr dirty="0" sz="1400" spc="-5">
                <a:latin typeface="Arial MT"/>
                <a:cs typeface="Arial MT"/>
              </a:rPr>
              <a:t>wantonly:</a:t>
            </a:r>
            <a:r>
              <a:rPr dirty="0" sz="1400" spc="-1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for</a:t>
            </a:r>
            <a:r>
              <a:rPr dirty="0" sz="1400" spc="-3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no</a:t>
            </a:r>
            <a:r>
              <a:rPr dirty="0" sz="1400" spc="-3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good</a:t>
            </a:r>
            <a:r>
              <a:rPr dirty="0" sz="1400" spc="-3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reason</a:t>
            </a:r>
            <a:endParaRPr sz="1400">
              <a:latin typeface="Arial MT"/>
              <a:cs typeface="Arial MT"/>
            </a:endParaRPr>
          </a:p>
          <a:p>
            <a:pPr marL="355600" indent="-342900">
              <a:lnSpc>
                <a:spcPct val="100000"/>
              </a:lnSpc>
              <a:buAutoNum type="arabicPeriod"/>
              <a:tabLst>
                <a:tab pos="354965" algn="l"/>
                <a:tab pos="355600" algn="l"/>
              </a:tabLst>
            </a:pPr>
            <a:r>
              <a:rPr dirty="0" sz="1400" spc="-5">
                <a:latin typeface="Arial MT"/>
                <a:cs typeface="Arial MT"/>
              </a:rPr>
              <a:t>prostrate:</a:t>
            </a:r>
            <a:r>
              <a:rPr dirty="0" sz="1400" spc="-40">
                <a:latin typeface="Arial MT"/>
                <a:cs typeface="Arial MT"/>
              </a:rPr>
              <a:t> </a:t>
            </a:r>
            <a:r>
              <a:rPr dirty="0" sz="1400" spc="-5">
                <a:latin typeface="Arial MT"/>
                <a:cs typeface="Arial MT"/>
              </a:rPr>
              <a:t>lying</a:t>
            </a:r>
            <a:r>
              <a:rPr dirty="0" sz="1400">
                <a:latin typeface="Arial MT"/>
                <a:cs typeface="Arial MT"/>
              </a:rPr>
              <a:t> on</a:t>
            </a:r>
            <a:r>
              <a:rPr dirty="0" sz="1400" spc="-2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the</a:t>
            </a:r>
            <a:r>
              <a:rPr dirty="0" sz="1400" spc="-2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ground</a:t>
            </a:r>
            <a:r>
              <a:rPr dirty="0" sz="1400" spc="-3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facing</a:t>
            </a:r>
            <a:r>
              <a:rPr dirty="0" sz="1400" spc="-45">
                <a:latin typeface="Arial MT"/>
                <a:cs typeface="Arial MT"/>
              </a:rPr>
              <a:t> </a:t>
            </a:r>
            <a:r>
              <a:rPr dirty="0" sz="1400" spc="-5">
                <a:latin typeface="Arial MT"/>
                <a:cs typeface="Arial MT"/>
              </a:rPr>
              <a:t>downwards</a:t>
            </a:r>
            <a:endParaRPr sz="1400">
              <a:latin typeface="Arial MT"/>
              <a:cs typeface="Arial MT"/>
            </a:endParaRPr>
          </a:p>
          <a:p>
            <a:pPr marL="355600" indent="-342900">
              <a:lnSpc>
                <a:spcPct val="100000"/>
              </a:lnSpc>
              <a:buAutoNum type="arabicPeriod"/>
              <a:tabLst>
                <a:tab pos="354965" algn="l"/>
                <a:tab pos="355600" algn="l"/>
              </a:tabLst>
            </a:pPr>
            <a:r>
              <a:rPr dirty="0" sz="1400">
                <a:latin typeface="Arial MT"/>
                <a:cs typeface="Arial MT"/>
              </a:rPr>
              <a:t>scooted:</a:t>
            </a:r>
            <a:r>
              <a:rPr dirty="0" sz="1400" spc="-7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ran</a:t>
            </a:r>
            <a:r>
              <a:rPr dirty="0" sz="1400" spc="-45">
                <a:latin typeface="Arial MT"/>
                <a:cs typeface="Arial MT"/>
              </a:rPr>
              <a:t> </a:t>
            </a:r>
            <a:r>
              <a:rPr dirty="0" sz="1400" spc="-5">
                <a:latin typeface="Arial MT"/>
                <a:cs typeface="Arial MT"/>
              </a:rPr>
              <a:t>away</a:t>
            </a:r>
            <a:endParaRPr sz="1400">
              <a:latin typeface="Arial MT"/>
              <a:cs typeface="Arial MT"/>
            </a:endParaRPr>
          </a:p>
          <a:p>
            <a:pPr marL="355600" indent="-342900">
              <a:lnSpc>
                <a:spcPct val="100000"/>
              </a:lnSpc>
              <a:buAutoNum type="arabicPeriod"/>
              <a:tabLst>
                <a:tab pos="354965" algn="l"/>
                <a:tab pos="355600" algn="l"/>
              </a:tabLst>
            </a:pPr>
            <a:r>
              <a:rPr dirty="0" sz="1400">
                <a:latin typeface="Arial MT"/>
                <a:cs typeface="Arial MT"/>
              </a:rPr>
              <a:t>scruff</a:t>
            </a:r>
            <a:r>
              <a:rPr dirty="0" sz="1400" spc="-4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of</a:t>
            </a:r>
            <a:r>
              <a:rPr dirty="0" sz="1400" spc="-1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the</a:t>
            </a:r>
            <a:r>
              <a:rPr dirty="0" sz="1400" spc="-2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neck:</a:t>
            </a:r>
            <a:r>
              <a:rPr dirty="0" sz="1400" spc="-4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take</a:t>
            </a:r>
            <a:r>
              <a:rPr dirty="0" sz="1400" spc="-2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hold</a:t>
            </a:r>
            <a:r>
              <a:rPr dirty="0" sz="1400" spc="-2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of</a:t>
            </a:r>
            <a:r>
              <a:rPr dirty="0" sz="1400" spc="-1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the</a:t>
            </a:r>
            <a:r>
              <a:rPr dirty="0" sz="1400" spc="-2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back</a:t>
            </a:r>
            <a:r>
              <a:rPr dirty="0" sz="1400" spc="-2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of</a:t>
            </a:r>
            <a:r>
              <a:rPr dirty="0" sz="1400" spc="-1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the</a:t>
            </a:r>
            <a:r>
              <a:rPr dirty="0" sz="1400" spc="-2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neck</a:t>
            </a:r>
            <a:r>
              <a:rPr dirty="0" sz="1400" spc="-3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or</a:t>
            </a:r>
            <a:r>
              <a:rPr dirty="0" sz="1400" spc="-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collar</a:t>
            </a:r>
            <a:r>
              <a:rPr dirty="0" sz="1400" spc="-3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suddenly</a:t>
            </a:r>
            <a:r>
              <a:rPr dirty="0" sz="1400" spc="-4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and</a:t>
            </a:r>
            <a:r>
              <a:rPr dirty="0" sz="1400" spc="-2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roughly</a:t>
            </a:r>
            <a:endParaRPr sz="1400">
              <a:latin typeface="Arial MT"/>
              <a:cs typeface="Arial MT"/>
            </a:endParaRPr>
          </a:p>
          <a:p>
            <a:pPr marL="355600" indent="-342900">
              <a:lnSpc>
                <a:spcPct val="100000"/>
              </a:lnSpc>
              <a:buAutoNum type="arabicPeriod"/>
              <a:tabLst>
                <a:tab pos="354965" algn="l"/>
                <a:tab pos="355600" algn="l"/>
              </a:tabLst>
            </a:pPr>
            <a:r>
              <a:rPr dirty="0" sz="1400">
                <a:latin typeface="Arial MT"/>
                <a:cs typeface="Arial MT"/>
              </a:rPr>
              <a:t>Christened</a:t>
            </a:r>
            <a:r>
              <a:rPr dirty="0" sz="1400" spc="-6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it:</a:t>
            </a:r>
            <a:r>
              <a:rPr dirty="0" sz="1400" spc="-3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named</a:t>
            </a:r>
            <a:r>
              <a:rPr dirty="0" sz="1400" spc="-5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it</a:t>
            </a:r>
            <a:endParaRPr sz="1400">
              <a:latin typeface="Arial MT"/>
              <a:cs typeface="Arial MT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354965" algn="l"/>
                <a:tab pos="355600" algn="l"/>
              </a:tabLst>
            </a:pPr>
            <a:r>
              <a:rPr dirty="0" sz="1400">
                <a:latin typeface="Arial MT"/>
                <a:cs typeface="Arial MT"/>
              </a:rPr>
              <a:t>condiments:</a:t>
            </a:r>
            <a:r>
              <a:rPr dirty="0" sz="1400" spc="-9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spices</a:t>
            </a:r>
            <a:endParaRPr sz="1400">
              <a:latin typeface="Arial MT"/>
              <a:cs typeface="Arial MT"/>
            </a:endParaRPr>
          </a:p>
          <a:p>
            <a:pPr marL="355600" indent="-342900">
              <a:lnSpc>
                <a:spcPct val="100000"/>
              </a:lnSpc>
              <a:buAutoNum type="arabicPeriod"/>
              <a:tabLst>
                <a:tab pos="354965" algn="l"/>
                <a:tab pos="355600" algn="l"/>
              </a:tabLst>
            </a:pPr>
            <a:r>
              <a:rPr dirty="0" sz="1400">
                <a:latin typeface="Arial MT"/>
                <a:cs typeface="Arial MT"/>
              </a:rPr>
              <a:t>Relish:</a:t>
            </a:r>
            <a:r>
              <a:rPr dirty="0" sz="1400" spc="-3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great</a:t>
            </a:r>
            <a:r>
              <a:rPr dirty="0" sz="1400" spc="-55">
                <a:latin typeface="Arial MT"/>
                <a:cs typeface="Arial MT"/>
              </a:rPr>
              <a:t> </a:t>
            </a:r>
            <a:r>
              <a:rPr dirty="0" sz="1400" spc="-5">
                <a:latin typeface="Arial MT"/>
                <a:cs typeface="Arial MT"/>
              </a:rPr>
              <a:t>enjoyment</a:t>
            </a:r>
            <a:endParaRPr sz="1400">
              <a:latin typeface="Arial MT"/>
              <a:cs typeface="Arial MT"/>
            </a:endParaRPr>
          </a:p>
          <a:p>
            <a:pPr marL="355600" indent="-342900">
              <a:lnSpc>
                <a:spcPct val="100000"/>
              </a:lnSpc>
              <a:buAutoNum type="arabicPeriod"/>
              <a:tabLst>
                <a:tab pos="354965" algn="l"/>
                <a:tab pos="355600" algn="l"/>
              </a:tabLst>
            </a:pPr>
            <a:r>
              <a:rPr dirty="0" sz="1400">
                <a:latin typeface="Arial MT"/>
                <a:cs typeface="Arial MT"/>
              </a:rPr>
              <a:t>Floundering:</a:t>
            </a:r>
            <a:r>
              <a:rPr dirty="0" sz="1400" spc="-7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struggling</a:t>
            </a:r>
            <a:r>
              <a:rPr dirty="0" sz="1400" spc="-5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to</a:t>
            </a:r>
            <a:r>
              <a:rPr dirty="0" sz="1400" spc="-30">
                <a:latin typeface="Arial MT"/>
                <a:cs typeface="Arial MT"/>
              </a:rPr>
              <a:t> </a:t>
            </a:r>
            <a:r>
              <a:rPr dirty="0" sz="1400" spc="-10">
                <a:latin typeface="Arial MT"/>
                <a:cs typeface="Arial MT"/>
              </a:rPr>
              <a:t>move</a:t>
            </a:r>
            <a:endParaRPr sz="1400">
              <a:latin typeface="Arial MT"/>
              <a:cs typeface="Arial MT"/>
            </a:endParaRPr>
          </a:p>
          <a:p>
            <a:pPr marL="355600" indent="-342900">
              <a:lnSpc>
                <a:spcPct val="100000"/>
              </a:lnSpc>
              <a:buAutoNum type="arabicPeriod"/>
              <a:tabLst>
                <a:tab pos="355600" algn="l"/>
              </a:tabLst>
            </a:pPr>
            <a:r>
              <a:rPr dirty="0" sz="1400" spc="-5">
                <a:latin typeface="Arial MT"/>
                <a:cs typeface="Arial MT"/>
              </a:rPr>
              <a:t>Heaving:</a:t>
            </a:r>
            <a:r>
              <a:rPr dirty="0" sz="1400" spc="-2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taking</a:t>
            </a:r>
            <a:r>
              <a:rPr dirty="0" sz="1400" spc="-5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deep</a:t>
            </a:r>
            <a:r>
              <a:rPr dirty="0" sz="1400" spc="-3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breaths</a:t>
            </a:r>
            <a:endParaRPr sz="1400">
              <a:latin typeface="Arial MT"/>
              <a:cs typeface="Arial MT"/>
            </a:endParaRPr>
          </a:p>
          <a:p>
            <a:pPr marL="355600" indent="-342900">
              <a:lnSpc>
                <a:spcPct val="100000"/>
              </a:lnSpc>
              <a:buAutoNum type="arabicPeriod"/>
              <a:tabLst>
                <a:tab pos="355600" algn="l"/>
              </a:tabLst>
            </a:pPr>
            <a:r>
              <a:rPr dirty="0" sz="1400">
                <a:latin typeface="Arial MT"/>
                <a:cs typeface="Arial MT"/>
              </a:rPr>
              <a:t>Flanks:</a:t>
            </a:r>
            <a:r>
              <a:rPr dirty="0" sz="1400" spc="-4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the</a:t>
            </a:r>
            <a:r>
              <a:rPr dirty="0" sz="1400" spc="-2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side</a:t>
            </a:r>
            <a:r>
              <a:rPr dirty="0" sz="1400" spc="-2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of</a:t>
            </a:r>
            <a:r>
              <a:rPr dirty="0" sz="1400" spc="-1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the</a:t>
            </a:r>
            <a:r>
              <a:rPr dirty="0" sz="1400" spc="-2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body</a:t>
            </a:r>
            <a:r>
              <a:rPr dirty="0" sz="1400" spc="-3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between</a:t>
            </a:r>
            <a:r>
              <a:rPr dirty="0" sz="1400" spc="-2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the</a:t>
            </a:r>
            <a:r>
              <a:rPr dirty="0" sz="1400" spc="-2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ribs</a:t>
            </a:r>
            <a:r>
              <a:rPr dirty="0" sz="1400" spc="-1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and</a:t>
            </a:r>
            <a:r>
              <a:rPr dirty="0" sz="1400" spc="-2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hips</a:t>
            </a:r>
            <a:endParaRPr sz="1400">
              <a:latin typeface="Arial MT"/>
              <a:cs typeface="Arial MT"/>
            </a:endParaRPr>
          </a:p>
          <a:p>
            <a:pPr marL="355600" indent="-342900">
              <a:lnSpc>
                <a:spcPct val="100000"/>
              </a:lnSpc>
              <a:buAutoNum type="arabicPeriod"/>
              <a:tabLst>
                <a:tab pos="355600" algn="l"/>
              </a:tabLst>
            </a:pPr>
            <a:r>
              <a:rPr dirty="0" sz="1400">
                <a:latin typeface="Arial MT"/>
                <a:cs typeface="Arial MT"/>
              </a:rPr>
              <a:t>Gaping:</a:t>
            </a:r>
            <a:r>
              <a:rPr dirty="0" sz="1400" spc="-55">
                <a:latin typeface="Arial MT"/>
                <a:cs typeface="Arial MT"/>
              </a:rPr>
              <a:t> </a:t>
            </a:r>
            <a:r>
              <a:rPr dirty="0" sz="1400" spc="-5">
                <a:latin typeface="Arial MT"/>
                <a:cs typeface="Arial MT"/>
              </a:rPr>
              <a:t>wide</a:t>
            </a:r>
            <a:r>
              <a:rPr dirty="0" sz="1400" spc="-3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open</a:t>
            </a:r>
            <a:endParaRPr sz="1400">
              <a:latin typeface="Arial MT"/>
              <a:cs typeface="Arial MT"/>
            </a:endParaRPr>
          </a:p>
          <a:p>
            <a:pPr marL="355600" indent="-342900">
              <a:lnSpc>
                <a:spcPct val="100000"/>
              </a:lnSpc>
              <a:buAutoNum type="arabicPeriod"/>
              <a:tabLst>
                <a:tab pos="355600" algn="l"/>
              </a:tabLst>
            </a:pPr>
            <a:r>
              <a:rPr dirty="0" sz="1400" spc="-5">
                <a:latin typeface="Arial MT"/>
                <a:cs typeface="Arial MT"/>
              </a:rPr>
              <a:t>Hypodermic:</a:t>
            </a:r>
            <a:r>
              <a:rPr dirty="0" sz="1400" spc="-3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a</a:t>
            </a:r>
            <a:r>
              <a:rPr dirty="0" sz="1400" spc="-1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long</a:t>
            </a:r>
            <a:r>
              <a:rPr dirty="0" sz="1400" spc="-2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needle</a:t>
            </a:r>
            <a:r>
              <a:rPr dirty="0" sz="1400" spc="-2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used</a:t>
            </a:r>
            <a:r>
              <a:rPr dirty="0" sz="1400" spc="-2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to</a:t>
            </a:r>
            <a:r>
              <a:rPr dirty="0" sz="1400" spc="-20">
                <a:latin typeface="Arial MT"/>
                <a:cs typeface="Arial MT"/>
              </a:rPr>
              <a:t> </a:t>
            </a:r>
            <a:r>
              <a:rPr dirty="0" sz="1400" spc="-5">
                <a:latin typeface="Arial MT"/>
                <a:cs typeface="Arial MT"/>
              </a:rPr>
              <a:t>give</a:t>
            </a:r>
            <a:r>
              <a:rPr dirty="0" sz="1400" spc="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an</a:t>
            </a:r>
            <a:r>
              <a:rPr dirty="0" sz="1400" spc="-2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injection</a:t>
            </a:r>
            <a:r>
              <a:rPr dirty="0" sz="1400" spc="-3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under</a:t>
            </a:r>
            <a:r>
              <a:rPr dirty="0" sz="1400" spc="-3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the</a:t>
            </a:r>
            <a:r>
              <a:rPr dirty="0" sz="1400" spc="-2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skin</a:t>
            </a:r>
            <a:endParaRPr sz="1400">
              <a:latin typeface="Arial MT"/>
              <a:cs typeface="Arial MT"/>
            </a:endParaRPr>
          </a:p>
          <a:p>
            <a:pPr marL="355600" indent="-342900">
              <a:lnSpc>
                <a:spcPct val="100000"/>
              </a:lnSpc>
              <a:buAutoNum type="arabicPeriod"/>
              <a:tabLst>
                <a:tab pos="355600" algn="l"/>
              </a:tabLst>
            </a:pPr>
            <a:r>
              <a:rPr dirty="0" sz="1400">
                <a:latin typeface="Arial MT"/>
                <a:cs typeface="Arial MT"/>
              </a:rPr>
              <a:t>Antidote:</a:t>
            </a:r>
            <a:r>
              <a:rPr dirty="0" sz="1400" spc="-4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a</a:t>
            </a:r>
            <a:r>
              <a:rPr dirty="0" sz="1400" spc="-1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medicine</a:t>
            </a:r>
            <a:r>
              <a:rPr dirty="0" sz="1400" spc="-4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taken</a:t>
            </a:r>
            <a:r>
              <a:rPr dirty="0" sz="1400" spc="-3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or</a:t>
            </a:r>
            <a:r>
              <a:rPr dirty="0" sz="1400" spc="-15">
                <a:latin typeface="Arial MT"/>
                <a:cs typeface="Arial MT"/>
              </a:rPr>
              <a:t> </a:t>
            </a:r>
            <a:r>
              <a:rPr dirty="0" sz="1400" spc="-5">
                <a:latin typeface="Arial MT"/>
                <a:cs typeface="Arial MT"/>
              </a:rPr>
              <a:t>given</a:t>
            </a:r>
            <a:r>
              <a:rPr dirty="0" sz="1400" spc="-1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to</a:t>
            </a:r>
            <a:r>
              <a:rPr dirty="0" sz="1400" spc="-2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counteract</a:t>
            </a:r>
            <a:r>
              <a:rPr dirty="0" sz="1400" spc="-5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a</a:t>
            </a:r>
            <a:r>
              <a:rPr dirty="0" sz="1400" spc="-1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particular</a:t>
            </a:r>
            <a:r>
              <a:rPr dirty="0" sz="1400" spc="-6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poison</a:t>
            </a:r>
            <a:endParaRPr sz="1400">
              <a:latin typeface="Arial MT"/>
              <a:cs typeface="Arial MT"/>
            </a:endParaRPr>
          </a:p>
          <a:p>
            <a:pPr marL="355600" indent="-342900">
              <a:lnSpc>
                <a:spcPct val="100000"/>
              </a:lnSpc>
              <a:buAutoNum type="arabicPeriod"/>
              <a:tabLst>
                <a:tab pos="355600" algn="l"/>
              </a:tabLst>
            </a:pPr>
            <a:r>
              <a:rPr dirty="0" sz="1400" spc="-5">
                <a:latin typeface="Arial MT"/>
                <a:cs typeface="Arial MT"/>
              </a:rPr>
              <a:t>Stertorous:</a:t>
            </a:r>
            <a:r>
              <a:rPr dirty="0" sz="1400" spc="-6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noisy</a:t>
            </a:r>
            <a:endParaRPr sz="1400">
              <a:latin typeface="Arial MT"/>
              <a:cs typeface="Arial MT"/>
            </a:endParaRPr>
          </a:p>
          <a:p>
            <a:pPr marL="355600" indent="-342900">
              <a:lnSpc>
                <a:spcPts val="1664"/>
              </a:lnSpc>
              <a:buAutoNum type="arabicPeriod"/>
              <a:tabLst>
                <a:tab pos="355600" algn="l"/>
              </a:tabLst>
            </a:pPr>
            <a:r>
              <a:rPr dirty="0" sz="1400" spc="-5">
                <a:latin typeface="Arial MT"/>
                <a:cs typeface="Arial MT"/>
              </a:rPr>
              <a:t>Disdainfully:</a:t>
            </a:r>
            <a:r>
              <a:rPr dirty="0" sz="1400" spc="-4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disapprovingly</a:t>
            </a:r>
            <a:endParaRPr sz="1400">
              <a:latin typeface="Arial MT"/>
              <a:cs typeface="Arial MT"/>
            </a:endParaRPr>
          </a:p>
          <a:p>
            <a:pPr marL="355600" indent="-342900">
              <a:lnSpc>
                <a:spcPts val="1664"/>
              </a:lnSpc>
              <a:buAutoNum type="arabicPeriod"/>
              <a:tabLst>
                <a:tab pos="355600" algn="l"/>
              </a:tabLst>
            </a:pPr>
            <a:r>
              <a:rPr dirty="0" sz="1400">
                <a:latin typeface="Arial MT"/>
                <a:cs typeface="Arial MT"/>
              </a:rPr>
              <a:t>Curator:</a:t>
            </a:r>
            <a:r>
              <a:rPr dirty="0" sz="1400" spc="-4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here,</a:t>
            </a:r>
            <a:r>
              <a:rPr dirty="0" sz="1400" spc="-3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a</a:t>
            </a:r>
            <a:r>
              <a:rPr dirty="0" sz="1400" spc="-1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person</a:t>
            </a:r>
            <a:r>
              <a:rPr dirty="0" sz="1400" spc="-5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in</a:t>
            </a:r>
            <a:r>
              <a:rPr dirty="0" sz="1400" spc="-1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charge</a:t>
            </a:r>
            <a:r>
              <a:rPr dirty="0" sz="1400" spc="-4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of</a:t>
            </a:r>
            <a:r>
              <a:rPr dirty="0" sz="1400" spc="-2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the</a:t>
            </a:r>
            <a:r>
              <a:rPr dirty="0" sz="1400" spc="-2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zoo</a:t>
            </a:r>
            <a:endParaRPr sz="14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6007" y="1630832"/>
            <a:ext cx="7052945" cy="1428115"/>
          </a:xfrm>
          <a:prstGeom prst="rect"/>
        </p:spPr>
        <p:txBody>
          <a:bodyPr wrap="square" lIns="0" tIns="104139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819"/>
              </a:spcBef>
            </a:pPr>
            <a:r>
              <a:rPr dirty="0" sz="4000" spc="-10">
                <a:solidFill>
                  <a:srgbClr val="000000"/>
                </a:solidFill>
                <a:latin typeface="Arial"/>
                <a:cs typeface="Arial"/>
              </a:rPr>
              <a:t>THANKING</a:t>
            </a:r>
            <a:r>
              <a:rPr dirty="0" sz="4000" spc="-5">
                <a:solidFill>
                  <a:srgbClr val="000000"/>
                </a:solidFill>
                <a:latin typeface="Arial"/>
                <a:cs typeface="Arial"/>
              </a:rPr>
              <a:t> YOU</a:t>
            </a:r>
            <a:endParaRPr sz="40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725"/>
              </a:spcBef>
            </a:pPr>
            <a:r>
              <a:rPr dirty="0" sz="4000" spc="-5">
                <a:latin typeface="Arial"/>
                <a:cs typeface="Arial"/>
              </a:rPr>
              <a:t>ODM</a:t>
            </a:r>
            <a:r>
              <a:rPr dirty="0" sz="4000" spc="-20">
                <a:latin typeface="Arial"/>
                <a:cs typeface="Arial"/>
              </a:rPr>
              <a:t> </a:t>
            </a:r>
            <a:r>
              <a:rPr dirty="0" sz="4000" spc="-5">
                <a:latin typeface="Arial"/>
                <a:cs typeface="Arial"/>
              </a:rPr>
              <a:t>EDUCATIONAL</a:t>
            </a:r>
            <a:r>
              <a:rPr dirty="0" sz="4000" spc="10">
                <a:latin typeface="Arial"/>
                <a:cs typeface="Arial"/>
              </a:rPr>
              <a:t> </a:t>
            </a:r>
            <a:r>
              <a:rPr dirty="0" sz="4000" spc="-5">
                <a:latin typeface="Arial"/>
                <a:cs typeface="Arial"/>
              </a:rPr>
              <a:t>GROUP</a:t>
            </a:r>
            <a:endParaRPr sz="4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terms:created xsi:type="dcterms:W3CDTF">2022-04-01T17:45:48Z</dcterms:created>
  <dcterms:modified xsi:type="dcterms:W3CDTF">2022-04-01T17:45:48Z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2020-09-12T00:00:00Z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2022-04-01T00:00:00Z</vt:filetime>
  </property>
</Properties>
</file>