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65" r:id="rId3"/>
    <p:sldId id="285" r:id="rId4"/>
    <p:sldId id="266" r:id="rId5"/>
    <p:sldId id="281" r:id="rId6"/>
    <p:sldId id="280" r:id="rId7"/>
    <p:sldId id="282" r:id="rId8"/>
    <p:sldId id="279"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36B718-F31F-4574-9C3E-5990C5644EA3}" type="datetimeFigureOut">
              <a:rPr lang="en-US" smtClean="0"/>
              <a:pPr/>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6B718-F31F-4574-9C3E-5990C5644EA3}" type="datetimeFigureOut">
              <a:rPr lang="en-US" smtClean="0"/>
              <a:pPr/>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6B718-F31F-4574-9C3E-5990C5644EA3}" type="datetimeFigureOut">
              <a:rPr lang="en-US" smtClean="0"/>
              <a:pPr/>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6B718-F31F-4574-9C3E-5990C5644EA3}" type="datetimeFigureOut">
              <a:rPr lang="en-US" smtClean="0"/>
              <a:pPr/>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36B718-F31F-4574-9C3E-5990C5644EA3}" type="datetimeFigureOut">
              <a:rPr lang="en-US" smtClean="0"/>
              <a:pPr/>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36B718-F31F-4574-9C3E-5990C5644EA3}" type="datetimeFigureOut">
              <a:rPr lang="en-US" smtClean="0"/>
              <a:pPr/>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6B718-F31F-4574-9C3E-5990C5644EA3}" type="datetimeFigureOut">
              <a:rPr lang="en-US" smtClean="0"/>
              <a:pPr/>
              <a:t>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36B718-F31F-4574-9C3E-5990C5644EA3}" type="datetimeFigureOut">
              <a:rPr lang="en-US" smtClean="0"/>
              <a:pPr/>
              <a:t>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6B718-F31F-4574-9C3E-5990C5644EA3}" type="datetimeFigureOut">
              <a:rPr lang="en-US" smtClean="0"/>
              <a:pPr/>
              <a:t>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6B718-F31F-4574-9C3E-5990C5644EA3}" type="datetimeFigureOut">
              <a:rPr lang="en-US" smtClean="0"/>
              <a:pPr/>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6B718-F31F-4574-9C3E-5990C5644EA3}" type="datetimeFigureOut">
              <a:rPr lang="en-US" smtClean="0"/>
              <a:pPr/>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75843-CA78-446C-B77D-A588CE4847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6B718-F31F-4574-9C3E-5990C5644EA3}" type="datetimeFigureOut">
              <a:rPr lang="en-US" smtClean="0"/>
              <a:pPr/>
              <a:t>12/3/2022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75843-CA78-446C-B77D-A588CE4847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2133600"/>
            <a:ext cx="7772400" cy="1470025"/>
          </a:xfrm>
          <a:solidFill>
            <a:schemeClr val="bg1"/>
          </a:solidFill>
          <a:ln>
            <a:solidFill>
              <a:schemeClr val="bg1"/>
            </a:solidFill>
          </a:ln>
        </p:spPr>
        <p:txBody>
          <a:bodyPr rtlCol="0">
            <a:normAutofit fontScale="90000"/>
          </a:bodyPr>
          <a:lstStyle/>
          <a:p>
            <a:pPr>
              <a:defRPr/>
            </a:pPr>
            <a:r>
              <a:rPr lang="en-US" sz="3600" b="1" dirty="0" smtClean="0">
                <a:solidFill>
                  <a:srgbClr val="CC3300"/>
                </a:solidFill>
              </a:rPr>
              <a:t>HEAT</a:t>
            </a:r>
            <a:r>
              <a:rPr lang="en-US" sz="3200" b="1" dirty="0" smtClean="0">
                <a:solidFill>
                  <a:srgbClr val="CC3300"/>
                </a:solidFill>
              </a:rPr>
              <a:t/>
            </a:r>
            <a:br>
              <a:rPr lang="en-US" sz="3200" b="1" dirty="0" smtClean="0">
                <a:solidFill>
                  <a:srgbClr val="CC3300"/>
                </a:solidFill>
              </a:rPr>
            </a:br>
            <a:r>
              <a:rPr lang="en-US" sz="3200" b="1" dirty="0" smtClean="0">
                <a:solidFill>
                  <a:srgbClr val="CC3300"/>
                </a:solidFill>
              </a:rPr>
              <a:t> </a:t>
            </a:r>
            <a:r>
              <a:rPr lang="en-US" sz="2700" b="1" dirty="0" smtClean="0">
                <a:solidFill>
                  <a:srgbClr val="CC3300"/>
                </a:solidFill>
              </a:rPr>
              <a:t>STD-VII</a:t>
            </a:r>
            <a:r>
              <a:rPr lang="en-US" sz="2800" b="1" dirty="0" smtClean="0">
                <a:solidFill>
                  <a:srgbClr val="FF0000"/>
                </a:solidFill>
              </a:rPr>
              <a:t/>
            </a:r>
            <a:br>
              <a:rPr lang="en-US" sz="2800" b="1" dirty="0" smtClean="0">
                <a:solidFill>
                  <a:srgbClr val="FF0000"/>
                </a:solidFill>
              </a:rPr>
            </a:br>
            <a:r>
              <a:rPr lang="en-US" sz="2700" b="1" dirty="0" smtClean="0"/>
              <a:t/>
            </a:r>
            <a:br>
              <a:rPr lang="en-US" sz="2700" b="1" dirty="0" smtClean="0"/>
            </a:br>
            <a:endParaRPr sz="2700" b="1" smtClean="0">
              <a:solidFill>
                <a:srgbClr val="FF0000"/>
              </a:solidFill>
            </a:endParaRPr>
          </a:p>
        </p:txBody>
      </p:sp>
      <p:sp>
        <p:nvSpPr>
          <p:cNvPr id="2051" name="Subtitle 5"/>
          <p:cNvSpPr>
            <a:spLocks noGrp="1"/>
          </p:cNvSpPr>
          <p:nvPr>
            <p:ph type="subTitle" idx="1"/>
          </p:nvPr>
        </p:nvSpPr>
        <p:spPr>
          <a:xfrm>
            <a:off x="1066800" y="3200400"/>
            <a:ext cx="6705600" cy="1600200"/>
          </a:xfrm>
        </p:spPr>
        <p:txBody>
          <a:bodyPr>
            <a:normAutofit/>
          </a:bodyPr>
          <a:lstStyle/>
          <a:p>
            <a:r>
              <a:rPr lang="en-US" sz="2400" dirty="0" smtClean="0">
                <a:solidFill>
                  <a:schemeClr val="tx1"/>
                </a:solidFill>
              </a:rPr>
              <a:t>SUBJECT-PHYSICS</a:t>
            </a:r>
          </a:p>
          <a:p>
            <a:r>
              <a:rPr lang="en-US" sz="2400" dirty="0" smtClean="0">
                <a:solidFill>
                  <a:schemeClr val="tx1"/>
                </a:solidFill>
              </a:rPr>
              <a:t>CHAPTER </a:t>
            </a:r>
            <a:r>
              <a:rPr lang="en-US" sz="2400" dirty="0" smtClean="0">
                <a:solidFill>
                  <a:schemeClr val="tx1"/>
                </a:solidFill>
              </a:rPr>
              <a:t>NO-05</a:t>
            </a:r>
            <a:endParaRPr lang="en-US" sz="2400" dirty="0" smtClean="0">
              <a:solidFill>
                <a:schemeClr val="tx1"/>
              </a:solidFill>
            </a:endParaRPr>
          </a:p>
        </p:txBody>
      </p:sp>
      <p:pic>
        <p:nvPicPr>
          <p:cNvPr id="2052" name="Picture 4" descr="https://lh5.googleusercontent.com/B2T2ql4TLjSp4ggLqeDbw6DFpympyfswUtrz-ep90zjZpSCeRdrh5O-r-ciOZWWNnQpfTh0JhbmBes_QYjfZ0oNf0orHv3YbFGbQVGiE5wE10TvecMrl56liQVRS4919T7CdvvPq7JNX0fFITw"/>
          <p:cNvPicPr>
            <a:picLocks noChangeAspect="1" noChangeArrowheads="1"/>
          </p:cNvPicPr>
          <p:nvPr/>
        </p:nvPicPr>
        <p:blipFill>
          <a:blip r:embed="rId2"/>
          <a:srcRect/>
          <a:stretch>
            <a:fillRect/>
          </a:stretch>
        </p:blipFill>
        <p:spPr bwMode="auto">
          <a:xfrm>
            <a:off x="0" y="5191125"/>
            <a:ext cx="8991600" cy="1666875"/>
          </a:xfrm>
          <a:prstGeom prst="rect">
            <a:avLst/>
          </a:prstGeom>
          <a:noFill/>
          <a:ln w="9525">
            <a:noFill/>
            <a:miter lim="800000"/>
            <a:headEnd/>
            <a:tailEnd/>
          </a:ln>
        </p:spPr>
      </p:pic>
      <p:pic>
        <p:nvPicPr>
          <p:cNvPr id="2053" name="Picture 6" descr="https://lh6.googleusercontent.com/4sdW2sq7oAFLtRv-fygcfRsKi54VwU7fOTW7tCnOkUaYOYiBTv72q8jFPRgq4C9qXtwFyQFdvpl-87pSUvtiU7PFd-9jAQ8j5WZXHvDWdN7y78oRBYVFWsaTxfo3FqgcU4bP7FZGf_3IbIWK0g"/>
          <p:cNvPicPr>
            <a:picLocks noChangeAspect="1" noChangeArrowheads="1"/>
          </p:cNvPicPr>
          <p:nvPr/>
        </p:nvPicPr>
        <p:blipFill>
          <a:blip r:embed="rId3"/>
          <a:srcRect/>
          <a:stretch>
            <a:fillRect/>
          </a:stretch>
        </p:blipFill>
        <p:spPr bwMode="auto">
          <a:xfrm>
            <a:off x="7086600" y="304800"/>
            <a:ext cx="1752600" cy="1281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458200" cy="5135563"/>
          </a:xfrm>
        </p:spPr>
        <p:txBody>
          <a:bodyPr>
            <a:normAutofit/>
          </a:bodyPr>
          <a:lstStyle/>
          <a:p>
            <a:pPr>
              <a:buNone/>
            </a:pPr>
            <a:r>
              <a:rPr lang="en-US" sz="2400" b="1" dirty="0" smtClean="0"/>
              <a:t>                                      </a:t>
            </a:r>
            <a:r>
              <a:rPr lang="en-US" sz="2400" b="1" dirty="0" smtClean="0">
                <a:solidFill>
                  <a:srgbClr val="FF0000"/>
                </a:solidFill>
              </a:rPr>
              <a:t>LEARNING  OBJECTIVE</a:t>
            </a:r>
          </a:p>
          <a:p>
            <a:pPr>
              <a:buNone/>
            </a:pPr>
            <a:endParaRPr lang="en-IN" sz="2400" dirty="0" smtClean="0"/>
          </a:p>
          <a:p>
            <a:pPr>
              <a:buNone/>
            </a:pPr>
            <a:r>
              <a:rPr lang="en-IN" sz="2400" dirty="0" smtClean="0"/>
              <a:t>Students will be able to</a:t>
            </a:r>
          </a:p>
          <a:p>
            <a:r>
              <a:rPr lang="en-US" sz="2400" dirty="0" smtClean="0"/>
              <a:t>Know modes </a:t>
            </a:r>
            <a:r>
              <a:rPr lang="en-US" sz="2400" dirty="0" smtClean="0"/>
              <a:t>of transfer of heat</a:t>
            </a:r>
            <a:endParaRPr lang="en-US" sz="2400" b="1" dirty="0" smtClean="0"/>
          </a:p>
          <a:p>
            <a:pPr lvl="0"/>
            <a:r>
              <a:rPr lang="en-US" sz="2400" dirty="0" smtClean="0"/>
              <a:t>Know construction  thermos flask</a:t>
            </a:r>
            <a:endParaRPr lang="en-US" sz="2400" b="1" dirty="0" smtClean="0">
              <a:solidFill>
                <a:srgbClr val="4F81BD"/>
              </a:solidFill>
              <a:ea typeface="Times New Roman" pitchFamily="18" charset="0"/>
              <a:cs typeface="Times New Roman" pitchFamily="18" charset="0"/>
            </a:endParaRPr>
          </a:p>
          <a:p>
            <a:pPr>
              <a:buNone/>
            </a:pPr>
            <a:r>
              <a:rPr lang="en-US" sz="2400" dirty="0" smtClean="0"/>
              <a:t> </a:t>
            </a:r>
          </a:p>
          <a:p>
            <a:pPr>
              <a:buNone/>
            </a:pPr>
            <a:endParaRPr lang="en-US" sz="2400" dirty="0" smtClean="0"/>
          </a:p>
        </p:txBody>
      </p:sp>
      <p:pic>
        <p:nvPicPr>
          <p:cNvPr id="4" name="Google Shape;63;p14"/>
          <p:cNvPicPr preferRelativeResize="0"/>
          <p:nvPr/>
        </p:nvPicPr>
        <p:blipFill rotWithShape="1">
          <a:blip r:embed="rId2" cstate="print">
            <a:alphaModFix/>
          </a:blip>
          <a:srcRect/>
          <a:stretch/>
        </p:blipFill>
        <p:spPr>
          <a:xfrm>
            <a:off x="6858000" y="304800"/>
            <a:ext cx="1994526" cy="916675"/>
          </a:xfrm>
          <a:prstGeom prst="rect">
            <a:avLst/>
          </a:prstGeom>
          <a:noFill/>
          <a:ln>
            <a:noFill/>
          </a:ln>
        </p:spPr>
      </p:pic>
      <p:pic>
        <p:nvPicPr>
          <p:cNvPr id="6" name="Picture 5" descr="source.gif"/>
          <p:cNvPicPr>
            <a:picLocks noChangeAspect="1"/>
          </p:cNvPicPr>
          <p:nvPr/>
        </p:nvPicPr>
        <p:blipFill>
          <a:blip r:embed="rId3" cstate="print"/>
          <a:stretch>
            <a:fillRect/>
          </a:stretch>
        </p:blipFill>
        <p:spPr>
          <a:xfrm>
            <a:off x="914400" y="4495800"/>
            <a:ext cx="2286000" cy="2362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oogle Shape;63;p14"/>
          <p:cNvPicPr preferRelativeResize="0"/>
          <p:nvPr/>
        </p:nvPicPr>
        <p:blipFill rotWithShape="1">
          <a:blip r:embed="rId2" cstate="print">
            <a:alphaModFix/>
          </a:blip>
          <a:srcRect/>
          <a:stretch/>
        </p:blipFill>
        <p:spPr>
          <a:xfrm>
            <a:off x="7149474" y="0"/>
            <a:ext cx="1994526" cy="916675"/>
          </a:xfrm>
          <a:prstGeom prst="rect">
            <a:avLst/>
          </a:prstGeom>
          <a:noFill/>
          <a:ln>
            <a:noFill/>
          </a:ln>
        </p:spPr>
      </p:pic>
      <p:sp>
        <p:nvSpPr>
          <p:cNvPr id="7" name="Content Placeholder 6"/>
          <p:cNvSpPr>
            <a:spLocks noGrp="1"/>
          </p:cNvSpPr>
          <p:nvPr>
            <p:ph idx="1"/>
          </p:nvPr>
        </p:nvSpPr>
        <p:spPr>
          <a:xfrm>
            <a:off x="0" y="2133600"/>
            <a:ext cx="8686800" cy="3992563"/>
          </a:xfrm>
        </p:spPr>
        <p:txBody>
          <a:bodyPr/>
          <a:lstStyle/>
          <a:p>
            <a:pPr lvl="0"/>
            <a:endParaRPr lang="en-US" dirty="0" smtClean="0"/>
          </a:p>
          <a:p>
            <a:pPr>
              <a:buNone/>
            </a:pPr>
            <a:endParaRPr lang="en-US" dirty="0"/>
          </a:p>
        </p:txBody>
      </p:sp>
      <p:sp>
        <p:nvSpPr>
          <p:cNvPr id="8" name="Rectangle 7"/>
          <p:cNvSpPr/>
          <p:nvPr/>
        </p:nvSpPr>
        <p:spPr>
          <a:xfrm>
            <a:off x="609600" y="1600200"/>
            <a:ext cx="8077200" cy="2739211"/>
          </a:xfrm>
          <a:prstGeom prst="rect">
            <a:avLst/>
          </a:prstGeom>
        </p:spPr>
        <p:txBody>
          <a:bodyPr wrap="square">
            <a:spAutoFit/>
          </a:bodyPr>
          <a:lstStyle/>
          <a:p>
            <a:r>
              <a:rPr lang="en-US" sz="2800" b="1" dirty="0" smtClean="0"/>
              <a:t>CONDUCTION:</a:t>
            </a:r>
          </a:p>
          <a:p>
            <a:pPr>
              <a:buFont typeface="Wingdings" pitchFamily="2" charset="2"/>
              <a:buChar char="Ø"/>
            </a:pPr>
            <a:r>
              <a:rPr lang="en-US" sz="2400" dirty="0" smtClean="0"/>
              <a:t>Conduction is a method of heat transfer in solid. </a:t>
            </a:r>
            <a:endParaRPr lang="en-US" sz="2400" dirty="0" smtClean="0"/>
          </a:p>
          <a:p>
            <a:pPr>
              <a:buFont typeface="Wingdings" pitchFamily="2" charset="2"/>
              <a:buChar char="Ø"/>
            </a:pPr>
            <a:r>
              <a:rPr lang="en-US" sz="2400" dirty="0" smtClean="0"/>
              <a:t>The </a:t>
            </a:r>
            <a:r>
              <a:rPr lang="en-US" sz="2400" dirty="0" smtClean="0"/>
              <a:t>heat energy is transferred as the heated molecules vibrate about their mean position and therefore transfer heat energy from one molecules to the other until the heat energy is transferred from one point to another. </a:t>
            </a:r>
            <a:endParaRPr lang="en-US" sz="2400" dirty="0" smtClean="0"/>
          </a:p>
          <a:p>
            <a:pPr>
              <a:buFont typeface="Wingdings" pitchFamily="2" charset="2"/>
              <a:buChar char="Ø"/>
            </a:pPr>
            <a:r>
              <a:rPr lang="en-US" sz="2400" dirty="0" smtClean="0"/>
              <a:t>It </a:t>
            </a:r>
            <a:r>
              <a:rPr lang="en-US" sz="2400" dirty="0" smtClean="0"/>
              <a:t>require a material medium for heat transfer.</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a:bodyPr>
          <a:lstStyle/>
          <a:p>
            <a:pPr>
              <a:buNone/>
            </a:pPr>
            <a:r>
              <a:rPr lang="en-US" sz="2400" dirty="0" smtClean="0"/>
              <a:t/>
            </a:r>
            <a:br>
              <a:rPr lang="en-US" sz="2400" dirty="0" smtClean="0"/>
            </a:br>
            <a:r>
              <a:rPr lang="en-US" sz="2800" b="1" dirty="0" smtClean="0"/>
              <a:t>CONVECTION:</a:t>
            </a:r>
            <a:r>
              <a:rPr lang="en-US" sz="2400" dirty="0" smtClean="0"/>
              <a:t/>
            </a:r>
            <a:br>
              <a:rPr lang="en-US" sz="2400" dirty="0" smtClean="0"/>
            </a:br>
            <a:r>
              <a:rPr lang="en-US" sz="2400" dirty="0" smtClean="0"/>
              <a:t>Convection is a method of heat transfer in liquid. </a:t>
            </a:r>
            <a:endParaRPr lang="en-US" sz="2400" dirty="0" smtClean="0"/>
          </a:p>
          <a:p>
            <a:pPr>
              <a:buFont typeface="Wingdings" pitchFamily="2" charset="2"/>
              <a:buChar char="Ø"/>
            </a:pPr>
            <a:r>
              <a:rPr lang="en-US" sz="2400" dirty="0" smtClean="0"/>
              <a:t> </a:t>
            </a:r>
            <a:r>
              <a:rPr lang="en-US" sz="2400" dirty="0" smtClean="0"/>
              <a:t>    The </a:t>
            </a:r>
            <a:r>
              <a:rPr lang="en-US" sz="2400" dirty="0" smtClean="0"/>
              <a:t>heat energy is transferred from one place to another by the movement of the heated molecules. </a:t>
            </a:r>
            <a:endParaRPr lang="en-US" sz="2400" dirty="0" smtClean="0"/>
          </a:p>
          <a:p>
            <a:pPr>
              <a:buFont typeface="Wingdings" pitchFamily="2" charset="2"/>
              <a:buChar char="Ø"/>
            </a:pPr>
            <a:r>
              <a:rPr lang="en-US" sz="2400" dirty="0" smtClean="0"/>
              <a:t> </a:t>
            </a:r>
            <a:r>
              <a:rPr lang="en-US" sz="2400" dirty="0" smtClean="0"/>
              <a:t>    The </a:t>
            </a:r>
            <a:r>
              <a:rPr lang="en-US" sz="2400" dirty="0" smtClean="0"/>
              <a:t>heated molecules move in a circular pattern. The movement of the heated molecules set up a convectional current. </a:t>
            </a:r>
            <a:endParaRPr lang="en-US" sz="2400" dirty="0" smtClean="0"/>
          </a:p>
          <a:p>
            <a:pPr>
              <a:buFont typeface="Wingdings" pitchFamily="2" charset="2"/>
              <a:buChar char="Ø"/>
            </a:pPr>
            <a:r>
              <a:rPr lang="en-US" sz="2400" dirty="0" smtClean="0"/>
              <a:t> </a:t>
            </a:r>
            <a:r>
              <a:rPr lang="en-US" sz="2400" dirty="0" smtClean="0"/>
              <a:t>     It </a:t>
            </a:r>
            <a:r>
              <a:rPr lang="en-US" sz="2400" dirty="0" smtClean="0"/>
              <a:t>require a material medium for heat transfer.</a:t>
            </a:r>
            <a:endParaRPr lang="en-US" sz="2400" dirty="0" smtClean="0"/>
          </a:p>
          <a:p>
            <a:pPr lvl="0">
              <a:buNone/>
            </a:pPr>
            <a:endParaRPr lang="en-IN" sz="2400" dirty="0" smtClean="0"/>
          </a:p>
        </p:txBody>
      </p:sp>
      <p:pic>
        <p:nvPicPr>
          <p:cNvPr id="4" name="Google Shape;63;p14"/>
          <p:cNvPicPr preferRelativeResize="0"/>
          <p:nvPr/>
        </p:nvPicPr>
        <p:blipFill rotWithShape="1">
          <a:blip r:embed="rId2" cstate="print">
            <a:alphaModFix/>
          </a:blip>
          <a:srcRect/>
          <a:stretch/>
        </p:blipFill>
        <p:spPr>
          <a:xfrm>
            <a:off x="6629400" y="228600"/>
            <a:ext cx="1994526" cy="916675"/>
          </a:xfrm>
          <a:prstGeom prst="rect">
            <a:avLst/>
          </a:prstGeom>
          <a:noFill/>
          <a:ln>
            <a:noFill/>
          </a:ln>
        </p:spPr>
      </p:pic>
      <p:sp>
        <p:nvSpPr>
          <p:cNvPr id="8194" name="AutoShape 2" descr="Echo - Mini Physics - Learn Physic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63;p14"/>
          <p:cNvPicPr preferRelativeResize="0"/>
          <p:nvPr/>
        </p:nvPicPr>
        <p:blipFill rotWithShape="1">
          <a:blip r:embed="rId2" cstate="print">
            <a:alphaModFix/>
          </a:blip>
          <a:srcRect/>
          <a:stretch/>
        </p:blipFill>
        <p:spPr>
          <a:xfrm>
            <a:off x="6934200" y="152400"/>
            <a:ext cx="1994526" cy="916675"/>
          </a:xfrm>
          <a:prstGeom prst="rect">
            <a:avLst/>
          </a:prstGeom>
          <a:noFill/>
          <a:ln>
            <a:noFill/>
          </a:ln>
        </p:spPr>
      </p:pic>
      <p:sp>
        <p:nvSpPr>
          <p:cNvPr id="6" name="Content Placeholder 5"/>
          <p:cNvSpPr>
            <a:spLocks noGrp="1"/>
          </p:cNvSpPr>
          <p:nvPr>
            <p:ph idx="1"/>
          </p:nvPr>
        </p:nvSpPr>
        <p:spPr>
          <a:xfrm>
            <a:off x="0" y="1219200"/>
            <a:ext cx="7543800" cy="3581400"/>
          </a:xfrm>
        </p:spPr>
        <p:txBody>
          <a:bodyPr>
            <a:normAutofit/>
          </a:bodyPr>
          <a:lstStyle/>
          <a:p>
            <a:pPr>
              <a:buNone/>
            </a:pPr>
            <a:r>
              <a:rPr lang="en-US" sz="2800" b="1" dirty="0" smtClean="0"/>
              <a:t>RADIATION</a:t>
            </a:r>
            <a:r>
              <a:rPr lang="en-US" sz="2800" b="1" dirty="0" smtClean="0"/>
              <a:t>:.</a:t>
            </a:r>
          </a:p>
          <a:p>
            <a:pPr>
              <a:buNone/>
            </a:pPr>
            <a:r>
              <a:rPr lang="en-US" sz="2800" dirty="0" smtClean="0"/>
              <a:t> </a:t>
            </a:r>
            <a:r>
              <a:rPr lang="en-US" sz="2800" dirty="0" smtClean="0"/>
              <a:t>   </a:t>
            </a:r>
            <a:r>
              <a:rPr lang="en-US" sz="2400" dirty="0" smtClean="0"/>
              <a:t>Radiation </a:t>
            </a:r>
            <a:r>
              <a:rPr lang="en-US" sz="2400" dirty="0" smtClean="0"/>
              <a:t>is a method of heat transfer through space. The heat energy is transferred from one place to another without heating the intervening medium. Radiation does not require a material medium for heat transfer</a:t>
            </a:r>
            <a:r>
              <a:rPr lang="en-US" sz="2400" dirty="0" smtClean="0"/>
              <a:t>.</a:t>
            </a:r>
          </a:p>
          <a:p>
            <a:pPr>
              <a:buNone/>
            </a:pPr>
            <a:r>
              <a:rPr lang="en-US" sz="2400" dirty="0" smtClean="0"/>
              <a:t>      </a:t>
            </a:r>
            <a:r>
              <a:rPr lang="en-US" sz="2400" dirty="0" smtClean="0"/>
              <a:t>Heat energy from a hot surface reaches us by radiation.</a:t>
            </a: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63;p14"/>
          <p:cNvPicPr preferRelativeResize="0"/>
          <p:nvPr/>
        </p:nvPicPr>
        <p:blipFill rotWithShape="1">
          <a:blip r:embed="rId2" cstate="print">
            <a:alphaModFix/>
          </a:blip>
          <a:srcRect/>
          <a:stretch/>
        </p:blipFill>
        <p:spPr>
          <a:xfrm>
            <a:off x="6781800" y="0"/>
            <a:ext cx="1994526" cy="916675"/>
          </a:xfrm>
          <a:prstGeom prst="rect">
            <a:avLst/>
          </a:prstGeom>
          <a:noFill/>
          <a:ln>
            <a:noFill/>
          </a:ln>
        </p:spPr>
      </p:pic>
      <p:sp>
        <p:nvSpPr>
          <p:cNvPr id="4" name="Content Placeholder 3"/>
          <p:cNvSpPr>
            <a:spLocks noGrp="1"/>
          </p:cNvSpPr>
          <p:nvPr>
            <p:ph idx="1"/>
          </p:nvPr>
        </p:nvSpPr>
        <p:spPr/>
        <p:txBody>
          <a:bodyPr>
            <a:normAutofit/>
          </a:bodyPr>
          <a:lstStyle/>
          <a:p>
            <a:pPr>
              <a:buNone/>
            </a:pPr>
            <a:r>
              <a:rPr lang="en-US" sz="2400" b="1" dirty="0" smtClean="0"/>
              <a:t>LAND BREEZE:</a:t>
            </a:r>
            <a:r>
              <a:rPr lang="en-US" sz="2400" dirty="0" smtClean="0"/>
              <a:t/>
            </a:r>
            <a:br>
              <a:rPr lang="en-US" sz="2400" dirty="0" smtClean="0"/>
            </a:br>
            <a:r>
              <a:rPr lang="en-US" sz="2400" dirty="0" smtClean="0"/>
              <a:t>Land breeze is the breeze that blows from the land to the sea at night</a:t>
            </a:r>
            <a:r>
              <a:rPr lang="en-US" sz="2400" dirty="0" smtClean="0"/>
              <a:t>.</a:t>
            </a:r>
          </a:p>
          <a:p>
            <a:pPr>
              <a:buNone/>
            </a:pPr>
            <a:r>
              <a:rPr lang="en-US" sz="2400" b="1" dirty="0" smtClean="0"/>
              <a:t>SEA BREEZE:</a:t>
            </a:r>
            <a:r>
              <a:rPr lang="en-US" sz="2400" dirty="0" smtClean="0"/>
              <a:t/>
            </a:r>
            <a:br>
              <a:rPr lang="en-US" sz="2400" dirty="0" smtClean="0"/>
            </a:br>
            <a:r>
              <a:rPr lang="en-US" sz="2400" dirty="0" smtClean="0"/>
              <a:t>Sea breeze is the breeze that blow from the sea to the land during the day.</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oogle Shape;63;p14"/>
          <p:cNvPicPr preferRelativeResize="0"/>
          <p:nvPr/>
        </p:nvPicPr>
        <p:blipFill rotWithShape="1">
          <a:blip r:embed="rId2" cstate="print">
            <a:alphaModFix/>
          </a:blip>
          <a:srcRect/>
          <a:stretch/>
        </p:blipFill>
        <p:spPr>
          <a:xfrm>
            <a:off x="7010400" y="0"/>
            <a:ext cx="1994526" cy="1069075"/>
          </a:xfrm>
          <a:prstGeom prst="rect">
            <a:avLst/>
          </a:prstGeom>
          <a:noFill/>
          <a:ln>
            <a:noFill/>
          </a:ln>
        </p:spPr>
      </p:pic>
      <p:sp>
        <p:nvSpPr>
          <p:cNvPr id="7" name="Content Placeholder 6"/>
          <p:cNvSpPr>
            <a:spLocks noGrp="1"/>
          </p:cNvSpPr>
          <p:nvPr>
            <p:ph idx="1"/>
          </p:nvPr>
        </p:nvSpPr>
        <p:spPr>
          <a:xfrm>
            <a:off x="228600" y="304800"/>
            <a:ext cx="8534400" cy="6172200"/>
          </a:xfrm>
        </p:spPr>
        <p:txBody>
          <a:bodyPr/>
          <a:lstStyle/>
          <a:p>
            <a:pPr lvl="0"/>
            <a:endParaRPr lang="en-US" dirty="0" smtClean="0"/>
          </a:p>
          <a:p>
            <a:pPr>
              <a:buNone/>
            </a:pPr>
            <a:endParaRPr lang="en-US" dirty="0"/>
          </a:p>
        </p:txBody>
      </p:sp>
      <p:pic>
        <p:nvPicPr>
          <p:cNvPr id="9" name="Picture 8" descr="1_1592316499963.jpeg"/>
          <p:cNvPicPr>
            <a:picLocks noChangeAspect="1"/>
          </p:cNvPicPr>
          <p:nvPr/>
        </p:nvPicPr>
        <p:blipFill>
          <a:blip r:embed="rId3" cstate="print"/>
          <a:stretch>
            <a:fillRect/>
          </a:stretch>
        </p:blipFill>
        <p:spPr>
          <a:xfrm>
            <a:off x="1219200" y="1676400"/>
            <a:ext cx="6602023" cy="4953000"/>
          </a:xfrm>
          <a:prstGeom prst="rect">
            <a:avLst/>
          </a:prstGeom>
        </p:spPr>
      </p:pic>
      <p:sp>
        <p:nvSpPr>
          <p:cNvPr id="10" name="TextBox 9"/>
          <p:cNvSpPr txBox="1"/>
          <p:nvPr/>
        </p:nvSpPr>
        <p:spPr>
          <a:xfrm>
            <a:off x="304800" y="533400"/>
            <a:ext cx="2318263" cy="461665"/>
          </a:xfrm>
          <a:prstGeom prst="rect">
            <a:avLst/>
          </a:prstGeom>
          <a:noFill/>
        </p:spPr>
        <p:txBody>
          <a:bodyPr wrap="none" rtlCol="0">
            <a:spAutoFit/>
          </a:bodyPr>
          <a:lstStyle/>
          <a:p>
            <a:r>
              <a:rPr lang="en-US" sz="2400" b="1" dirty="0" smtClean="0"/>
              <a:t>THERMOS FLASK</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8458200" cy="715962"/>
          </a:xfrm>
        </p:spPr>
        <p:txBody>
          <a:bodyPr>
            <a:normAutofit/>
          </a:bodyPr>
          <a:lstStyle/>
          <a:p>
            <a:r>
              <a:rPr lang="en-US" sz="2800" b="1" dirty="0" smtClean="0">
                <a:solidFill>
                  <a:srgbClr val="FF0000"/>
                </a:solidFill>
              </a:rPr>
              <a:t>HOME ASSIGNMENT</a:t>
            </a:r>
            <a:endParaRPr lang="en-US" sz="2800" b="1" dirty="0">
              <a:solidFill>
                <a:srgbClr val="FF0000"/>
              </a:solidFill>
            </a:endParaRPr>
          </a:p>
        </p:txBody>
      </p:sp>
      <p:sp>
        <p:nvSpPr>
          <p:cNvPr id="3" name="Content Placeholder 2"/>
          <p:cNvSpPr>
            <a:spLocks noGrp="1"/>
          </p:cNvSpPr>
          <p:nvPr>
            <p:ph idx="1"/>
          </p:nvPr>
        </p:nvSpPr>
        <p:spPr>
          <a:xfrm>
            <a:off x="533400" y="2209801"/>
            <a:ext cx="7086600" cy="3200399"/>
          </a:xfrm>
        </p:spPr>
        <p:txBody>
          <a:bodyPr>
            <a:normAutofit/>
          </a:bodyPr>
          <a:lstStyle/>
          <a:p>
            <a:pPr>
              <a:buFont typeface="Wingdings" pitchFamily="2" charset="2"/>
              <a:buChar char="Ø"/>
            </a:pPr>
            <a:r>
              <a:rPr lang="en-US" sz="2400" dirty="0" smtClean="0"/>
              <a:t>Differentiate conduction convection and radiation</a:t>
            </a:r>
          </a:p>
          <a:p>
            <a:pPr>
              <a:buFont typeface="Wingdings" pitchFamily="2" charset="2"/>
              <a:buChar char="Ø"/>
            </a:pPr>
            <a:r>
              <a:rPr lang="en-US" sz="2400" dirty="0" smtClean="0"/>
              <a:t>Explain the construction and working of thermos flask</a:t>
            </a:r>
            <a:endParaRPr lang="en-US" sz="2400" dirty="0"/>
          </a:p>
        </p:txBody>
      </p:sp>
      <p:pic>
        <p:nvPicPr>
          <p:cNvPr id="4" name="Google Shape;63;p14"/>
          <p:cNvPicPr preferRelativeResize="0"/>
          <p:nvPr/>
        </p:nvPicPr>
        <p:blipFill rotWithShape="1">
          <a:blip r:embed="rId2" cstate="print">
            <a:alphaModFix/>
          </a:blip>
          <a:srcRect/>
          <a:stretch/>
        </p:blipFill>
        <p:spPr>
          <a:xfrm>
            <a:off x="6934200" y="228600"/>
            <a:ext cx="1994526" cy="916675"/>
          </a:xfrm>
          <a:prstGeom prst="rect">
            <a:avLst/>
          </a:prstGeom>
          <a:noFill/>
          <a:ln>
            <a:noFill/>
          </a:ln>
        </p:spPr>
      </p:pic>
      <p:pic>
        <p:nvPicPr>
          <p:cNvPr id="3074" name="Picture 2" descr="Jennifer Rooke: Home"/>
          <p:cNvPicPr>
            <a:picLocks noChangeAspect="1" noChangeArrowheads="1"/>
          </p:cNvPicPr>
          <p:nvPr/>
        </p:nvPicPr>
        <p:blipFill>
          <a:blip r:embed="rId3"/>
          <a:srcRect/>
          <a:stretch>
            <a:fillRect/>
          </a:stretch>
        </p:blipFill>
        <p:spPr bwMode="auto">
          <a:xfrm>
            <a:off x="5867400" y="4495800"/>
            <a:ext cx="3048000" cy="21431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endParaRPr lang="en-US" dirty="0" smtClean="0"/>
          </a:p>
        </p:txBody>
      </p:sp>
      <p:sp>
        <p:nvSpPr>
          <p:cNvPr id="28675" name="Content Placeholder 3"/>
          <p:cNvSpPr>
            <a:spLocks noGrp="1"/>
          </p:cNvSpPr>
          <p:nvPr>
            <p:ph idx="1"/>
          </p:nvPr>
        </p:nvSpPr>
        <p:spPr/>
        <p:txBody>
          <a:bodyPr>
            <a:normAutofit lnSpcReduction="10000"/>
          </a:bodyPr>
          <a:lstStyle/>
          <a:p>
            <a:pPr>
              <a:buFont typeface="Arial" charset="0"/>
              <a:buNone/>
            </a:pPr>
            <a:r>
              <a:rPr lang="en-US" b="1" dirty="0" smtClean="0"/>
              <a:t>                          </a:t>
            </a:r>
          </a:p>
          <a:p>
            <a:pPr>
              <a:buFont typeface="Arial" charset="0"/>
              <a:buNone/>
            </a:pPr>
            <a:endParaRPr lang="en-US" b="1" dirty="0" smtClean="0"/>
          </a:p>
          <a:p>
            <a:pPr>
              <a:buFont typeface="Arial" charset="0"/>
              <a:buNone/>
            </a:pPr>
            <a:r>
              <a:rPr lang="en-US" sz="4800" b="1" dirty="0" smtClean="0"/>
              <a:t>                 </a:t>
            </a:r>
            <a:r>
              <a:rPr lang="en-US" sz="4000" b="1" dirty="0" smtClean="0"/>
              <a:t>THANKING YOU</a:t>
            </a:r>
            <a:endParaRPr lang="en-US" sz="4000" dirty="0" smtClean="0"/>
          </a:p>
          <a:p>
            <a:pPr>
              <a:buFont typeface="Arial" charset="0"/>
              <a:buNone/>
            </a:pPr>
            <a:r>
              <a:rPr lang="en-US" sz="4000" b="1" smtClean="0">
                <a:solidFill>
                  <a:srgbClr val="FF0000"/>
                </a:solidFill>
              </a:rPr>
              <a:t>            </a:t>
            </a:r>
            <a:r>
              <a:rPr lang="en-US" sz="4000" b="1" dirty="0" smtClean="0">
                <a:solidFill>
                  <a:srgbClr val="FF0000"/>
                </a:solidFill>
              </a:rPr>
              <a:t>ODM EDUCATIONAL GROUP</a:t>
            </a:r>
            <a:endParaRPr lang="en-US" sz="4000" dirty="0" smtClean="0">
              <a:solidFill>
                <a:srgbClr val="FF0000"/>
              </a:solidFill>
            </a:endParaRPr>
          </a:p>
          <a:p>
            <a:pPr>
              <a:buFont typeface="Arial" charset="0"/>
              <a:buNone/>
            </a:pPr>
            <a:r>
              <a:rPr lang="en-US" dirty="0" smtClean="0"/>
              <a:t/>
            </a:r>
            <a:br>
              <a:rPr lang="en-US" dirty="0" smtClean="0"/>
            </a:br>
            <a:endParaRPr lang="en-US" dirty="0" smtClean="0"/>
          </a:p>
          <a:p>
            <a:pPr>
              <a:buFont typeface="Arial" charset="0"/>
              <a:buNone/>
            </a:pPr>
            <a:r>
              <a:rPr lang="en-US" dirty="0" smtClean="0"/>
              <a:t/>
            </a:r>
            <a:br>
              <a:rPr lang="en-US" dirty="0" smtClean="0"/>
            </a:br>
            <a:endParaRPr lang="en-US" dirty="0" smtClean="0"/>
          </a:p>
        </p:txBody>
      </p:sp>
      <p:pic>
        <p:nvPicPr>
          <p:cNvPr id="4" name="Google Shape;63;p14"/>
          <p:cNvPicPr preferRelativeResize="0"/>
          <p:nvPr/>
        </p:nvPicPr>
        <p:blipFill rotWithShape="1">
          <a:blip r:embed="rId2" cstate="print">
            <a:alphaModFix/>
          </a:blip>
          <a:srcRect/>
          <a:stretch/>
        </p:blipFill>
        <p:spPr>
          <a:xfrm>
            <a:off x="7315200" y="0"/>
            <a:ext cx="1524000" cy="6858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160</Words>
  <Application>Microsoft Office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HEAT  STD-VII  </vt:lpstr>
      <vt:lpstr>Slide 2</vt:lpstr>
      <vt:lpstr>Slide 3</vt:lpstr>
      <vt:lpstr>Slide 4</vt:lpstr>
      <vt:lpstr>Slide 5</vt:lpstr>
      <vt:lpstr>Slide 6</vt:lpstr>
      <vt:lpstr>Slide 7</vt:lpstr>
      <vt:lpstr>HOME ASSIGNMENT</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FUNDAMENTAL UNIT OF LIFE </dc:title>
  <dc:creator>FNSCB</dc:creator>
  <cp:lastModifiedBy>SUDHIR</cp:lastModifiedBy>
  <cp:revision>45</cp:revision>
  <dcterms:created xsi:type="dcterms:W3CDTF">2020-09-28T07:13:23Z</dcterms:created>
  <dcterms:modified xsi:type="dcterms:W3CDTF">2022-12-03T09:53:14Z</dcterms:modified>
</cp:coreProperties>
</file>