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301" r:id="rId3"/>
    <p:sldId id="258" r:id="rId4"/>
    <p:sldId id="297" r:id="rId5"/>
    <p:sldId id="290" r:id="rId6"/>
    <p:sldId id="308" r:id="rId7"/>
    <p:sldId id="262" r:id="rId8"/>
    <p:sldId id="299" r:id="rId9"/>
    <p:sldId id="291" r:id="rId10"/>
    <p:sldId id="302" r:id="rId11"/>
    <p:sldId id="298" r:id="rId12"/>
    <p:sldId id="264" r:id="rId13"/>
    <p:sldId id="304" r:id="rId14"/>
    <p:sldId id="265" r:id="rId15"/>
    <p:sldId id="305" r:id="rId16"/>
    <p:sldId id="275" r:id="rId17"/>
    <p:sldId id="306" r:id="rId18"/>
    <p:sldId id="292" r:id="rId19"/>
    <p:sldId id="274" r:id="rId20"/>
    <p:sldId id="307" r:id="rId21"/>
    <p:sldId id="293" r:id="rId22"/>
    <p:sldId id="273" r:id="rId23"/>
    <p:sldId id="276" r:id="rId24"/>
    <p:sldId id="294" r:id="rId25"/>
    <p:sldId id="300" r:id="rId26"/>
    <p:sldId id="286"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2" autoAdjust="0"/>
  </p:normalViewPr>
  <p:slideViewPr>
    <p:cSldViewPr snapToGrid="0">
      <p:cViewPr varScale="1">
        <p:scale>
          <a:sx n="89" d="100"/>
          <a:sy n="89" d="100"/>
        </p:scale>
        <p:origin x="62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077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577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429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364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5888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291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youtube.com/watch?v=ct-20OESPJ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P-1</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P-3</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94139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MAKING OF INDIAN CONSTITUTION </a:t>
            </a:r>
          </a:p>
        </p:txBody>
      </p:sp>
      <p:sp>
        <p:nvSpPr>
          <p:cNvPr id="72" name="Google Shape;72;p15"/>
          <p:cNvSpPr txBox="1"/>
          <p:nvPr/>
        </p:nvSpPr>
        <p:spPr>
          <a:xfrm>
            <a:off x="237505" y="1057936"/>
            <a:ext cx="6999114" cy="3728377"/>
          </a:xfrm>
          <a:prstGeom prst="rect">
            <a:avLst/>
          </a:prstGeom>
          <a:noFill/>
          <a:ln>
            <a:noFill/>
          </a:ln>
        </p:spPr>
        <p:txBody>
          <a:bodyPr spcFirstLastPara="1" wrap="square" lIns="91425" tIns="91425" rIns="91425" bIns="91425" anchor="t" anchorCtr="0">
            <a:noAutofit/>
          </a:bodyPr>
          <a:lstStyle/>
          <a:p>
            <a:pPr marL="228600" indent="-228600">
              <a:lnSpc>
                <a:spcPct val="150000"/>
              </a:lnSpc>
              <a:buFont typeface="Arial" pitchFamily="34" charset="0"/>
              <a:buChar char="•"/>
            </a:pPr>
            <a:r>
              <a:rPr lang="en-US" dirty="0">
                <a:latin typeface="Calibri" pitchFamily="34" charset="0"/>
                <a:cs typeface="Calibri" pitchFamily="34" charset="0"/>
              </a:rPr>
              <a:t>The Indian Constitution was made under difficult Circumstances.</a:t>
            </a:r>
          </a:p>
          <a:p>
            <a:pPr marL="228600" indent="-228600">
              <a:lnSpc>
                <a:spcPct val="150000"/>
              </a:lnSpc>
              <a:buFont typeface="Arial" pitchFamily="34" charset="0"/>
              <a:buChar char="•"/>
            </a:pPr>
            <a:r>
              <a:rPr lang="en-US" dirty="0">
                <a:latin typeface="Calibri" pitchFamily="34" charset="0"/>
                <a:cs typeface="Calibri" pitchFamily="34" charset="0"/>
              </a:rPr>
              <a:t> India was huge and diverse country.</a:t>
            </a:r>
          </a:p>
          <a:p>
            <a:pPr marL="228600" indent="-228600">
              <a:lnSpc>
                <a:spcPct val="150000"/>
              </a:lnSpc>
              <a:buFont typeface="Arial" pitchFamily="34" charset="0"/>
              <a:buChar char="•"/>
            </a:pPr>
            <a:r>
              <a:rPr lang="en-US" dirty="0">
                <a:latin typeface="Calibri" pitchFamily="34" charset="0"/>
                <a:cs typeface="Calibri" pitchFamily="34" charset="0"/>
              </a:rPr>
              <a:t> Partition of India and Pakistan created on the basis of religious differences.</a:t>
            </a:r>
          </a:p>
          <a:p>
            <a:pPr marL="228600" indent="-228600">
              <a:lnSpc>
                <a:spcPct val="150000"/>
              </a:lnSpc>
              <a:buFont typeface="Arial" pitchFamily="34" charset="0"/>
              <a:buChar char="•"/>
            </a:pPr>
            <a:r>
              <a:rPr lang="en-US" dirty="0">
                <a:latin typeface="Calibri" pitchFamily="34" charset="0"/>
                <a:cs typeface="Calibri" pitchFamily="34" charset="0"/>
              </a:rPr>
              <a:t> The merger of princely states was also tough task.</a:t>
            </a:r>
          </a:p>
          <a:p>
            <a:pPr marL="228600" indent="-228600">
              <a:lnSpc>
                <a:spcPct val="150000"/>
              </a:lnSpc>
              <a:buFont typeface="Arial" pitchFamily="34" charset="0"/>
              <a:buChar char="•"/>
            </a:pPr>
            <a:r>
              <a:rPr lang="en-US" dirty="0">
                <a:latin typeface="Calibri" pitchFamily="34" charset="0"/>
                <a:cs typeface="Calibri" pitchFamily="34" charset="0"/>
              </a:rPr>
              <a:t> The consensus of creating Indian Constitution had evolved during the freedom struggle.</a:t>
            </a:r>
          </a:p>
          <a:p>
            <a:pPr marL="228600" indent="-228600">
              <a:lnSpc>
                <a:spcPct val="150000"/>
              </a:lnSpc>
              <a:buFont typeface="Arial" pitchFamily="34" charset="0"/>
              <a:buChar char="•"/>
            </a:pPr>
            <a:r>
              <a:rPr lang="en-IN" dirty="0">
                <a:latin typeface="Calibri" pitchFamily="34" charset="0"/>
                <a:cs typeface="Calibri" pitchFamily="34" charset="0"/>
              </a:rPr>
              <a:t> In 1928, </a:t>
            </a:r>
            <a:r>
              <a:rPr lang="en-IN" dirty="0" err="1">
                <a:latin typeface="Calibri" pitchFamily="34" charset="0"/>
                <a:cs typeface="Calibri" pitchFamily="34" charset="0"/>
              </a:rPr>
              <a:t>Motilal</a:t>
            </a:r>
            <a:r>
              <a:rPr lang="en-IN" dirty="0">
                <a:latin typeface="Calibri" pitchFamily="34" charset="0"/>
                <a:cs typeface="Calibri" pitchFamily="34" charset="0"/>
              </a:rPr>
              <a:t> Nehru and eight other Congress leaders drafted a constitution for India.</a:t>
            </a:r>
          </a:p>
          <a:p>
            <a:pPr marL="228600" indent="-228600">
              <a:lnSpc>
                <a:spcPct val="150000"/>
              </a:lnSpc>
              <a:buFont typeface="Arial" pitchFamily="34" charset="0"/>
              <a:buChar char="•"/>
            </a:pPr>
            <a:r>
              <a:rPr lang="en-IN" dirty="0">
                <a:latin typeface="Calibri" pitchFamily="34" charset="0"/>
                <a:cs typeface="Calibri" pitchFamily="34" charset="0"/>
              </a:rPr>
              <a:t> In 1931, the resolution at the Karachi session of the Indian National Congress dwelt on how independent India’s constitution should look like.</a:t>
            </a:r>
          </a:p>
          <a:p>
            <a:pPr marL="228600" indent="-228600">
              <a:lnSpc>
                <a:spcPct val="150000"/>
              </a:lnSpc>
              <a:buFont typeface="Arial" pitchFamily="34" charset="0"/>
              <a:buChar char="•"/>
            </a:pPr>
            <a:r>
              <a:rPr lang="en-US" dirty="0">
                <a:latin typeface="Calibri" pitchFamily="34" charset="0"/>
                <a:cs typeface="Calibri" pitchFamily="34" charset="0"/>
              </a:rPr>
              <a:t>In 1937 election for provincial legislatures and Ministers were held all over British India.</a:t>
            </a:r>
          </a:p>
          <a:p>
            <a:pPr marL="228600" indent="-228600">
              <a:lnSpc>
                <a:spcPct val="150000"/>
              </a:lnSpc>
              <a:buFont typeface="Arial" pitchFamily="34" charset="0"/>
              <a:buChar char="•"/>
            </a:pPr>
            <a:r>
              <a:rPr lang="en-US" dirty="0">
                <a:latin typeface="Calibri" pitchFamily="34" charset="0"/>
                <a:cs typeface="Calibri" pitchFamily="34" charset="0"/>
              </a:rPr>
              <a:t>The Indian Constitution adopted many institutional details &amp; procedures from the Govt. of India Act.1935.</a:t>
            </a:r>
            <a:endParaRPr lang="en-IN" dirty="0">
              <a:latin typeface="Calibri" pitchFamily="34" charset="0"/>
              <a:cs typeface="Calibri" pitchFamily="34" charset="0"/>
            </a:endParaRPr>
          </a:p>
          <a:p>
            <a:pPr>
              <a:buFont typeface="Wingdings" pitchFamily="2" charset="2"/>
              <a:buChar char="Ø"/>
            </a:pPr>
            <a:endParaRPr lang="en-US" dirty="0">
              <a:latin typeface="Calibri" pitchFamily="34" charset="0"/>
              <a:cs typeface="Calibri" pitchFamily="34" charset="0"/>
            </a:endParaRPr>
          </a:p>
          <a:p>
            <a:pPr marL="266700" lvl="0" indent="-266700">
              <a:buFont typeface="Wingdings" pitchFamily="2" charset="2"/>
              <a:buChar char="Ø"/>
            </a:pPr>
            <a:endParaRPr b="0" i="0" u="none" strike="noStrike" cap="none" dirty="0">
              <a:solidFill>
                <a:srgbClr val="000000"/>
              </a:solidFill>
              <a:latin typeface="Calibri" pitchFamily="34" charset="0"/>
              <a:ea typeface="Calibri"/>
              <a:cs typeface="Calibri" pitchFamily="34" charset="0"/>
              <a:sym typeface="Calibri"/>
            </a:endParaRPr>
          </a:p>
        </p:txBody>
      </p:sp>
      <p:pic>
        <p:nvPicPr>
          <p:cNvPr id="3" name="Picture 2">
            <a:extLst>
              <a:ext uri="{FF2B5EF4-FFF2-40B4-BE49-F238E27FC236}">
                <a16:creationId xmlns:a16="http://schemas.microsoft.com/office/drawing/2014/main" id="{3C96A02D-036D-416A-ABC3-66046B239FC4}"/>
              </a:ext>
            </a:extLst>
          </p:cNvPr>
          <p:cNvPicPr>
            <a:picLocks noChangeAspect="1"/>
          </p:cNvPicPr>
          <p:nvPr/>
        </p:nvPicPr>
        <p:blipFill>
          <a:blip r:embed="rId4"/>
          <a:stretch>
            <a:fillRect/>
          </a:stretch>
        </p:blipFill>
        <p:spPr>
          <a:xfrm>
            <a:off x="6083347" y="152750"/>
            <a:ext cx="2857500" cy="18403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endParaRPr lang="en-US" sz="2200" b="1" dirty="0">
              <a:solidFill>
                <a:srgbClr val="FF0000"/>
              </a:solidFill>
            </a:endParaRPr>
          </a:p>
        </p:txBody>
      </p:sp>
      <p:sp>
        <p:nvSpPr>
          <p:cNvPr id="72" name="Google Shape;72;p15"/>
          <p:cNvSpPr txBox="1"/>
          <p:nvPr/>
        </p:nvSpPr>
        <p:spPr>
          <a:xfrm>
            <a:off x="272675" y="156677"/>
            <a:ext cx="8688300" cy="691712"/>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400"/>
            </a:pPr>
            <a:r>
              <a:rPr lang="en-US" sz="1800" b="1" dirty="0">
                <a:solidFill>
                  <a:schemeClr val="tx1"/>
                </a:solidFill>
                <a:latin typeface="Calibri" pitchFamily="34" charset="0"/>
                <a:sym typeface="Wingdings" pitchFamily="2" charset="2"/>
              </a:rPr>
              <a:t>THE CONSTITUENT ASSEMBLY</a:t>
            </a:r>
            <a:endParaRPr lang="en-US" sz="1800" b="1" dirty="0">
              <a:solidFill>
                <a:schemeClr val="tx1"/>
              </a:solidFill>
              <a:latin typeface="Calibri" pitchFamily="34" charset="0"/>
            </a:endParaRPr>
          </a:p>
          <a:p>
            <a:pPr lvl="0">
              <a:buSzPts val="1400"/>
            </a:pPr>
            <a:endParaRPr lang="en-US" sz="2200" b="1" dirty="0">
              <a:solidFill>
                <a:srgbClr val="FF0000"/>
              </a:solidFill>
            </a:endParaRPr>
          </a:p>
          <a:p>
            <a:pPr lvl="0">
              <a:buSzPts val="1400"/>
            </a:pPr>
            <a:endParaRPr lang="en-US" sz="2200" b="1" dirty="0">
              <a:solidFill>
                <a:srgbClr val="FF0000"/>
              </a:solidFill>
            </a:endParaRPr>
          </a:p>
          <a:p>
            <a:pPr marL="342900" indent="-342900">
              <a:spcAft>
                <a:spcPts val="1200"/>
              </a:spcAft>
            </a:pPr>
            <a:endParaRPr lang="en-IN" dirty="0">
              <a:latin typeface="Calibri" pitchFamily="34" charset="0"/>
            </a:endParaRPr>
          </a:p>
          <a:p>
            <a:pPr lvl="0">
              <a:buSzPts val="1400"/>
            </a:pPr>
            <a:endParaRPr sz="1400" b="0" i="0" u="none" strike="noStrike" cap="none" dirty="0">
              <a:solidFill>
                <a:srgbClr val="000000"/>
              </a:solidFill>
              <a:latin typeface="Calibri"/>
              <a:ea typeface="Calibri"/>
              <a:cs typeface="Calibri"/>
              <a:sym typeface="Calibri"/>
            </a:endParaRPr>
          </a:p>
        </p:txBody>
      </p:sp>
      <p:sp>
        <p:nvSpPr>
          <p:cNvPr id="7" name="TextBox 6"/>
          <p:cNvSpPr txBox="1"/>
          <p:nvPr/>
        </p:nvSpPr>
        <p:spPr>
          <a:xfrm rot="10800000" flipV="1">
            <a:off x="341955" y="1145382"/>
            <a:ext cx="5523064" cy="3539430"/>
          </a:xfrm>
          <a:prstGeom prst="rect">
            <a:avLst/>
          </a:prstGeom>
          <a:noFill/>
        </p:spPr>
        <p:txBody>
          <a:bodyPr wrap="square" rtlCol="0">
            <a:spAutoFit/>
          </a:bodyPr>
          <a:lstStyle/>
          <a:p>
            <a:pPr>
              <a:lnSpc>
                <a:spcPct val="150000"/>
              </a:lnSpc>
              <a:buFont typeface="Arial" pitchFamily="34" charset="0"/>
              <a:buChar char="•"/>
            </a:pPr>
            <a:r>
              <a:rPr lang="en-IN" dirty="0">
                <a:latin typeface="Calibri" pitchFamily="34" charset="0"/>
                <a:cs typeface="Calibri" pitchFamily="34" charset="0"/>
              </a:rPr>
              <a:t>  In July 1946, Election to Constituent Assembly were held.</a:t>
            </a:r>
          </a:p>
          <a:p>
            <a:pPr lvl="1">
              <a:lnSpc>
                <a:spcPct val="150000"/>
              </a:lnSpc>
              <a:buFont typeface="Arial" pitchFamily="34" charset="0"/>
              <a:buChar char="•"/>
            </a:pPr>
            <a:r>
              <a:rPr lang="en-IN" dirty="0">
                <a:latin typeface="Calibri" pitchFamily="34" charset="0"/>
                <a:cs typeface="Calibri" pitchFamily="34" charset="0"/>
              </a:rPr>
              <a:t> The drafting of the document called the constitution was done by Constituent Assembly.</a:t>
            </a:r>
          </a:p>
          <a:p>
            <a:pPr lvl="1">
              <a:lnSpc>
                <a:spcPct val="150000"/>
              </a:lnSpc>
              <a:buFont typeface="Arial" pitchFamily="34" charset="0"/>
              <a:buChar char="•"/>
            </a:pPr>
            <a:r>
              <a:rPr lang="en-IN" dirty="0">
                <a:latin typeface="Calibri" pitchFamily="34" charset="0"/>
                <a:cs typeface="Calibri" pitchFamily="34" charset="0"/>
              </a:rPr>
              <a:t> Dr. </a:t>
            </a:r>
            <a:r>
              <a:rPr lang="en-IN" dirty="0" err="1">
                <a:latin typeface="Calibri" pitchFamily="34" charset="0"/>
                <a:cs typeface="Calibri" pitchFamily="34" charset="0"/>
              </a:rPr>
              <a:t>Rajendra</a:t>
            </a:r>
            <a:r>
              <a:rPr lang="en-IN" dirty="0">
                <a:latin typeface="Calibri" pitchFamily="34" charset="0"/>
                <a:cs typeface="Calibri" pitchFamily="34" charset="0"/>
              </a:rPr>
              <a:t> Prasad was the Chairman of the Constituent Assembly.</a:t>
            </a:r>
          </a:p>
          <a:p>
            <a:pPr lvl="1">
              <a:lnSpc>
                <a:spcPct val="150000"/>
              </a:lnSpc>
              <a:buFont typeface="Arial" pitchFamily="34" charset="0"/>
              <a:buChar char="•"/>
            </a:pPr>
            <a:r>
              <a:rPr lang="en-IN" dirty="0">
                <a:latin typeface="Calibri" pitchFamily="34" charset="0"/>
                <a:cs typeface="Calibri" pitchFamily="34" charset="0"/>
              </a:rPr>
              <a:t> In December 1946, the first meeting was held.</a:t>
            </a:r>
          </a:p>
          <a:p>
            <a:pPr lvl="1">
              <a:lnSpc>
                <a:spcPct val="150000"/>
              </a:lnSpc>
              <a:buFont typeface="Arial" pitchFamily="34" charset="0"/>
              <a:buChar char="•"/>
            </a:pPr>
            <a:r>
              <a:rPr lang="en-IN" dirty="0">
                <a:latin typeface="Calibri" pitchFamily="34" charset="0"/>
                <a:cs typeface="Calibri" pitchFamily="34" charset="0"/>
              </a:rPr>
              <a:t> After the country was divided into India and Pakistan, the Constituent Assembly also got divided.</a:t>
            </a:r>
          </a:p>
          <a:p>
            <a:pPr lvl="1">
              <a:lnSpc>
                <a:spcPct val="150000"/>
              </a:lnSpc>
              <a:buFont typeface="Arial" pitchFamily="34" charset="0"/>
              <a:buChar char="•"/>
            </a:pPr>
            <a:r>
              <a:rPr lang="en-US" dirty="0">
                <a:latin typeface="Calibri" pitchFamily="34" charset="0"/>
                <a:cs typeface="Calibri" pitchFamily="34" charset="0"/>
              </a:rPr>
              <a:t> The constituent Assembly that wrote the Indian Constitution constituted as many as 299 members.</a:t>
            </a:r>
          </a:p>
          <a:p>
            <a:pPr>
              <a:lnSpc>
                <a:spcPct val="150000"/>
              </a:lnSpc>
            </a:pPr>
            <a:r>
              <a:rPr lang="en-US" dirty="0">
                <a:latin typeface="Calibri" pitchFamily="34" charset="0"/>
                <a:cs typeface="Calibri" pitchFamily="34" charset="0"/>
              </a:rPr>
              <a:t>This Assembly represented people of all regions and communities.</a:t>
            </a:r>
          </a:p>
          <a:p>
            <a:pPr lvl="1">
              <a:buFont typeface="Arial" pitchFamily="34" charset="0"/>
              <a:buChar char="•"/>
            </a:pPr>
            <a:endParaRPr lang="en-IN" dirty="0"/>
          </a:p>
        </p:txBody>
      </p:sp>
      <p:pic>
        <p:nvPicPr>
          <p:cNvPr id="3" name="Picture 2">
            <a:extLst>
              <a:ext uri="{FF2B5EF4-FFF2-40B4-BE49-F238E27FC236}">
                <a16:creationId xmlns:a16="http://schemas.microsoft.com/office/drawing/2014/main" id="{18249ABD-D080-4012-AC71-E2C041765783}"/>
              </a:ext>
            </a:extLst>
          </p:cNvPr>
          <p:cNvPicPr>
            <a:picLocks noChangeAspect="1"/>
          </p:cNvPicPr>
          <p:nvPr/>
        </p:nvPicPr>
        <p:blipFill>
          <a:blip r:embed="rId4"/>
          <a:stretch>
            <a:fillRect/>
          </a:stretch>
        </p:blipFill>
        <p:spPr>
          <a:xfrm>
            <a:off x="5815013" y="285050"/>
            <a:ext cx="3078956" cy="1806557"/>
          </a:xfrm>
          <a:prstGeom prst="rect">
            <a:avLst/>
          </a:prstGeom>
        </p:spPr>
      </p:pic>
      <p:pic>
        <p:nvPicPr>
          <p:cNvPr id="5" name="Picture 4">
            <a:extLst>
              <a:ext uri="{FF2B5EF4-FFF2-40B4-BE49-F238E27FC236}">
                <a16:creationId xmlns:a16="http://schemas.microsoft.com/office/drawing/2014/main" id="{85871823-E5CB-46D8-975C-8A5BB3B682CC}"/>
              </a:ext>
            </a:extLst>
          </p:cNvPr>
          <p:cNvPicPr>
            <a:picLocks noChangeAspect="1"/>
          </p:cNvPicPr>
          <p:nvPr/>
        </p:nvPicPr>
        <p:blipFill>
          <a:blip r:embed="rId5"/>
          <a:stretch>
            <a:fillRect/>
          </a:stretch>
        </p:blipFill>
        <p:spPr>
          <a:xfrm>
            <a:off x="5815013" y="2241050"/>
            <a:ext cx="3078956" cy="17570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MAKING OF INDIAN CONSTITUTION </a:t>
            </a:r>
          </a:p>
        </p:txBody>
      </p:sp>
      <p:sp>
        <p:nvSpPr>
          <p:cNvPr id="72" name="Google Shape;72;p15"/>
          <p:cNvSpPr txBox="1"/>
          <p:nvPr/>
        </p:nvSpPr>
        <p:spPr>
          <a:xfrm>
            <a:off x="237505" y="1057936"/>
            <a:ext cx="4112852" cy="3728377"/>
          </a:xfrm>
          <a:prstGeom prst="rect">
            <a:avLst/>
          </a:prstGeom>
          <a:noFill/>
          <a:ln>
            <a:noFill/>
          </a:ln>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Ø"/>
            </a:pPr>
            <a:r>
              <a:rPr lang="en-US" dirty="0">
                <a:latin typeface="Calibri" pitchFamily="34" charset="0"/>
                <a:cs typeface="Calibri" pitchFamily="34" charset="0"/>
              </a:rPr>
              <a:t>Some important members were:-</a:t>
            </a:r>
          </a:p>
          <a:p>
            <a:pPr>
              <a:lnSpc>
                <a:spcPct val="150000"/>
              </a:lnSpc>
            </a:pPr>
            <a:r>
              <a:rPr lang="en-US" dirty="0">
                <a:latin typeface="Calibri" pitchFamily="34" charset="0"/>
                <a:cs typeface="Calibri" pitchFamily="34" charset="0"/>
              </a:rPr>
              <a:t>Dr. Rajendra </a:t>
            </a:r>
            <a:r>
              <a:rPr lang="en-US" dirty="0" err="1">
                <a:latin typeface="Calibri" pitchFamily="34" charset="0"/>
                <a:cs typeface="Calibri" pitchFamily="34" charset="0"/>
              </a:rPr>
              <a:t>Prassad</a:t>
            </a:r>
            <a:r>
              <a:rPr lang="en-US" dirty="0">
                <a:latin typeface="Calibri" pitchFamily="34" charset="0"/>
                <a:cs typeface="Calibri" pitchFamily="34" charset="0"/>
              </a:rPr>
              <a:t>, Pt. Jawaharlal Nehru, Sardar Vallabhbhai Patel, Dr. B.R. Ambedkar, Dr. </a:t>
            </a:r>
            <a:r>
              <a:rPr lang="en-US" dirty="0" err="1">
                <a:latin typeface="Calibri" pitchFamily="34" charset="0"/>
                <a:cs typeface="Calibri" pitchFamily="34" charset="0"/>
              </a:rPr>
              <a:t>H.C.Mookherjee</a:t>
            </a:r>
            <a:r>
              <a:rPr lang="en-US" dirty="0">
                <a:latin typeface="Calibri" pitchFamily="34" charset="0"/>
                <a:cs typeface="Calibri" pitchFamily="34" charset="0"/>
              </a:rPr>
              <a:t>, Sarojini Naidu, </a:t>
            </a:r>
            <a:r>
              <a:rPr lang="en-US" dirty="0" err="1">
                <a:latin typeface="Calibri" pitchFamily="34" charset="0"/>
                <a:cs typeface="Calibri" pitchFamily="34" charset="0"/>
              </a:rPr>
              <a:t>Durgabai</a:t>
            </a:r>
            <a:r>
              <a:rPr lang="en-US" dirty="0">
                <a:latin typeface="Calibri" pitchFamily="34" charset="0"/>
                <a:cs typeface="Calibri" pitchFamily="34" charset="0"/>
              </a:rPr>
              <a:t> Deshmukh, etc.</a:t>
            </a:r>
          </a:p>
          <a:p>
            <a:pPr marL="285750" indent="-285750">
              <a:lnSpc>
                <a:spcPct val="150000"/>
              </a:lnSpc>
              <a:buFont typeface="Wingdings" panose="05000000000000000000" pitchFamily="2" charset="2"/>
              <a:buChar char="Ø"/>
            </a:pPr>
            <a:r>
              <a:rPr lang="en-US" dirty="0">
                <a:latin typeface="Calibri" pitchFamily="34" charset="0"/>
                <a:cs typeface="Calibri" pitchFamily="34" charset="0"/>
              </a:rPr>
              <a:t>The Assembly adopted the Constitution on 26thNovember,1949.</a:t>
            </a:r>
          </a:p>
          <a:p>
            <a:pPr marL="285750" indent="-285750">
              <a:lnSpc>
                <a:spcPct val="150000"/>
              </a:lnSpc>
              <a:buFont typeface="Wingdings" panose="05000000000000000000" pitchFamily="2" charset="2"/>
              <a:buChar char="Ø"/>
            </a:pPr>
            <a:r>
              <a:rPr lang="en-US" dirty="0">
                <a:latin typeface="Calibri" pitchFamily="34" charset="0"/>
                <a:cs typeface="Calibri" pitchFamily="34" charset="0"/>
              </a:rPr>
              <a:t>But the Constitution came into effect on 26</a:t>
            </a:r>
            <a:r>
              <a:rPr lang="en-US" baseline="30000" dirty="0">
                <a:latin typeface="Calibri" pitchFamily="34" charset="0"/>
                <a:cs typeface="Calibri" pitchFamily="34" charset="0"/>
              </a:rPr>
              <a:t>th</a:t>
            </a:r>
            <a:r>
              <a:rPr lang="en-US" dirty="0">
                <a:latin typeface="Calibri" pitchFamily="34" charset="0"/>
                <a:cs typeface="Calibri" pitchFamily="34" charset="0"/>
              </a:rPr>
              <a:t> Jan 1950.</a:t>
            </a:r>
          </a:p>
          <a:p>
            <a:pPr marL="285750" indent="-285750">
              <a:lnSpc>
                <a:spcPct val="150000"/>
              </a:lnSpc>
              <a:buFont typeface="Wingdings" panose="05000000000000000000" pitchFamily="2" charset="2"/>
              <a:buChar char="Ø"/>
            </a:pPr>
            <a:r>
              <a:rPr lang="en-US" dirty="0">
                <a:latin typeface="Calibri" pitchFamily="34" charset="0"/>
                <a:cs typeface="Calibri" pitchFamily="34" charset="0"/>
              </a:rPr>
              <a:t>To mark this day , we celebrate 26</a:t>
            </a:r>
            <a:r>
              <a:rPr lang="en-US" baseline="30000" dirty="0">
                <a:latin typeface="Calibri" pitchFamily="34" charset="0"/>
                <a:cs typeface="Calibri" pitchFamily="34" charset="0"/>
              </a:rPr>
              <a:t>th</a:t>
            </a:r>
            <a:r>
              <a:rPr lang="en-US" dirty="0">
                <a:latin typeface="Calibri" pitchFamily="34" charset="0"/>
                <a:cs typeface="Calibri" pitchFamily="34" charset="0"/>
              </a:rPr>
              <a:t> Jan as Republic Day.</a:t>
            </a:r>
          </a:p>
          <a:p>
            <a:pPr>
              <a:lnSpc>
                <a:spcPct val="150000"/>
              </a:lnSpc>
            </a:pPr>
            <a:endParaRPr lang="en-US" dirty="0">
              <a:latin typeface="Calibri" pitchFamily="34" charset="0"/>
              <a:cs typeface="Calibri" pitchFamily="34" charset="0"/>
            </a:endParaRPr>
          </a:p>
          <a:p>
            <a:pPr marL="266700" lvl="0" indent="-266700">
              <a:buFont typeface="Wingdings" pitchFamily="2" charset="2"/>
              <a:buChar char="Ø"/>
            </a:pPr>
            <a:endParaRPr b="0" i="0" u="none" strike="noStrike" cap="none" dirty="0">
              <a:solidFill>
                <a:srgbClr val="000000"/>
              </a:solidFill>
              <a:latin typeface="Calibri" pitchFamily="34" charset="0"/>
              <a:ea typeface="Calibri"/>
              <a:cs typeface="Calibri" pitchFamily="34" charset="0"/>
              <a:sym typeface="Calibri"/>
            </a:endParaRPr>
          </a:p>
        </p:txBody>
      </p:sp>
      <p:pic>
        <p:nvPicPr>
          <p:cNvPr id="4" name="Picture 3">
            <a:extLst>
              <a:ext uri="{FF2B5EF4-FFF2-40B4-BE49-F238E27FC236}">
                <a16:creationId xmlns:a16="http://schemas.microsoft.com/office/drawing/2014/main" id="{08D49E87-5384-4ED1-8D7B-53A0323063DB}"/>
              </a:ext>
            </a:extLst>
          </p:cNvPr>
          <p:cNvPicPr>
            <a:picLocks noChangeAspect="1"/>
          </p:cNvPicPr>
          <p:nvPr/>
        </p:nvPicPr>
        <p:blipFill>
          <a:blip r:embed="rId4"/>
          <a:stretch>
            <a:fillRect/>
          </a:stretch>
        </p:blipFill>
        <p:spPr>
          <a:xfrm>
            <a:off x="4385527" y="798254"/>
            <a:ext cx="4336443" cy="3223017"/>
          </a:xfrm>
          <a:prstGeom prst="rect">
            <a:avLst/>
          </a:prstGeom>
        </p:spPr>
      </p:pic>
    </p:spTree>
    <p:extLst>
      <p:ext uri="{BB962C8B-B14F-4D97-AF65-F5344CB8AC3E}">
        <p14:creationId xmlns:p14="http://schemas.microsoft.com/office/powerpoint/2010/main" val="382113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99322"/>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LEGITIMACY OF THE INDIAN CONSTITUTION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endParaRPr lang="en-IN" dirty="0">
              <a:latin typeface="Calibri" pitchFamily="34" charset="0"/>
            </a:endParaRPr>
          </a:p>
        </p:txBody>
      </p:sp>
      <p:sp>
        <p:nvSpPr>
          <p:cNvPr id="38914" name="Rectangle 2"/>
          <p:cNvSpPr>
            <a:spLocks noChangeArrowheads="1"/>
          </p:cNvSpPr>
          <p:nvPr/>
        </p:nvSpPr>
        <p:spPr bwMode="auto">
          <a:xfrm>
            <a:off x="0" y="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p:cNvSpPr txBox="1"/>
          <p:nvPr/>
        </p:nvSpPr>
        <p:spPr>
          <a:xfrm>
            <a:off x="178129" y="1009403"/>
            <a:ext cx="6501277" cy="3108543"/>
          </a:xfrm>
          <a:prstGeom prst="rect">
            <a:avLst/>
          </a:prstGeom>
          <a:noFill/>
        </p:spPr>
        <p:txBody>
          <a:bodyPr wrap="square" rtlCol="0">
            <a:spAutoFit/>
          </a:bodyPr>
          <a:lstStyle/>
          <a:p>
            <a:pPr>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Why should we accept the Constitution made by this Assembly more than 70 years ago?</a:t>
            </a:r>
          </a:p>
          <a:p>
            <a:pPr>
              <a:buFont typeface="Arial" pitchFamily="34" charset="0"/>
              <a:buChar char="•"/>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 The Constitution does not reflect the view of its members alone, it expresses a broad consensus of its time.</a:t>
            </a:r>
          </a:p>
          <a:p>
            <a:pPr>
              <a:buFont typeface="Wingdings" pitchFamily="2" charset="2"/>
              <a:buChar char="Ø"/>
            </a:pPr>
            <a:r>
              <a:rPr lang="en-US" dirty="0">
                <a:latin typeface="Calibri" pitchFamily="34" charset="0"/>
                <a:cs typeface="Calibri" pitchFamily="34" charset="0"/>
              </a:rPr>
              <a:t> The another reason is that the Constituent Assembly represented the people of India. </a:t>
            </a:r>
          </a:p>
          <a:p>
            <a:pPr>
              <a:buFont typeface="Wingdings" pitchFamily="2" charset="2"/>
              <a:buChar char="Ø"/>
            </a:pPr>
            <a:r>
              <a:rPr lang="en-US" dirty="0">
                <a:latin typeface="Calibri" pitchFamily="34" charset="0"/>
                <a:cs typeface="Calibri" pitchFamily="34" charset="0"/>
              </a:rPr>
              <a:t>It was elected by the members of existing provincial Legislatures which ensured a fair geographical share of the country.</a:t>
            </a:r>
          </a:p>
          <a:p>
            <a:pPr>
              <a:buFont typeface="Wingdings" pitchFamily="2" charset="2"/>
              <a:buChar char="Ø"/>
            </a:pPr>
            <a:r>
              <a:rPr lang="en-IN" dirty="0">
                <a:latin typeface="Calibri" pitchFamily="34" charset="0"/>
                <a:cs typeface="Calibri" pitchFamily="34" charset="0"/>
              </a:rPr>
              <a:t>The  Assembly represented members from different language groups, castes, classes, religions and occupations.</a:t>
            </a:r>
          </a:p>
          <a:p>
            <a:pPr>
              <a:buFont typeface="Wingdings" pitchFamily="2" charset="2"/>
              <a:buChar char="Ø"/>
            </a:pPr>
            <a:r>
              <a:rPr lang="en-IN" dirty="0">
                <a:latin typeface="Calibri" pitchFamily="34" charset="0"/>
                <a:cs typeface="Calibri" pitchFamily="34" charset="0"/>
              </a:rPr>
              <a:t>Finally the Assembly worked in a systematic, open and consensual manner. The basic principles were decided and agreed upon.</a:t>
            </a:r>
          </a:p>
          <a:p>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99322"/>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DRAFTING COMMITTEE OF THE INDIAN CONSTITUTION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endParaRPr lang="en-IN" dirty="0">
              <a:latin typeface="Calibri" pitchFamily="34" charset="0"/>
            </a:endParaRPr>
          </a:p>
        </p:txBody>
      </p:sp>
      <p:sp>
        <p:nvSpPr>
          <p:cNvPr id="38914" name="Rectangle 2"/>
          <p:cNvSpPr>
            <a:spLocks noChangeArrowheads="1"/>
          </p:cNvSpPr>
          <p:nvPr/>
        </p:nvSpPr>
        <p:spPr bwMode="auto">
          <a:xfrm>
            <a:off x="0" y="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p:cNvSpPr txBox="1"/>
          <p:nvPr/>
        </p:nvSpPr>
        <p:spPr>
          <a:xfrm>
            <a:off x="178129" y="1009403"/>
            <a:ext cx="6065509" cy="3046988"/>
          </a:xfrm>
          <a:prstGeom prst="rect">
            <a:avLst/>
          </a:prstGeom>
          <a:noFill/>
        </p:spPr>
        <p:txBody>
          <a:bodyPr wrap="square" rtlCol="0">
            <a:spAutoFit/>
          </a:bodyPr>
          <a:lstStyle/>
          <a:p>
            <a:pPr>
              <a:buFont typeface="Arial" pitchFamily="34" charset="0"/>
              <a:buChar char="•"/>
            </a:pPr>
            <a:r>
              <a:rPr lang="en-US" b="1" dirty="0">
                <a:solidFill>
                  <a:schemeClr val="tx1"/>
                </a:solidFill>
                <a:latin typeface="Calibri" pitchFamily="34" charset="0"/>
                <a:cs typeface="Calibri" pitchFamily="34" charset="0"/>
              </a:rPr>
              <a:t>DRAFTING COMMITTEE AND CONSTITUENT ASSEMBLY</a:t>
            </a:r>
          </a:p>
          <a:p>
            <a:pPr>
              <a:buFont typeface="Arial" pitchFamily="34" charset="0"/>
              <a:buChar char="•"/>
            </a:pPr>
            <a:endParaRPr lang="en-US" b="1" dirty="0">
              <a:solidFill>
                <a:schemeClr val="tx1"/>
              </a:solidFill>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Some Basic principles were decided and then a Drafting Committee under the chairmanship of Dr. Ambedkar.</a:t>
            </a:r>
          </a:p>
          <a:p>
            <a:pPr>
              <a:buFont typeface="Wingdings" pitchFamily="2" charset="2"/>
              <a:buChar char="Ø"/>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The members of the Drafting Committee completed the work in 114 days spread over three years.</a:t>
            </a:r>
          </a:p>
          <a:p>
            <a:pPr>
              <a:buFont typeface="Wingdings" pitchFamily="2" charset="2"/>
              <a:buChar char="Ø"/>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 More than two thousand amendments were done.</a:t>
            </a:r>
          </a:p>
          <a:p>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Every document presented and every word spoken in the Constituent Assembly has been recorded and preserved.</a:t>
            </a:r>
          </a:p>
          <a:p>
            <a:pPr>
              <a:buFont typeface="Wingdings" pitchFamily="2" charset="2"/>
              <a:buChar char="Ø"/>
            </a:pPr>
            <a:endParaRPr lang="en-IN" sz="1200" dirty="0"/>
          </a:p>
          <a:p>
            <a:pPr lvl="0">
              <a:buFont typeface="Wingdings" pitchFamily="2" charset="2"/>
              <a:buChar char="Ø"/>
            </a:pPr>
            <a:endParaRPr lang="en-US" sz="1200" dirty="0"/>
          </a:p>
        </p:txBody>
      </p:sp>
      <p:pic>
        <p:nvPicPr>
          <p:cNvPr id="3" name="Picture 2">
            <a:extLst>
              <a:ext uri="{FF2B5EF4-FFF2-40B4-BE49-F238E27FC236}">
                <a16:creationId xmlns:a16="http://schemas.microsoft.com/office/drawing/2014/main" id="{D34B4403-ABC8-44EC-9841-475F089A52EB}"/>
              </a:ext>
            </a:extLst>
          </p:cNvPr>
          <p:cNvPicPr>
            <a:picLocks noChangeAspect="1"/>
          </p:cNvPicPr>
          <p:nvPr/>
        </p:nvPicPr>
        <p:blipFill>
          <a:blip r:embed="rId4"/>
          <a:stretch>
            <a:fillRect/>
          </a:stretch>
        </p:blipFill>
        <p:spPr>
          <a:xfrm>
            <a:off x="6338184" y="199322"/>
            <a:ext cx="2143125" cy="2143125"/>
          </a:xfrm>
          <a:prstGeom prst="rect">
            <a:avLst/>
          </a:prstGeom>
        </p:spPr>
      </p:pic>
      <p:pic>
        <p:nvPicPr>
          <p:cNvPr id="5" name="Picture 4">
            <a:extLst>
              <a:ext uri="{FF2B5EF4-FFF2-40B4-BE49-F238E27FC236}">
                <a16:creationId xmlns:a16="http://schemas.microsoft.com/office/drawing/2014/main" id="{2C46269D-E067-402A-9075-4318E29EDAED}"/>
              </a:ext>
            </a:extLst>
          </p:cNvPr>
          <p:cNvPicPr>
            <a:picLocks noChangeAspect="1"/>
          </p:cNvPicPr>
          <p:nvPr/>
        </p:nvPicPr>
        <p:blipFill>
          <a:blip r:embed="rId5"/>
          <a:stretch>
            <a:fillRect/>
          </a:stretch>
        </p:blipFill>
        <p:spPr>
          <a:xfrm>
            <a:off x="2802312" y="3655422"/>
            <a:ext cx="3629025" cy="1335328"/>
          </a:xfrm>
          <a:prstGeom prst="rect">
            <a:avLst/>
          </a:prstGeom>
        </p:spPr>
      </p:pic>
    </p:spTree>
    <p:extLst>
      <p:ext uri="{BB962C8B-B14F-4D97-AF65-F5344CB8AC3E}">
        <p14:creationId xmlns:p14="http://schemas.microsoft.com/office/powerpoint/2010/main" val="304421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70746"/>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a:buSzPts val="1400"/>
            </a:pPr>
            <a:r>
              <a:rPr lang="en-US" sz="1800" b="1" dirty="0">
                <a:solidFill>
                  <a:schemeClr val="tx1"/>
                </a:solidFill>
                <a:latin typeface="Calibri" pitchFamily="34" charset="0"/>
              </a:rPr>
              <a:t>QUESTIONS </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27591" y="921167"/>
            <a:ext cx="7925028" cy="3831587"/>
          </a:xfrm>
          <a:prstGeom prst="rect">
            <a:avLst/>
          </a:prstGeom>
          <a:noFill/>
          <a:ln>
            <a:noFill/>
          </a:ln>
        </p:spPr>
        <p:txBody>
          <a:bodyPr spcFirstLastPara="1" wrap="square" lIns="91425" tIns="91425" rIns="91425" bIns="91425" anchor="t" anchorCtr="0">
            <a:noAutofit/>
          </a:bodyPr>
          <a:lstStyle/>
          <a:p>
            <a:pPr marL="514350" indent="-514350">
              <a:lnSpc>
                <a:spcPct val="150000"/>
              </a:lnSpc>
            </a:pPr>
            <a:r>
              <a:rPr lang="en-IN" dirty="0">
                <a:latin typeface="Calibri" pitchFamily="34" charset="0"/>
                <a:cs typeface="Calibri" pitchFamily="34" charset="0"/>
              </a:rPr>
              <a:t>1.</a:t>
            </a:r>
            <a:r>
              <a:rPr lang="en-US" dirty="0">
                <a:latin typeface="Calibri" pitchFamily="34" charset="0"/>
                <a:cs typeface="Calibri" pitchFamily="34" charset="0"/>
              </a:rPr>
              <a:t>When were the elections to the Constituent Assembly held in India?</a:t>
            </a:r>
          </a:p>
          <a:p>
            <a:pPr marL="514350" indent="-514350">
              <a:lnSpc>
                <a:spcPct val="150000"/>
              </a:lnSpc>
            </a:pPr>
            <a:r>
              <a:rPr lang="en-US" dirty="0">
                <a:latin typeface="Calibri" pitchFamily="34" charset="0"/>
                <a:cs typeface="Calibri" pitchFamily="34" charset="0"/>
              </a:rPr>
              <a:t>2. Who is known as the ‘Father of Indian Constitution’?</a:t>
            </a:r>
          </a:p>
          <a:p>
            <a:pPr marL="514350" indent="-514350">
              <a:lnSpc>
                <a:spcPct val="150000"/>
              </a:lnSpc>
            </a:pPr>
            <a:r>
              <a:rPr lang="en-US" dirty="0">
                <a:latin typeface="Calibri" pitchFamily="34" charset="0"/>
                <a:cs typeface="Calibri" pitchFamily="34" charset="0"/>
              </a:rPr>
              <a:t>3. Who was the Chairman of the Constituent Assembly?</a:t>
            </a:r>
          </a:p>
          <a:p>
            <a:pPr marL="514350" indent="-514350">
              <a:lnSpc>
                <a:spcPct val="150000"/>
              </a:lnSpc>
            </a:pPr>
            <a:r>
              <a:rPr lang="en-US" dirty="0">
                <a:latin typeface="Calibri" pitchFamily="34" charset="0"/>
                <a:cs typeface="Calibri" pitchFamily="34" charset="0"/>
              </a:rPr>
              <a:t>4. Name some important members of the Constituent Assembly.</a:t>
            </a:r>
          </a:p>
          <a:p>
            <a:pPr marL="514350" indent="-514350">
              <a:lnSpc>
                <a:spcPct val="150000"/>
              </a:lnSpc>
            </a:pPr>
            <a:r>
              <a:rPr lang="en-US" dirty="0">
                <a:latin typeface="Calibri" pitchFamily="34" charset="0"/>
                <a:cs typeface="Calibri" pitchFamily="34" charset="0"/>
              </a:rPr>
              <a:t>5. Why did the Constitution framers make provision for amendments in the Indian Constitution?</a:t>
            </a:r>
          </a:p>
          <a:p>
            <a:pPr marL="514350" indent="-514350">
              <a:lnSpc>
                <a:spcPct val="150000"/>
              </a:lnSpc>
            </a:pPr>
            <a:r>
              <a:rPr lang="en-US" dirty="0">
                <a:latin typeface="Calibri" pitchFamily="34" charset="0"/>
                <a:cs typeface="Calibri" pitchFamily="34" charset="0"/>
              </a:rPr>
              <a:t>6. Why should we accept the Constitution made by the Constituent Assembly 70 years ago?</a:t>
            </a:r>
          </a:p>
          <a:p>
            <a:pPr marL="514350" indent="-514350">
              <a:lnSpc>
                <a:spcPct val="150000"/>
              </a:lnSpc>
            </a:pPr>
            <a:r>
              <a:rPr lang="en-US" dirty="0">
                <a:latin typeface="Calibri" pitchFamily="34" charset="0"/>
                <a:cs typeface="Calibri" pitchFamily="34" charset="0"/>
              </a:rPr>
              <a:t>7. Define the Preamble.</a:t>
            </a:r>
          </a:p>
          <a:p>
            <a:pPr marL="514350" indent="-514350">
              <a:lnSpc>
                <a:spcPct val="150000"/>
              </a:lnSpc>
            </a:pPr>
            <a:r>
              <a:rPr lang="en-US" dirty="0">
                <a:latin typeface="Calibri" pitchFamily="34" charset="0"/>
                <a:cs typeface="Calibri" pitchFamily="34" charset="0"/>
              </a:rPr>
              <a:t>8. Why is India called as a sovereign country?</a:t>
            </a:r>
          </a:p>
          <a:p>
            <a:pPr marL="514350" indent="-514350"/>
            <a:r>
              <a:rPr lang="en-US" dirty="0">
                <a:latin typeface="Calibri" pitchFamily="34" charset="0"/>
                <a:cs typeface="Calibri" pitchFamily="34" charset="0"/>
              </a:rPr>
              <a:t>9. From which Country’s Constitution have most countries of the world chosen to begin their Constitution with a Preamble?</a:t>
            </a:r>
          </a:p>
          <a:p>
            <a:pPr marL="514350" indent="-514350">
              <a:lnSpc>
                <a:spcPct val="150000"/>
              </a:lnSpc>
            </a:pPr>
            <a:r>
              <a:rPr lang="en-US" dirty="0">
                <a:latin typeface="Calibri" pitchFamily="34" charset="0"/>
                <a:cs typeface="Calibri" pitchFamily="34" charset="0"/>
              </a:rPr>
              <a:t>10. What are the ideals before the Indian nation?</a:t>
            </a:r>
          </a:p>
          <a:p>
            <a:pPr marL="514350" indent="-514350"/>
            <a:r>
              <a:rPr lang="en-US" dirty="0">
                <a:latin typeface="Calibri" pitchFamily="34" charset="0"/>
                <a:cs typeface="Calibri" pitchFamily="34" charset="0"/>
              </a:rPr>
              <a:t>11. “The Preamble of Indian Constitution provides a philosophy and values of Constitution “ Explain any three values.</a:t>
            </a:r>
            <a:endParaRPr lang="en-IN" dirty="0">
              <a:latin typeface="Calibri" pitchFamily="34" charset="0"/>
              <a:cs typeface="Calibri" pitchFamily="34" charset="0"/>
            </a:endParaRPr>
          </a:p>
          <a:p>
            <a:pPr marL="514350" indent="-514350"/>
            <a:endParaRPr lang="en-IN" sz="1200" dirty="0"/>
          </a:p>
          <a:p>
            <a:pPr marL="342900" indent="-342900">
              <a:spcAft>
                <a:spcPts val="600"/>
              </a:spcAft>
              <a:buFont typeface="Arial" pitchFamily="34" charset="0"/>
              <a:buChar char="•"/>
            </a:pPr>
            <a:endParaRPr lang="en-IN"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P-3</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74654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123825" y="70736"/>
            <a:ext cx="883715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marL="514350" indent="-514350"/>
            <a:r>
              <a:rPr lang="en-US" sz="1800" b="1" dirty="0">
                <a:solidFill>
                  <a:schemeClr val="tx1"/>
                </a:solidFill>
                <a:latin typeface="Calibri" pitchFamily="34" charset="0"/>
              </a:rPr>
              <a:t>GUIDING VALUES OF THE INDIAN CONSTITUTION</a:t>
            </a:r>
            <a:endParaRPr lang="en-US" sz="1800" dirty="0"/>
          </a:p>
        </p:txBody>
      </p:sp>
      <p:pic>
        <p:nvPicPr>
          <p:cNvPr id="4" name="Picture 3" descr="guiding_values.jpg"/>
          <p:cNvPicPr>
            <a:picLocks noChangeAspect="1"/>
          </p:cNvPicPr>
          <p:nvPr/>
        </p:nvPicPr>
        <p:blipFill>
          <a:blip r:embed="rId4" cstate="print"/>
          <a:srcRect l="17245" r="14725"/>
          <a:stretch>
            <a:fillRect/>
          </a:stretch>
        </p:blipFill>
        <p:spPr>
          <a:xfrm>
            <a:off x="5000625" y="514350"/>
            <a:ext cx="3648076" cy="3657600"/>
          </a:xfrm>
          <a:prstGeom prst="rect">
            <a:avLst/>
          </a:prstGeom>
        </p:spPr>
      </p:pic>
      <p:sp>
        <p:nvSpPr>
          <p:cNvPr id="5" name="TextBox 4"/>
          <p:cNvSpPr txBox="1"/>
          <p:nvPr/>
        </p:nvSpPr>
        <p:spPr>
          <a:xfrm>
            <a:off x="209550" y="971550"/>
            <a:ext cx="4628263" cy="4185761"/>
          </a:xfrm>
          <a:prstGeom prst="rect">
            <a:avLst/>
          </a:prstGeom>
          <a:noFill/>
        </p:spPr>
        <p:txBody>
          <a:bodyPr wrap="square" rtlCol="0">
            <a:spAutoFit/>
          </a:bodyPr>
          <a:lstStyle/>
          <a:p>
            <a:pPr>
              <a:buFont typeface="Arial" pitchFamily="34" charset="0"/>
              <a:buChar char="•"/>
            </a:pPr>
            <a:r>
              <a:rPr lang="en-US" dirty="0">
                <a:latin typeface="Calibri" pitchFamily="34" charset="0"/>
                <a:cs typeface="Calibri" pitchFamily="34" charset="0"/>
              </a:rPr>
              <a:t>To understand the Indian Constitution properly, we need to understand the philosophy.</a:t>
            </a: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This can be knowing the views of some prominent leaders about our Constitution, as well as the preamble to the Constitution , which lays down its guiding principles.</a:t>
            </a:r>
          </a:p>
          <a:p>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Mahatma Gandhi:- His vision expressed in the magazine ‘Young India’ that he wanted to make the poor and underprivileged feel that they have an effective voice in the making of their country.</a:t>
            </a:r>
          </a:p>
          <a:p>
            <a:pPr>
              <a:buFont typeface="Arial" pitchFamily="34" charset="0"/>
              <a:buChar char="•"/>
            </a:pPr>
            <a:endParaRPr lang="en-US" dirty="0">
              <a:latin typeface="Calibri" pitchFamily="34" charset="0"/>
              <a:cs typeface="Calibri" pitchFamily="34" charset="0"/>
            </a:endParaRPr>
          </a:p>
          <a:p>
            <a:r>
              <a:rPr lang="en-US" dirty="0">
                <a:latin typeface="Calibri" pitchFamily="34" charset="0"/>
                <a:cs typeface="Calibri" pitchFamily="34" charset="0"/>
              </a:rPr>
              <a:t>Dr. B. R. </a:t>
            </a:r>
            <a:r>
              <a:rPr lang="en-US" dirty="0" err="1">
                <a:latin typeface="Calibri" pitchFamily="34" charset="0"/>
                <a:cs typeface="Calibri" pitchFamily="34" charset="0"/>
              </a:rPr>
              <a:t>Ambedkar</a:t>
            </a:r>
            <a:r>
              <a:rPr lang="en-US" dirty="0">
                <a:latin typeface="Calibri" pitchFamily="34" charset="0"/>
                <a:cs typeface="Calibri" pitchFamily="34" charset="0"/>
              </a:rPr>
              <a:t>:- He wanted political, social and economic equality for all.</a:t>
            </a:r>
          </a:p>
          <a:p>
            <a:endParaRPr lang="en-US" dirty="0">
              <a:latin typeface="Calibri" pitchFamily="34" charset="0"/>
              <a:cs typeface="Calibri" pitchFamily="34" charset="0"/>
            </a:endParaRPr>
          </a:p>
          <a:p>
            <a:r>
              <a:rPr lang="en-US" dirty="0">
                <a:latin typeface="Calibri" pitchFamily="34" charset="0"/>
                <a:cs typeface="Calibri" pitchFamily="34" charset="0"/>
              </a:rPr>
              <a:t>Jawaharlal Nehru: He wanted equality of opportunity to all, end of poverty and ignorance and control of diseases.</a:t>
            </a:r>
            <a:endParaRPr lang="en-IN" dirty="0">
              <a:latin typeface="Calibri" pitchFamily="34" charset="0"/>
              <a:cs typeface="Calibri" pitchFamily="34" charset="0"/>
            </a:endParaRP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sym typeface="Wingdings" pitchFamily="2" charset="2"/>
              </a:rPr>
              <a:t>THE DREAM AND THE PROMISE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40031"/>
            <a:ext cx="5724364" cy="3187269"/>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IN" dirty="0"/>
              <a:t>   </a:t>
            </a:r>
            <a:r>
              <a:rPr lang="en-IN" sz="1200" dirty="0">
                <a:latin typeface="Calibri" pitchFamily="34" charset="0"/>
                <a:cs typeface="Calibri" pitchFamily="34" charset="0"/>
              </a:rPr>
              <a:t>A democratic</a:t>
            </a:r>
            <a:endParaRPr lang="en-US" sz="1200" dirty="0">
              <a:latin typeface="Calibri" pitchFamily="34" charset="0"/>
              <a:cs typeface="Calibri" pitchFamily="34" charset="0"/>
            </a:endParaRPr>
          </a:p>
        </p:txBody>
      </p:sp>
      <p:pic>
        <p:nvPicPr>
          <p:cNvPr id="6" name="Picture 5" descr="download (1).jpg"/>
          <p:cNvPicPr>
            <a:picLocks noChangeAspect="1"/>
          </p:cNvPicPr>
          <p:nvPr/>
        </p:nvPicPr>
        <p:blipFill>
          <a:blip r:embed="rId4" cstate="print"/>
          <a:stretch>
            <a:fillRect/>
          </a:stretch>
        </p:blipFill>
        <p:spPr>
          <a:xfrm>
            <a:off x="315663" y="1114423"/>
            <a:ext cx="3894387" cy="3181351"/>
          </a:xfrm>
          <a:prstGeom prst="rect">
            <a:avLst/>
          </a:prstGeom>
        </p:spPr>
      </p:pic>
      <p:pic>
        <p:nvPicPr>
          <p:cNvPr id="7" name="Picture 6" descr="bloombergquint_2017-11_9fe6039e-df54-49d5-a2ca-e15a2a44b34d_hero_Book.gif"/>
          <p:cNvPicPr>
            <a:picLocks noChangeAspect="1"/>
          </p:cNvPicPr>
          <p:nvPr/>
        </p:nvPicPr>
        <p:blipFill>
          <a:blip r:embed="rId5" cstate="print"/>
          <a:stretch>
            <a:fillRect/>
          </a:stretch>
        </p:blipFill>
        <p:spPr>
          <a:xfrm>
            <a:off x="4429919" y="1123949"/>
            <a:ext cx="4572000" cy="3067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WHAT IS DEMOCRACY?WHY DEMOCRACY?</a:t>
            </a:r>
          </a:p>
          <a:p>
            <a:pPr lvl="0">
              <a:buSzPts val="1800"/>
            </a:pPr>
            <a:r>
              <a:rPr lang="en-IN" sz="1800" b="1" dirty="0">
                <a:latin typeface="Calibri" pitchFamily="34" charset="0"/>
              </a:rPr>
              <a:t>MINDMAP</a:t>
            </a:r>
            <a:br>
              <a:rPr lang="en-IN" sz="1800" dirty="0"/>
            </a:b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pPr>
            <a:endParaRPr lang="en-IN"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6" name="Picture 5" descr="mindmap.jpg"/>
          <p:cNvPicPr>
            <a:picLocks noChangeAspect="1"/>
          </p:cNvPicPr>
          <p:nvPr/>
        </p:nvPicPr>
        <p:blipFill>
          <a:blip r:embed="rId4"/>
          <a:stretch>
            <a:fillRect/>
          </a:stretch>
        </p:blipFill>
        <p:spPr>
          <a:xfrm>
            <a:off x="783772" y="1009403"/>
            <a:ext cx="6531428" cy="39426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P-4</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73630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PHILOSOPHY OF THE CONSTITUTION </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4" y="1199408"/>
            <a:ext cx="3427456" cy="3127892"/>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The values that inspired and guided the freedom struggle formed the foundation for India’ democracy.</a:t>
            </a: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  The values are included in the Preamble to the Constitution.</a:t>
            </a:r>
          </a:p>
          <a:p>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  The Constitution begins with a short statement of its basic values which is called the Preamble to the Constitution.</a:t>
            </a:r>
          </a:p>
          <a:p>
            <a:pPr>
              <a:buFont typeface="Arial" pitchFamily="34" charset="0"/>
              <a:buChar char="•"/>
            </a:pPr>
            <a:r>
              <a:rPr lang="en-IN" dirty="0">
                <a:latin typeface="Calibri" pitchFamily="34" charset="0"/>
                <a:cs typeface="Calibri" pitchFamily="34" charset="0"/>
                <a:hlinkClick r:id="rId4"/>
              </a:rPr>
              <a:t>https://www.youtube.com/watch?v=ct-20OESPJk</a:t>
            </a:r>
            <a:endParaRPr lang="en-IN" dirty="0">
              <a:latin typeface="Calibri" pitchFamily="34" charset="0"/>
              <a:cs typeface="Calibri" pitchFamily="34" charset="0"/>
            </a:endParaRPr>
          </a:p>
          <a:p>
            <a:pPr>
              <a:buFont typeface="Arial" pitchFamily="34" charset="0"/>
              <a:buChar char="•"/>
            </a:pPr>
            <a:endParaRPr lang="en-IN" dirty="0">
              <a:latin typeface="Calibri" pitchFamily="34" charset="0"/>
              <a:cs typeface="Calibri" pitchFamily="34" charset="0"/>
            </a:endParaRPr>
          </a:p>
          <a:p>
            <a:pPr lvl="0">
              <a:buFont typeface="Wingdings" pitchFamily="2" charset="2"/>
              <a:buChar char="Ø"/>
            </a:pPr>
            <a:endParaRPr lang="en-IN" sz="1200" dirty="0">
              <a:latin typeface="Calibri" pitchFamily="34" charset="0"/>
              <a:cs typeface="Calibri" pitchFamily="34" charset="0"/>
            </a:endParaRPr>
          </a:p>
          <a:p>
            <a:pPr lvl="0">
              <a:buFont typeface="Wingdings" pitchFamily="2" charset="2"/>
              <a:buChar char="Ø"/>
            </a:pPr>
            <a:endParaRPr lang="en-US" sz="1200" dirty="0">
              <a:latin typeface="Calibri" pitchFamily="34" charset="0"/>
              <a:cs typeface="Calibri" pitchFamily="34" charset="0"/>
            </a:endParaRPr>
          </a:p>
        </p:txBody>
      </p:sp>
      <p:pic>
        <p:nvPicPr>
          <p:cNvPr id="6" name="Content Placeholder 3" descr="Preamble-of-Indian-Constitution.jpg"/>
          <p:cNvPicPr>
            <a:picLocks noChangeAspect="1"/>
          </p:cNvPicPr>
          <p:nvPr/>
        </p:nvPicPr>
        <p:blipFill>
          <a:blip r:embed="rId5" cstate="print">
            <a:lum bright="10000" contrast="20000"/>
          </a:blip>
          <a:stretch>
            <a:fillRect/>
          </a:stretch>
        </p:blipFill>
        <p:spPr>
          <a:xfrm>
            <a:off x="3886200" y="342900"/>
            <a:ext cx="3848100" cy="4695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30410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a:buSzPts val="1400"/>
            </a:pPr>
            <a:r>
              <a:rPr lang="en-IN" sz="2000" b="1" dirty="0">
                <a:solidFill>
                  <a:schemeClr val="tx1"/>
                </a:solidFill>
                <a:latin typeface="Calibri"/>
                <a:ea typeface="Calibri"/>
                <a:cs typeface="Calibri"/>
                <a:sym typeface="Calibri"/>
              </a:rPr>
              <a:t>PREAMBLE </a:t>
            </a:r>
          </a:p>
        </p:txBody>
      </p:sp>
      <p:sp>
        <p:nvSpPr>
          <p:cNvPr id="72" name="Google Shape;72;p15"/>
          <p:cNvSpPr txBox="1"/>
          <p:nvPr/>
        </p:nvSpPr>
        <p:spPr>
          <a:xfrm>
            <a:off x="272675" y="1090870"/>
            <a:ext cx="5444953" cy="2889600"/>
          </a:xfrm>
          <a:prstGeom prst="rect">
            <a:avLst/>
          </a:prstGeom>
          <a:noFill/>
          <a:ln>
            <a:noFill/>
          </a:ln>
        </p:spPr>
        <p:txBody>
          <a:bodyPr spcFirstLastPara="1" wrap="square" lIns="91425" tIns="91425" rIns="91425" bIns="91425" anchor="t" anchorCtr="0">
            <a:noAutofit/>
          </a:bodyPr>
          <a:lstStyle/>
          <a:p>
            <a:pPr marL="342900" lvl="1" indent="-342900">
              <a:spcAft>
                <a:spcPts val="600"/>
              </a:spcAft>
            </a:pPr>
            <a:endParaRPr lang="en-IN" dirty="0">
              <a:latin typeface="Calibri" pitchFamily="34" charset="0"/>
            </a:endParaRPr>
          </a:p>
          <a:p>
            <a:pPr marL="342900" lvl="1" indent="-342900">
              <a:spcAft>
                <a:spcPts val="600"/>
              </a:spcAft>
              <a:buFont typeface="+mj-lt"/>
              <a:buAutoNum type="arabicPeriod"/>
            </a:pPr>
            <a:endParaRPr lang="en-IN" dirty="0">
              <a:solidFill>
                <a:srgbClr val="C00000"/>
              </a:solidFill>
            </a:endParaRPr>
          </a:p>
        </p:txBody>
      </p:sp>
      <p:sp>
        <p:nvSpPr>
          <p:cNvPr id="6" name="TextBox 5"/>
          <p:cNvSpPr txBox="1"/>
          <p:nvPr/>
        </p:nvSpPr>
        <p:spPr>
          <a:xfrm>
            <a:off x="344383" y="1073888"/>
            <a:ext cx="7789524" cy="4078039"/>
          </a:xfrm>
          <a:prstGeom prst="rect">
            <a:avLst/>
          </a:prstGeom>
          <a:noFill/>
        </p:spPr>
        <p:txBody>
          <a:bodyPr wrap="square" rtlCol="0">
            <a:spAutoFit/>
          </a:bodyPr>
          <a:lstStyle/>
          <a:p>
            <a:pPr>
              <a:lnSpc>
                <a:spcPct val="150000"/>
              </a:lnSpc>
            </a:pPr>
            <a:r>
              <a:rPr lang="en-US" dirty="0">
                <a:latin typeface="Calibri" pitchFamily="34" charset="0"/>
                <a:cs typeface="Calibri" pitchFamily="34" charset="0"/>
              </a:rPr>
              <a:t>SOVEREIGN:- People have supreme right to make decisions in internal as well as external matters.</a:t>
            </a:r>
          </a:p>
          <a:p>
            <a:pPr>
              <a:lnSpc>
                <a:spcPct val="150000"/>
              </a:lnSpc>
            </a:pPr>
            <a:r>
              <a:rPr lang="en-US" dirty="0">
                <a:latin typeface="Calibri" pitchFamily="34" charset="0"/>
                <a:cs typeface="Calibri" pitchFamily="34" charset="0"/>
              </a:rPr>
              <a:t>SOCIALIST:- Wealth is generated socially and should be shared equally by society.</a:t>
            </a:r>
          </a:p>
          <a:p>
            <a:pPr>
              <a:lnSpc>
                <a:spcPct val="150000"/>
              </a:lnSpc>
            </a:pPr>
            <a:r>
              <a:rPr lang="en-US" dirty="0">
                <a:latin typeface="Calibri" pitchFamily="34" charset="0"/>
                <a:cs typeface="Calibri" pitchFamily="34" charset="0"/>
              </a:rPr>
              <a:t>SECULAR:- There is no official religion. Govt. treats all religion with equal respect.</a:t>
            </a:r>
          </a:p>
          <a:p>
            <a:pPr>
              <a:lnSpc>
                <a:spcPct val="150000"/>
              </a:lnSpc>
            </a:pPr>
            <a:r>
              <a:rPr lang="en-US" dirty="0">
                <a:latin typeface="Calibri" pitchFamily="34" charset="0"/>
                <a:cs typeface="Calibri" pitchFamily="34" charset="0"/>
              </a:rPr>
              <a:t>DEMOCRATIC:- A form of govt. where people enjoy equal political rights, elect their rulers.</a:t>
            </a:r>
          </a:p>
          <a:p>
            <a:pPr>
              <a:lnSpc>
                <a:spcPct val="150000"/>
              </a:lnSpc>
            </a:pPr>
            <a:r>
              <a:rPr lang="en-US" dirty="0">
                <a:latin typeface="Calibri" pitchFamily="34" charset="0"/>
                <a:cs typeface="Calibri" pitchFamily="34" charset="0"/>
              </a:rPr>
              <a:t>REPUBLIC:- The head of state is an elected person and it is not hereditary.</a:t>
            </a:r>
          </a:p>
          <a:p>
            <a:pPr>
              <a:lnSpc>
                <a:spcPct val="150000"/>
              </a:lnSpc>
            </a:pPr>
            <a:r>
              <a:rPr lang="en-US" dirty="0">
                <a:latin typeface="Calibri" pitchFamily="34" charset="0"/>
                <a:cs typeface="Calibri" pitchFamily="34" charset="0"/>
              </a:rPr>
              <a:t>JUSTICE:- Citizens cannot be discriminated against on the grounds of caste, religion and gender.</a:t>
            </a:r>
          </a:p>
          <a:p>
            <a:pPr>
              <a:lnSpc>
                <a:spcPct val="150000"/>
              </a:lnSpc>
            </a:pPr>
            <a:r>
              <a:rPr lang="en-US" dirty="0">
                <a:latin typeface="Calibri" pitchFamily="34" charset="0"/>
                <a:cs typeface="Calibri" pitchFamily="34" charset="0"/>
              </a:rPr>
              <a:t>LIBERTY:- There are no unreasonable restrictions on the citizens in what they think,</a:t>
            </a:r>
          </a:p>
          <a:p>
            <a:pPr>
              <a:lnSpc>
                <a:spcPct val="150000"/>
              </a:lnSpc>
              <a:buNone/>
            </a:pPr>
            <a:r>
              <a:rPr lang="en-US" dirty="0">
                <a:latin typeface="Calibri" pitchFamily="34" charset="0"/>
                <a:cs typeface="Calibri" pitchFamily="34" charset="0"/>
              </a:rPr>
              <a:t>how they wish to express their thoughts and the way they wish to follow  up their thoughts in action.</a:t>
            </a:r>
          </a:p>
          <a:p>
            <a:pPr>
              <a:lnSpc>
                <a:spcPct val="150000"/>
              </a:lnSpc>
              <a:buNone/>
            </a:pPr>
            <a:r>
              <a:rPr lang="en-US" dirty="0">
                <a:latin typeface="Calibri" pitchFamily="34" charset="0"/>
                <a:cs typeface="Calibri" pitchFamily="34" charset="0"/>
              </a:rPr>
              <a:t>EQUALITY:- The  traditional social inequalities have to be ended. All are equal before the law.</a:t>
            </a:r>
          </a:p>
          <a:p>
            <a:pPr>
              <a:lnSpc>
                <a:spcPct val="150000"/>
              </a:lnSpc>
              <a:buNone/>
            </a:pPr>
            <a:r>
              <a:rPr lang="en-US" dirty="0">
                <a:latin typeface="Calibri" pitchFamily="34" charset="0"/>
                <a:cs typeface="Calibri" pitchFamily="34" charset="0"/>
              </a:rPr>
              <a:t>FRATERNITY:- All of us should behave as if we are members of the same family.</a:t>
            </a:r>
          </a:p>
          <a:p>
            <a:pPr>
              <a:lnSpc>
                <a:spcPct val="150000"/>
              </a:lnSpc>
              <a:buNone/>
            </a:pPr>
            <a:r>
              <a:rPr lang="en-US" dirty="0">
                <a:latin typeface="Calibri" pitchFamily="34" charset="0"/>
                <a:cs typeface="Calibri" pitchFamily="34" charset="0"/>
              </a:rPr>
              <a:t>  </a:t>
            </a:r>
            <a:endParaRPr lang="en-IN" dirty="0">
              <a:latin typeface="Calibri" pitchFamily="34" charset="0"/>
              <a:cs typeface="Calibri" pitchFamily="34" charset="0"/>
            </a:endParaRPr>
          </a:p>
          <a:p>
            <a:endParaRPr lang="en-IN" dirty="0">
              <a:latin typeface="Calibri" pitchFamily="34" charset="0"/>
              <a:cs typeface="Calibri" pitchFamily="34" charset="0"/>
            </a:endParaRPr>
          </a:p>
          <a:p>
            <a:pPr lvl="0">
              <a:buFont typeface="Arial" pitchFamily="34" charset="0"/>
              <a:buChar char="•"/>
            </a:pPr>
            <a:endParaRPr lang="en-US"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IN" sz="1800" b="1" dirty="0">
                <a:latin typeface="Calibri" pitchFamily="34" charset="0"/>
              </a:rPr>
              <a:t>INSTITUTIONAL DESIGN</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158949"/>
            <a:ext cx="8148311" cy="3136821"/>
          </a:xfrm>
          <a:prstGeom prst="rect">
            <a:avLst/>
          </a:prstGeom>
          <a:noFill/>
          <a:ln>
            <a:noFill/>
          </a:ln>
        </p:spPr>
        <p:txBody>
          <a:bodyPr spcFirstLastPara="1" wrap="square" lIns="91425" tIns="91425" rIns="91425" bIns="91425" anchor="t" anchorCtr="0">
            <a:noAutofit/>
          </a:bodyPr>
          <a:lstStyle/>
          <a:p>
            <a:pPr>
              <a:lnSpc>
                <a:spcPct val="150000"/>
              </a:lnSpc>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A Constitution embodies the values and philosophy into institutional arrangements.</a:t>
            </a:r>
          </a:p>
          <a:p>
            <a:pPr>
              <a:lnSpc>
                <a:spcPct val="150000"/>
              </a:lnSpc>
              <a:buFont typeface="Arial" pitchFamily="34" charset="0"/>
              <a:buChar char="•"/>
            </a:pPr>
            <a:r>
              <a:rPr lang="en-US" dirty="0">
                <a:latin typeface="Calibri" pitchFamily="34" charset="0"/>
                <a:cs typeface="Calibri" pitchFamily="34" charset="0"/>
              </a:rPr>
              <a:t>As Constitution is a highly detailed document, it needs to be amended regularly  to keep it up to date with the changing times.</a:t>
            </a:r>
          </a:p>
          <a:p>
            <a:pPr>
              <a:lnSpc>
                <a:spcPct val="150000"/>
              </a:lnSpc>
              <a:buFont typeface="Arial" pitchFamily="34" charset="0"/>
              <a:buChar char="•"/>
            </a:pPr>
            <a:r>
              <a:rPr lang="en-US" dirty="0">
                <a:latin typeface="Calibri" pitchFamily="34" charset="0"/>
                <a:cs typeface="Calibri" pitchFamily="34" charset="0"/>
              </a:rPr>
              <a:t> So, the makers of the Constitution made a provision for making such amendments to the Constitution from time to time. These changes are called Constitutional Amendments.</a:t>
            </a:r>
            <a:endParaRPr lang="en-IN" dirty="0">
              <a:latin typeface="Calibri" pitchFamily="34" charset="0"/>
              <a:cs typeface="Calibri" pitchFamily="34" charset="0"/>
            </a:endParaRPr>
          </a:p>
          <a:p>
            <a:pPr>
              <a:lnSpc>
                <a:spcPct val="150000"/>
              </a:lnSpc>
              <a:buFont typeface="Wingdings" pitchFamily="2" charset="2"/>
              <a:buChar char="Ø"/>
            </a:pPr>
            <a:r>
              <a:rPr lang="en-IN" dirty="0">
                <a:latin typeface="Calibri" pitchFamily="34" charset="0"/>
                <a:cs typeface="Calibri" pitchFamily="34" charset="0"/>
              </a:rPr>
              <a:t> </a:t>
            </a:r>
            <a:r>
              <a:rPr lang="en-US" dirty="0">
                <a:latin typeface="Calibri" pitchFamily="34" charset="0"/>
                <a:cs typeface="Calibri" pitchFamily="34" charset="0"/>
              </a:rPr>
              <a:t>Three major aspects in the working of the institutions:-</a:t>
            </a:r>
          </a:p>
          <a:p>
            <a:pPr>
              <a:lnSpc>
                <a:spcPct val="150000"/>
              </a:lnSpc>
              <a:buNone/>
            </a:pPr>
            <a:r>
              <a:rPr lang="en-US" dirty="0">
                <a:latin typeface="Calibri" pitchFamily="34" charset="0"/>
                <a:cs typeface="Calibri" pitchFamily="34" charset="0"/>
              </a:rPr>
              <a:t>	(</a:t>
            </a:r>
            <a:r>
              <a:rPr lang="en-US" dirty="0" err="1">
                <a:latin typeface="Calibri" pitchFamily="34" charset="0"/>
                <a:cs typeface="Calibri" pitchFamily="34" charset="0"/>
              </a:rPr>
              <a:t>i</a:t>
            </a:r>
            <a:r>
              <a:rPr lang="en-US" dirty="0">
                <a:latin typeface="Calibri" pitchFamily="34" charset="0"/>
                <a:cs typeface="Calibri" pitchFamily="34" charset="0"/>
              </a:rPr>
              <a:t>) It lays down the procedure for choosing persons to govern the country </a:t>
            </a:r>
            <a:r>
              <a:rPr lang="en-US" dirty="0" err="1">
                <a:latin typeface="Calibri" pitchFamily="34" charset="0"/>
                <a:cs typeface="Calibri" pitchFamily="34" charset="0"/>
              </a:rPr>
              <a:t>ie</a:t>
            </a:r>
            <a:r>
              <a:rPr lang="en-US" dirty="0">
                <a:latin typeface="Calibri" pitchFamily="34" charset="0"/>
                <a:cs typeface="Calibri" pitchFamily="34" charset="0"/>
              </a:rPr>
              <a:t>; about election.</a:t>
            </a:r>
          </a:p>
          <a:p>
            <a:pPr>
              <a:lnSpc>
                <a:spcPct val="150000"/>
              </a:lnSpc>
              <a:buNone/>
            </a:pPr>
            <a:r>
              <a:rPr lang="en-US" dirty="0">
                <a:latin typeface="Calibri" pitchFamily="34" charset="0"/>
                <a:cs typeface="Calibri" pitchFamily="34" charset="0"/>
              </a:rPr>
              <a:t>	(ii) It defines who will have how much power to take which decisions, </a:t>
            </a:r>
            <a:r>
              <a:rPr lang="en-US" dirty="0" err="1">
                <a:latin typeface="Calibri" pitchFamily="34" charset="0"/>
                <a:cs typeface="Calibri" pitchFamily="34" charset="0"/>
              </a:rPr>
              <a:t>ie</a:t>
            </a:r>
            <a:r>
              <a:rPr lang="en-US" dirty="0">
                <a:latin typeface="Calibri" pitchFamily="34" charset="0"/>
                <a:cs typeface="Calibri" pitchFamily="34" charset="0"/>
              </a:rPr>
              <a:t>, distribution of power between Legislative, Executive and Judiciary.</a:t>
            </a:r>
          </a:p>
          <a:p>
            <a:pPr>
              <a:lnSpc>
                <a:spcPct val="150000"/>
              </a:lnSpc>
              <a:buNone/>
            </a:pPr>
            <a:r>
              <a:rPr lang="en-US" dirty="0">
                <a:latin typeface="Calibri" pitchFamily="34" charset="0"/>
                <a:cs typeface="Calibri" pitchFamily="34" charset="0"/>
              </a:rPr>
              <a:t>	(iii) It puts limits to what the govt. can do by providing some rights to the citizens that cannot be violated.</a:t>
            </a:r>
            <a:endParaRPr lang="en-IN" dirty="0">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IN" sz="1800" b="1" dirty="0">
                <a:latin typeface="Calibri" pitchFamily="34" charset="0"/>
              </a:rPr>
              <a:t>MCQ</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340242" y="967563"/>
            <a:ext cx="7708605" cy="3328207"/>
          </a:xfrm>
          <a:prstGeom prst="rect">
            <a:avLst/>
          </a:prstGeom>
          <a:noFill/>
          <a:ln>
            <a:noFill/>
          </a:ln>
        </p:spPr>
        <p:txBody>
          <a:bodyPr spcFirstLastPara="1" wrap="square" lIns="91425" tIns="91425" rIns="91425" bIns="91425" anchor="t" anchorCtr="0">
            <a:noAutofit/>
          </a:bodyPr>
          <a:lstStyle/>
          <a:p>
            <a:pPr marL="514350" indent="-514350"/>
            <a:r>
              <a:rPr lang="en-IN" dirty="0">
                <a:latin typeface="Calibri" pitchFamily="34" charset="0"/>
                <a:cs typeface="Calibri" pitchFamily="34" charset="0"/>
              </a:rPr>
              <a:t>1. </a:t>
            </a:r>
            <a:r>
              <a:rPr lang="en-US" dirty="0">
                <a:latin typeface="Calibri" pitchFamily="34" charset="0"/>
                <a:cs typeface="Calibri" pitchFamily="34" charset="0"/>
              </a:rPr>
              <a:t>A Constitution </a:t>
            </a:r>
            <a:r>
              <a:rPr lang="en-US" dirty="0" err="1">
                <a:latin typeface="Calibri" pitchFamily="34" charset="0"/>
                <a:cs typeface="Calibri" pitchFamily="34" charset="0"/>
              </a:rPr>
              <a:t>embodiesFor</a:t>
            </a:r>
            <a:r>
              <a:rPr lang="en-US" dirty="0">
                <a:latin typeface="Calibri" pitchFamily="34" charset="0"/>
                <a:cs typeface="Calibri" pitchFamily="34" charset="0"/>
              </a:rPr>
              <a:t> how many years Nelson Mandela remain in prison for treason? (</a:t>
            </a:r>
            <a:r>
              <a:rPr lang="en-US" dirty="0" err="1">
                <a:latin typeface="Calibri" pitchFamily="34" charset="0"/>
                <a:cs typeface="Calibri" pitchFamily="34" charset="0"/>
              </a:rPr>
              <a:t>i</a:t>
            </a:r>
            <a:r>
              <a:rPr lang="en-US" dirty="0">
                <a:latin typeface="Calibri" pitchFamily="34" charset="0"/>
                <a:cs typeface="Calibri" pitchFamily="34" charset="0"/>
              </a:rPr>
              <a:t>) 25years (ii) 28 years</a:t>
            </a:r>
          </a:p>
          <a:p>
            <a:pPr marL="514350" indent="-514350">
              <a:buNone/>
            </a:pPr>
            <a:r>
              <a:rPr lang="en-US" dirty="0">
                <a:latin typeface="Calibri" pitchFamily="34" charset="0"/>
                <a:cs typeface="Calibri" pitchFamily="34" charset="0"/>
              </a:rPr>
              <a:t> (iii) 30 years  (iv) 22 years</a:t>
            </a:r>
          </a:p>
          <a:p>
            <a:pPr marL="514350" indent="-514350">
              <a:buNone/>
            </a:pPr>
            <a:endParaRPr lang="en-US" sz="600" dirty="0">
              <a:latin typeface="Calibri" pitchFamily="34" charset="0"/>
              <a:cs typeface="Calibri" pitchFamily="34" charset="0"/>
            </a:endParaRPr>
          </a:p>
          <a:p>
            <a:pPr marL="514350" indent="-514350">
              <a:buNone/>
            </a:pPr>
            <a:r>
              <a:rPr lang="en-US" dirty="0">
                <a:latin typeface="Calibri" pitchFamily="34" charset="0"/>
                <a:cs typeface="Calibri" pitchFamily="34" charset="0"/>
              </a:rPr>
              <a:t>2.Which </a:t>
            </a:r>
            <a:r>
              <a:rPr lang="en-US" dirty="0" err="1">
                <a:latin typeface="Calibri" pitchFamily="34" charset="0"/>
                <a:cs typeface="Calibri" pitchFamily="34" charset="0"/>
              </a:rPr>
              <a:t>organisation</a:t>
            </a:r>
            <a:r>
              <a:rPr lang="en-US" dirty="0">
                <a:latin typeface="Calibri" pitchFamily="34" charset="0"/>
                <a:cs typeface="Calibri" pitchFamily="34" charset="0"/>
              </a:rPr>
              <a:t> led the struggle against the policies of segregation in South Africa?</a:t>
            </a:r>
          </a:p>
          <a:p>
            <a:pPr marL="514350" indent="-514350">
              <a:buNone/>
            </a:pPr>
            <a:r>
              <a:rPr lang="en-US" dirty="0">
                <a:latin typeface="Calibri" pitchFamily="34" charset="0"/>
                <a:cs typeface="Calibri" pitchFamily="34" charset="0"/>
              </a:rPr>
              <a:t>(</a:t>
            </a:r>
            <a:r>
              <a:rPr lang="en-US" dirty="0" err="1">
                <a:latin typeface="Calibri" pitchFamily="34" charset="0"/>
                <a:cs typeface="Calibri" pitchFamily="34" charset="0"/>
              </a:rPr>
              <a:t>i</a:t>
            </a:r>
            <a:r>
              <a:rPr lang="en-US" dirty="0">
                <a:latin typeface="Calibri" pitchFamily="34" charset="0"/>
                <a:cs typeface="Calibri" pitchFamily="34" charset="0"/>
              </a:rPr>
              <a:t>)The African National Congress</a:t>
            </a:r>
          </a:p>
          <a:p>
            <a:pPr marL="514350" indent="-514350">
              <a:buNone/>
            </a:pPr>
            <a:r>
              <a:rPr lang="en-US" dirty="0">
                <a:latin typeface="Calibri" pitchFamily="34" charset="0"/>
                <a:cs typeface="Calibri" pitchFamily="34" charset="0"/>
              </a:rPr>
              <a:t>(ii) A gang South Africa</a:t>
            </a:r>
          </a:p>
          <a:p>
            <a:pPr marL="514350" indent="-514350">
              <a:buNone/>
            </a:pPr>
            <a:r>
              <a:rPr lang="en-US" dirty="0">
                <a:latin typeface="Calibri" pitchFamily="34" charset="0"/>
                <a:cs typeface="Calibri" pitchFamily="34" charset="0"/>
              </a:rPr>
              <a:t>(iii) United Democratic Government</a:t>
            </a:r>
          </a:p>
          <a:p>
            <a:pPr marL="514350" indent="-514350">
              <a:buNone/>
            </a:pPr>
            <a:r>
              <a:rPr lang="en-US" dirty="0">
                <a:latin typeface="Calibri" pitchFamily="34" charset="0"/>
                <a:cs typeface="Calibri" pitchFamily="34" charset="0"/>
              </a:rPr>
              <a:t>(iv)National Freedom Party</a:t>
            </a:r>
          </a:p>
          <a:p>
            <a:pPr marL="514350" indent="-514350">
              <a:buNone/>
            </a:pPr>
            <a:endParaRPr lang="en-US" sz="700" dirty="0">
              <a:latin typeface="Calibri" pitchFamily="34" charset="0"/>
              <a:cs typeface="Calibri" pitchFamily="34" charset="0"/>
            </a:endParaRPr>
          </a:p>
          <a:p>
            <a:pPr marL="514350" indent="-514350">
              <a:buNone/>
            </a:pPr>
            <a:r>
              <a:rPr lang="en-US" dirty="0">
                <a:latin typeface="Calibri" pitchFamily="34" charset="0"/>
                <a:cs typeface="Calibri" pitchFamily="34" charset="0"/>
              </a:rPr>
              <a:t>3.From which of the colonial laws the Indian Constitution adopted many institutional details and procedure?</a:t>
            </a:r>
          </a:p>
          <a:p>
            <a:pPr marL="571500" indent="-571500">
              <a:buAutoNum type="romanLcParenBoth"/>
            </a:pPr>
            <a:r>
              <a:rPr lang="en-US" dirty="0">
                <a:latin typeface="Calibri" pitchFamily="34" charset="0"/>
                <a:cs typeface="Calibri" pitchFamily="34" charset="0"/>
              </a:rPr>
              <a:t>Government of India Act, 1858</a:t>
            </a:r>
          </a:p>
          <a:p>
            <a:pPr marL="571500" indent="-571500">
              <a:buAutoNum type="romanLcParenBoth"/>
            </a:pPr>
            <a:r>
              <a:rPr lang="en-US" dirty="0">
                <a:latin typeface="Calibri" pitchFamily="34" charset="0"/>
                <a:cs typeface="Calibri" pitchFamily="34" charset="0"/>
              </a:rPr>
              <a:t>Indian Councils Act, 1858</a:t>
            </a:r>
          </a:p>
          <a:p>
            <a:pPr marL="571500" indent="-571500">
              <a:buAutoNum type="romanLcParenBoth"/>
            </a:pPr>
            <a:r>
              <a:rPr lang="en-US" dirty="0">
                <a:latin typeface="Calibri" pitchFamily="34" charset="0"/>
                <a:cs typeface="Calibri" pitchFamily="34" charset="0"/>
              </a:rPr>
              <a:t>Charter Act, 1853</a:t>
            </a:r>
          </a:p>
          <a:p>
            <a:pPr marL="571500" indent="-571500">
              <a:buAutoNum type="romanLcParenBoth"/>
            </a:pPr>
            <a:r>
              <a:rPr lang="en-US" dirty="0">
                <a:latin typeface="Calibri" pitchFamily="34" charset="0"/>
                <a:cs typeface="Calibri" pitchFamily="34" charset="0"/>
              </a:rPr>
              <a:t>Government of India Act, 1935</a:t>
            </a:r>
          </a:p>
          <a:p>
            <a:pPr marL="571500" indent="-571500">
              <a:buNone/>
            </a:pPr>
            <a:endParaRPr lang="en-US" sz="600" dirty="0">
              <a:latin typeface="Calibri" pitchFamily="34" charset="0"/>
              <a:cs typeface="Calibri" pitchFamily="34" charset="0"/>
            </a:endParaRPr>
          </a:p>
          <a:p>
            <a:pPr marL="571500" indent="-571500">
              <a:buNone/>
            </a:pPr>
            <a:r>
              <a:rPr lang="en-US" dirty="0">
                <a:latin typeface="Calibri" pitchFamily="34" charset="0"/>
                <a:cs typeface="Calibri" pitchFamily="34" charset="0"/>
              </a:rPr>
              <a:t>4.How many members were there in the Constituent Assembly, which wrote the Indian Constitution? (</a:t>
            </a:r>
            <a:r>
              <a:rPr lang="en-US" dirty="0" err="1">
                <a:latin typeface="Calibri" pitchFamily="34" charset="0"/>
                <a:cs typeface="Calibri" pitchFamily="34" charset="0"/>
              </a:rPr>
              <a:t>i</a:t>
            </a:r>
            <a:r>
              <a:rPr lang="en-US" dirty="0">
                <a:latin typeface="Calibri" pitchFamily="34" charset="0"/>
                <a:cs typeface="Calibri" pitchFamily="34" charset="0"/>
              </a:rPr>
              <a:t>)199 (ii) 273 (iii) 299 (iv)  229</a:t>
            </a:r>
          </a:p>
          <a:p>
            <a:endParaRPr lang="en-IN"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 CONSTITUTIONAL DESIGN</a:t>
            </a:r>
          </a:p>
          <a:p>
            <a:pPr lvl="0">
              <a:buSzPts val="1800"/>
            </a:pPr>
            <a:r>
              <a:rPr lang="en-IN" sz="1800" b="1" dirty="0">
                <a:latin typeface="Calibri" pitchFamily="34" charset="0"/>
              </a:rPr>
              <a:t> MCQ </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925033"/>
            <a:ext cx="7935660" cy="3955725"/>
          </a:xfrm>
          <a:prstGeom prst="rect">
            <a:avLst/>
          </a:prstGeom>
          <a:noFill/>
          <a:ln>
            <a:noFill/>
          </a:ln>
        </p:spPr>
        <p:txBody>
          <a:bodyPr spcFirstLastPara="1" wrap="square" lIns="91425" tIns="91425" rIns="91425" bIns="91425" anchor="t" anchorCtr="0">
            <a:noAutofit/>
          </a:bodyPr>
          <a:lstStyle/>
          <a:p>
            <a:pPr>
              <a:buNone/>
            </a:pPr>
            <a:r>
              <a:rPr lang="en-IN" dirty="0">
                <a:latin typeface="Calibri" pitchFamily="34" charset="0"/>
                <a:cs typeface="Calibri" pitchFamily="34" charset="0"/>
              </a:rPr>
              <a:t> </a:t>
            </a:r>
            <a:r>
              <a:rPr lang="en-US" dirty="0">
                <a:latin typeface="Calibri" pitchFamily="34" charset="0"/>
                <a:cs typeface="Calibri" pitchFamily="34" charset="0"/>
              </a:rPr>
              <a:t>The ‘BILL of Rights’ which inspired the Indian leaders is associated with which country?</a:t>
            </a:r>
          </a:p>
          <a:p>
            <a:pPr marL="571500" indent="-571500">
              <a:buAutoNum type="romanLcParenBoth"/>
            </a:pPr>
            <a:r>
              <a:rPr lang="en-US" dirty="0">
                <a:latin typeface="Calibri" pitchFamily="34" charset="0"/>
                <a:cs typeface="Calibri" pitchFamily="34" charset="0"/>
              </a:rPr>
              <a:t>Ireland (ii) France (iii) Canada (iv) USA</a:t>
            </a:r>
          </a:p>
          <a:p>
            <a:pPr marL="571500" indent="-571500">
              <a:buNone/>
            </a:pPr>
            <a:r>
              <a:rPr lang="en-US" dirty="0">
                <a:latin typeface="Calibri" pitchFamily="34" charset="0"/>
                <a:cs typeface="Calibri" pitchFamily="34" charset="0"/>
              </a:rPr>
              <a:t>6. The Constituent Assembly represented to whom? (</a:t>
            </a:r>
            <a:r>
              <a:rPr lang="en-US" dirty="0" err="1">
                <a:latin typeface="Calibri" pitchFamily="34" charset="0"/>
                <a:cs typeface="Calibri" pitchFamily="34" charset="0"/>
              </a:rPr>
              <a:t>i</a:t>
            </a:r>
            <a:r>
              <a:rPr lang="en-US" dirty="0">
                <a:latin typeface="Calibri" pitchFamily="34" charset="0"/>
                <a:cs typeface="Calibri" pitchFamily="34" charset="0"/>
              </a:rPr>
              <a:t>) The Indian National Congress</a:t>
            </a:r>
          </a:p>
          <a:p>
            <a:pPr marL="571500" indent="-571500">
              <a:buNone/>
            </a:pPr>
            <a:r>
              <a:rPr lang="en-US" dirty="0">
                <a:latin typeface="Calibri" pitchFamily="34" charset="0"/>
                <a:cs typeface="Calibri" pitchFamily="34" charset="0"/>
              </a:rPr>
              <a:t>(ii) Muslim League (iii) The People of India</a:t>
            </a:r>
          </a:p>
          <a:p>
            <a:pPr marL="571500" indent="-571500">
              <a:buNone/>
            </a:pPr>
            <a:r>
              <a:rPr lang="en-US" dirty="0">
                <a:latin typeface="Calibri" pitchFamily="34" charset="0"/>
                <a:cs typeface="Calibri" pitchFamily="34" charset="0"/>
              </a:rPr>
              <a:t>(iv) Princely States</a:t>
            </a:r>
          </a:p>
          <a:p>
            <a:pPr marL="571500" indent="-571500">
              <a:buNone/>
            </a:pPr>
            <a:r>
              <a:rPr lang="en-US" dirty="0">
                <a:latin typeface="Calibri" pitchFamily="34" charset="0"/>
                <a:cs typeface="Calibri" pitchFamily="34" charset="0"/>
              </a:rPr>
              <a:t>7. Some basic values were accepted by all leaders much before the _____ met to deliberate on the Constitution. (</a:t>
            </a:r>
            <a:r>
              <a:rPr lang="en-US" dirty="0" err="1">
                <a:latin typeface="Calibri" pitchFamily="34" charset="0"/>
                <a:cs typeface="Calibri" pitchFamily="34" charset="0"/>
              </a:rPr>
              <a:t>i</a:t>
            </a:r>
            <a:r>
              <a:rPr lang="en-US" dirty="0">
                <a:latin typeface="Calibri" pitchFamily="34" charset="0"/>
                <a:cs typeface="Calibri" pitchFamily="34" charset="0"/>
              </a:rPr>
              <a:t>) Constituent Assembly </a:t>
            </a:r>
          </a:p>
          <a:p>
            <a:pPr marL="571500" indent="-571500">
              <a:buNone/>
            </a:pPr>
            <a:r>
              <a:rPr lang="en-US" dirty="0">
                <a:latin typeface="Calibri" pitchFamily="34" charset="0"/>
                <a:cs typeface="Calibri" pitchFamily="34" charset="0"/>
              </a:rPr>
              <a:t>(ii) All Party Meeting (iii) Simon Commission (iv) None Of the above</a:t>
            </a:r>
          </a:p>
          <a:p>
            <a:pPr marL="571500" indent="-571500">
              <a:buNone/>
            </a:pPr>
            <a:r>
              <a:rPr lang="en-IN" dirty="0">
                <a:latin typeface="Calibri" pitchFamily="34" charset="0"/>
                <a:cs typeface="Calibri" pitchFamily="34" charset="0"/>
              </a:rPr>
              <a:t>QUESTIONS:</a:t>
            </a:r>
            <a:endParaRPr lang="en-US" dirty="0">
              <a:latin typeface="Calibri" pitchFamily="34" charset="0"/>
              <a:cs typeface="Calibri" pitchFamily="34" charset="0"/>
            </a:endParaRPr>
          </a:p>
          <a:p>
            <a:pPr marL="514350" indent="-514350">
              <a:buFont typeface="+mj-lt"/>
              <a:buAutoNum type="arabicPeriod"/>
            </a:pPr>
            <a:r>
              <a:rPr lang="en-US" dirty="0">
                <a:latin typeface="Calibri" pitchFamily="34" charset="0"/>
                <a:cs typeface="Calibri" pitchFamily="34" charset="0"/>
              </a:rPr>
              <a:t>What was the procedure adopted for making the Indian Constitution?</a:t>
            </a:r>
          </a:p>
          <a:p>
            <a:pPr marL="514350" indent="-514350">
              <a:buFont typeface="+mj-lt"/>
              <a:buAutoNum type="arabicPeriod"/>
            </a:pPr>
            <a:r>
              <a:rPr lang="en-US" dirty="0">
                <a:latin typeface="Calibri" pitchFamily="34" charset="0"/>
                <a:cs typeface="Calibri" pitchFamily="34" charset="0"/>
              </a:rPr>
              <a:t>‘The system of apartheid followed in South Africa was unjust and racist.’ Justify the statement.</a:t>
            </a:r>
          </a:p>
          <a:p>
            <a:pPr marL="514350" indent="-514350">
              <a:buFont typeface="+mj-lt"/>
              <a:buAutoNum type="arabicPeriod"/>
            </a:pPr>
            <a:r>
              <a:rPr lang="en-US" dirty="0">
                <a:latin typeface="Calibri" pitchFamily="34" charset="0"/>
                <a:cs typeface="Calibri" pitchFamily="34" charset="0"/>
              </a:rPr>
              <a:t>Describe the difficulties faced by the framers of the Indian Constitution.</a:t>
            </a:r>
          </a:p>
          <a:p>
            <a:pPr marL="514350" indent="-514350">
              <a:buFont typeface="+mj-lt"/>
              <a:buAutoNum type="arabicPeriod"/>
            </a:pPr>
            <a:r>
              <a:rPr lang="en-US" dirty="0">
                <a:latin typeface="Calibri" pitchFamily="34" charset="0"/>
                <a:cs typeface="Calibri" pitchFamily="34" charset="0"/>
              </a:rPr>
              <a:t>What is a Preamble?  Explain any five guiding principles enshrined in the Preamble to the Constitution?</a:t>
            </a:r>
          </a:p>
          <a:p>
            <a:pPr marL="514350" indent="-514350">
              <a:buFont typeface="+mj-lt"/>
              <a:buAutoNum type="arabicPeriod"/>
            </a:pPr>
            <a:r>
              <a:rPr lang="en-US" dirty="0">
                <a:latin typeface="Calibri" pitchFamily="34" charset="0"/>
                <a:cs typeface="Calibri" pitchFamily="34" charset="0"/>
              </a:rPr>
              <a:t>‘Indian Constitution is both rigid and flexible’, explain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INTRODUCTION</a:t>
            </a:r>
          </a:p>
        </p:txBody>
      </p:sp>
      <p:sp>
        <p:nvSpPr>
          <p:cNvPr id="72" name="Google Shape;72;p15"/>
          <p:cNvSpPr txBox="1"/>
          <p:nvPr/>
        </p:nvSpPr>
        <p:spPr>
          <a:xfrm>
            <a:off x="272675" y="1008993"/>
            <a:ext cx="8688300" cy="3318307"/>
          </a:xfrm>
          <a:prstGeom prst="rect">
            <a:avLst/>
          </a:prstGeom>
          <a:noFill/>
          <a:ln>
            <a:noFill/>
          </a:ln>
        </p:spPr>
        <p:txBody>
          <a:bodyPr spcFirstLastPara="1" wrap="square" lIns="91425" tIns="91425" rIns="91425" bIns="91425" anchor="t" anchorCtr="0">
            <a:noAutofit/>
          </a:bodyPr>
          <a:lstStyle/>
          <a:p>
            <a:pPr marL="342900" indent="-342900" algn="just">
              <a:buFont typeface="Arial" pitchFamily="34" charset="0"/>
              <a:buChar char="•"/>
            </a:pPr>
            <a:endParaRPr sz="1400" b="0" i="0" u="none" strike="noStrike" cap="none" dirty="0">
              <a:solidFill>
                <a:srgbClr val="000000"/>
              </a:solidFill>
              <a:latin typeface="Calibri"/>
              <a:ea typeface="Calibri"/>
              <a:cs typeface="Calibri"/>
              <a:sym typeface="Calibri"/>
            </a:endParaRPr>
          </a:p>
        </p:txBody>
      </p:sp>
      <p:sp>
        <p:nvSpPr>
          <p:cNvPr id="8" name="TextBox 7"/>
          <p:cNvSpPr txBox="1"/>
          <p:nvPr/>
        </p:nvSpPr>
        <p:spPr>
          <a:xfrm>
            <a:off x="466725" y="1000125"/>
            <a:ext cx="7199349" cy="3000821"/>
          </a:xfrm>
          <a:prstGeom prst="rect">
            <a:avLst/>
          </a:prstGeom>
          <a:noFill/>
        </p:spPr>
        <p:txBody>
          <a:bodyPr wrap="square" rtlCol="0">
            <a:spAutoFit/>
          </a:bodyPr>
          <a:lstStyle/>
          <a:p>
            <a:pPr marL="342900" indent="-342900">
              <a:lnSpc>
                <a:spcPct val="150000"/>
              </a:lnSpc>
              <a:buFont typeface="Arial" pitchFamily="34" charset="0"/>
              <a:buChar char="•"/>
            </a:pPr>
            <a:r>
              <a:rPr lang="en-US" dirty="0">
                <a:latin typeface="Calibri" pitchFamily="34" charset="0"/>
                <a:cs typeface="Calibri" pitchFamily="34" charset="0"/>
              </a:rPr>
              <a:t>The basic rules to be followed by the government in a democracy</a:t>
            </a:r>
          </a:p>
          <a:p>
            <a:pPr marL="342900" indent="-342900">
              <a:lnSpc>
                <a:spcPct val="150000"/>
              </a:lnSpc>
              <a:buFont typeface="Arial" pitchFamily="34" charset="0"/>
              <a:buChar char="•"/>
            </a:pPr>
            <a:r>
              <a:rPr lang="en-US" dirty="0">
                <a:latin typeface="Calibri" pitchFamily="34" charset="0"/>
                <a:cs typeface="Calibri" pitchFamily="34" charset="0"/>
              </a:rPr>
              <a:t>The supreme law of the country</a:t>
            </a:r>
          </a:p>
          <a:p>
            <a:pPr marL="342900" indent="-342900">
              <a:lnSpc>
                <a:spcPct val="150000"/>
              </a:lnSpc>
              <a:buFont typeface="Arial" pitchFamily="34" charset="0"/>
              <a:buChar char="•"/>
            </a:pPr>
            <a:r>
              <a:rPr lang="en-US" dirty="0">
                <a:latin typeface="Calibri" pitchFamily="34" charset="0"/>
                <a:cs typeface="Calibri" pitchFamily="34" charset="0"/>
              </a:rPr>
              <a:t>  What is a constitution?</a:t>
            </a:r>
          </a:p>
          <a:p>
            <a:pPr marL="342900" indent="-342900">
              <a:lnSpc>
                <a:spcPct val="150000"/>
              </a:lnSpc>
              <a:buFont typeface="Arial" pitchFamily="34" charset="0"/>
              <a:buChar char="•"/>
            </a:pPr>
            <a:r>
              <a:rPr lang="en-US" dirty="0">
                <a:latin typeface="Calibri" pitchFamily="34" charset="0"/>
                <a:cs typeface="Calibri" pitchFamily="34" charset="0"/>
              </a:rPr>
              <a:t>  Why do we need constitution?</a:t>
            </a:r>
          </a:p>
          <a:p>
            <a:pPr marL="342900" indent="-342900">
              <a:lnSpc>
                <a:spcPct val="150000"/>
              </a:lnSpc>
              <a:buFont typeface="Arial" pitchFamily="34" charset="0"/>
              <a:buChar char="•"/>
            </a:pPr>
            <a:r>
              <a:rPr lang="en-US" dirty="0">
                <a:latin typeface="Calibri" pitchFamily="34" charset="0"/>
                <a:cs typeface="Calibri" pitchFamily="34" charset="0"/>
              </a:rPr>
              <a:t>  How are the constitution drawn up?</a:t>
            </a:r>
          </a:p>
          <a:p>
            <a:pPr marL="342900" indent="-342900">
              <a:lnSpc>
                <a:spcPct val="150000"/>
              </a:lnSpc>
              <a:buFont typeface="Arial" pitchFamily="34" charset="0"/>
              <a:buChar char="•"/>
            </a:pPr>
            <a:r>
              <a:rPr lang="en-US" dirty="0">
                <a:latin typeface="Calibri" pitchFamily="34" charset="0"/>
                <a:cs typeface="Calibri" pitchFamily="34" charset="0"/>
              </a:rPr>
              <a:t>  Who designs them &amp; in what way?</a:t>
            </a:r>
          </a:p>
          <a:p>
            <a:pPr marL="342900" indent="-342900">
              <a:lnSpc>
                <a:spcPct val="150000"/>
              </a:lnSpc>
              <a:buFont typeface="Arial" pitchFamily="34" charset="0"/>
              <a:buChar char="•"/>
            </a:pPr>
            <a:r>
              <a:rPr lang="en-US" dirty="0">
                <a:latin typeface="Calibri" pitchFamily="34" charset="0"/>
                <a:cs typeface="Calibri" pitchFamily="34" charset="0"/>
              </a:rPr>
              <a:t>  What are the values that shape the constitution in democratic state?</a:t>
            </a:r>
          </a:p>
          <a:p>
            <a:pPr marL="342900" indent="-342900">
              <a:lnSpc>
                <a:spcPct val="150000"/>
              </a:lnSpc>
              <a:buFont typeface="Arial" pitchFamily="34" charset="0"/>
              <a:buChar char="•"/>
            </a:pPr>
            <a:r>
              <a:rPr lang="en-US" dirty="0">
                <a:latin typeface="Calibri" pitchFamily="34" charset="0"/>
                <a:cs typeface="Calibri" pitchFamily="34" charset="0"/>
              </a:rPr>
              <a:t>  Once a constitution is accepted, can we make changes later as required by the changing conditions?</a:t>
            </a:r>
            <a:endParaRPr lang="en-IN"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14"/>
          <p:cNvSpPr txBox="1"/>
          <p:nvPr/>
        </p:nvSpPr>
        <p:spPr>
          <a:xfrm>
            <a:off x="178082" y="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CONSTITUTIONAL  DESIGN</a:t>
            </a:r>
            <a:r>
              <a:rPr lang="en-IN" sz="2400" b="1" dirty="0">
                <a:solidFill>
                  <a:srgbClr val="FF0000"/>
                </a:solidFill>
                <a:latin typeface="Calibri"/>
                <a:ea typeface="Calibri"/>
                <a:cs typeface="Calibri"/>
                <a:sym typeface="Calibri"/>
              </a:rPr>
              <a:t> </a:t>
            </a:r>
          </a:p>
          <a:p>
            <a:pPr lvl="0">
              <a:buSzPts val="2200"/>
            </a:pPr>
            <a:r>
              <a:rPr lang="en-US" sz="1800" b="1" dirty="0">
                <a:solidFill>
                  <a:schemeClr val="tx1"/>
                </a:solidFill>
                <a:latin typeface="Calibri" pitchFamily="34" charset="0"/>
              </a:rPr>
              <a:t>DEMOCRATIC  CONSTITUTION IN SOUTH AFRICA</a:t>
            </a:r>
            <a:endParaRPr b="1" i="0" u="none" strike="noStrike" cap="none" dirty="0">
              <a:solidFill>
                <a:schemeClr val="tx1"/>
              </a:solidFill>
              <a:latin typeface="Calibri" pitchFamily="34" charset="0"/>
              <a:sym typeface="Arial"/>
            </a:endParaRPr>
          </a:p>
        </p:txBody>
      </p:sp>
      <p:sp>
        <p:nvSpPr>
          <p:cNvPr id="65" name="Google Shape;65;p14"/>
          <p:cNvSpPr txBox="1"/>
          <p:nvPr/>
        </p:nvSpPr>
        <p:spPr>
          <a:xfrm>
            <a:off x="272675" y="1437700"/>
            <a:ext cx="4370763"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6" name="TextBox 5"/>
          <p:cNvSpPr txBox="1"/>
          <p:nvPr/>
        </p:nvSpPr>
        <p:spPr>
          <a:xfrm>
            <a:off x="627322" y="986204"/>
            <a:ext cx="4316154" cy="4154984"/>
          </a:xfrm>
          <a:prstGeom prst="rect">
            <a:avLst/>
          </a:prstGeom>
          <a:noFill/>
        </p:spPr>
        <p:txBody>
          <a:bodyPr wrap="square" rtlCol="0">
            <a:spAutoFit/>
          </a:bodyPr>
          <a:lstStyle/>
          <a:p>
            <a:pPr>
              <a:lnSpc>
                <a:spcPct val="200000"/>
              </a:lnSpc>
              <a:buFont typeface="Arial" pitchFamily="34" charset="0"/>
              <a:buChar char="•"/>
            </a:pPr>
            <a:r>
              <a:rPr lang="en-IN" dirty="0">
                <a:solidFill>
                  <a:srgbClr val="FF0000"/>
                </a:solidFill>
                <a:latin typeface="Calibri" pitchFamily="34" charset="0"/>
                <a:cs typeface="Calibri" pitchFamily="34" charset="0"/>
              </a:rPr>
              <a:t>    Struggle against Apartheid</a:t>
            </a:r>
            <a:r>
              <a:rPr lang="en-IN" dirty="0">
                <a:latin typeface="Calibri" pitchFamily="34" charset="0"/>
                <a:cs typeface="Calibri" pitchFamily="34" charset="0"/>
              </a:rPr>
              <a:t>.</a:t>
            </a:r>
          </a:p>
          <a:p>
            <a:pPr>
              <a:lnSpc>
                <a:spcPct val="200000"/>
              </a:lnSpc>
              <a:buFont typeface="Wingdings" pitchFamily="2" charset="2"/>
              <a:buChar char="Ø"/>
            </a:pPr>
            <a:r>
              <a:rPr lang="en-IN" dirty="0">
                <a:latin typeface="Calibri" pitchFamily="34" charset="0"/>
                <a:cs typeface="Calibri" pitchFamily="34" charset="0"/>
              </a:rPr>
              <a:t>  Apartheid was the name of a system of racial discrimination unique to South Africa.</a:t>
            </a:r>
          </a:p>
          <a:p>
            <a:pPr>
              <a:lnSpc>
                <a:spcPct val="200000"/>
              </a:lnSpc>
              <a:buFont typeface="Wingdings" pitchFamily="2" charset="2"/>
              <a:buChar char="Ø"/>
            </a:pPr>
            <a:r>
              <a:rPr lang="en-IN" dirty="0">
                <a:latin typeface="Calibri" pitchFamily="34" charset="0"/>
                <a:cs typeface="Calibri" pitchFamily="34" charset="0"/>
              </a:rPr>
              <a:t>  This system was particularly oppressive for the blacks.</a:t>
            </a:r>
          </a:p>
          <a:p>
            <a:pPr>
              <a:lnSpc>
                <a:spcPct val="200000"/>
              </a:lnSpc>
              <a:buFont typeface="Arial" pitchFamily="34" charset="0"/>
              <a:buChar char="•"/>
            </a:pPr>
            <a:r>
              <a:rPr lang="en-US" dirty="0">
                <a:solidFill>
                  <a:srgbClr val="FF0000"/>
                </a:solidFill>
                <a:latin typeface="Calibri" pitchFamily="34" charset="0"/>
                <a:cs typeface="Calibri" pitchFamily="34" charset="0"/>
              </a:rPr>
              <a:t> Black &amp; White natives:</a:t>
            </a:r>
          </a:p>
          <a:p>
            <a:pPr lvl="1">
              <a:lnSpc>
                <a:spcPct val="200000"/>
              </a:lnSpc>
              <a:buFont typeface="Wingdings" pitchFamily="2" charset="2"/>
              <a:buChar char="Ø"/>
            </a:pPr>
            <a:r>
              <a:rPr lang="en-IN" dirty="0">
                <a:latin typeface="Calibri" pitchFamily="34" charset="0"/>
                <a:cs typeface="Calibri" pitchFamily="34" charset="0"/>
              </a:rPr>
              <a:t> The settlement of the Whites.</a:t>
            </a:r>
          </a:p>
          <a:p>
            <a:pPr lvl="1">
              <a:lnSpc>
                <a:spcPct val="200000"/>
              </a:lnSpc>
              <a:buFont typeface="Wingdings" pitchFamily="2" charset="2"/>
              <a:buChar char="Ø"/>
            </a:pPr>
            <a:r>
              <a:rPr lang="en-IN" dirty="0">
                <a:latin typeface="Calibri" pitchFamily="34" charset="0"/>
                <a:cs typeface="Calibri" pitchFamily="34" charset="0"/>
              </a:rPr>
              <a:t> They were forbidden from living in white areas.</a:t>
            </a:r>
          </a:p>
          <a:p>
            <a:pPr lvl="1">
              <a:lnSpc>
                <a:spcPct val="200000"/>
              </a:lnSpc>
            </a:pPr>
            <a:r>
              <a:rPr lang="en-IN" dirty="0">
                <a:latin typeface="Calibri" pitchFamily="34" charset="0"/>
                <a:cs typeface="Calibri" pitchFamily="34" charset="0"/>
              </a:rPr>
              <a:t>Since 1950, the blacks coloured &amp; Indians fought against the apartheid system.</a:t>
            </a:r>
          </a:p>
          <a:p>
            <a:endParaRPr lang="en-US" sz="12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9FD09598-3E1C-4883-B6DD-DB8CDC003B93}"/>
              </a:ext>
            </a:extLst>
          </p:cNvPr>
          <p:cNvPicPr>
            <a:picLocks noChangeAspect="1"/>
          </p:cNvPicPr>
          <p:nvPr/>
        </p:nvPicPr>
        <p:blipFill>
          <a:blip r:embed="rId4"/>
          <a:stretch>
            <a:fillRect/>
          </a:stretch>
        </p:blipFill>
        <p:spPr>
          <a:xfrm>
            <a:off x="5659178" y="309200"/>
            <a:ext cx="2857500" cy="1600200"/>
          </a:xfrm>
          <a:prstGeom prst="rect">
            <a:avLst/>
          </a:prstGeom>
        </p:spPr>
      </p:pic>
      <p:pic>
        <p:nvPicPr>
          <p:cNvPr id="5" name="Picture 4">
            <a:extLst>
              <a:ext uri="{FF2B5EF4-FFF2-40B4-BE49-F238E27FC236}">
                <a16:creationId xmlns:a16="http://schemas.microsoft.com/office/drawing/2014/main" id="{7A6D53BE-EF48-4AEE-9486-0442A9DA5125}"/>
              </a:ext>
            </a:extLst>
          </p:cNvPr>
          <p:cNvPicPr>
            <a:picLocks noChangeAspect="1"/>
          </p:cNvPicPr>
          <p:nvPr/>
        </p:nvPicPr>
        <p:blipFill>
          <a:blip r:embed="rId5"/>
          <a:stretch>
            <a:fillRect/>
          </a:stretch>
        </p:blipFill>
        <p:spPr>
          <a:xfrm>
            <a:off x="5546338" y="2218600"/>
            <a:ext cx="2857500" cy="1903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FORMATION OF NATIONAL CONGRESS</a:t>
            </a:r>
          </a:p>
        </p:txBody>
      </p:sp>
      <p:sp>
        <p:nvSpPr>
          <p:cNvPr id="72" name="Google Shape;72;p15"/>
          <p:cNvSpPr txBox="1"/>
          <p:nvPr/>
        </p:nvSpPr>
        <p:spPr>
          <a:xfrm>
            <a:off x="272675" y="1282262"/>
            <a:ext cx="3263481" cy="3045038"/>
          </a:xfrm>
          <a:prstGeom prst="rect">
            <a:avLst/>
          </a:prstGeom>
          <a:noFill/>
          <a:ln>
            <a:noFill/>
          </a:ln>
        </p:spPr>
        <p:txBody>
          <a:bodyPr spcFirstLastPara="1" wrap="square" lIns="91425" tIns="91425" rIns="91425" bIns="91425" anchor="t" anchorCtr="0">
            <a:noAutofit/>
          </a:bodyPr>
          <a:lstStyle/>
          <a:p>
            <a:pPr>
              <a:spcAft>
                <a:spcPts val="1200"/>
              </a:spcAft>
              <a:buNone/>
            </a:pPr>
            <a:endParaRPr sz="1400" b="0" i="0" u="none" strike="noStrike" cap="none" dirty="0">
              <a:solidFill>
                <a:srgbClr val="000000"/>
              </a:solidFill>
              <a:latin typeface="Calibri"/>
              <a:ea typeface="Calibri"/>
              <a:cs typeface="Calibri"/>
              <a:sym typeface="Calibri"/>
            </a:endParaRPr>
          </a:p>
        </p:txBody>
      </p:sp>
      <p:pic>
        <p:nvPicPr>
          <p:cNvPr id="7" name="Picture 6" descr="Nelson-Mandela.jpg"/>
          <p:cNvPicPr>
            <a:picLocks noChangeAspect="1"/>
          </p:cNvPicPr>
          <p:nvPr/>
        </p:nvPicPr>
        <p:blipFill>
          <a:blip r:embed="rId4" cstate="print"/>
          <a:stretch>
            <a:fillRect/>
          </a:stretch>
        </p:blipFill>
        <p:spPr>
          <a:xfrm>
            <a:off x="5609744" y="285050"/>
            <a:ext cx="2794094" cy="2713496"/>
          </a:xfrm>
          <a:prstGeom prst="rect">
            <a:avLst/>
          </a:prstGeom>
        </p:spPr>
      </p:pic>
      <p:sp>
        <p:nvSpPr>
          <p:cNvPr id="8" name="TextBox 7"/>
          <p:cNvSpPr txBox="1"/>
          <p:nvPr/>
        </p:nvSpPr>
        <p:spPr>
          <a:xfrm>
            <a:off x="228601" y="1238251"/>
            <a:ext cx="4354032" cy="2246769"/>
          </a:xfrm>
          <a:prstGeom prst="rect">
            <a:avLst/>
          </a:prstGeom>
          <a:noFill/>
        </p:spPr>
        <p:txBody>
          <a:bodyPr wrap="square" rtlCol="0">
            <a:spAutoFit/>
          </a:bodyPr>
          <a:lstStyle/>
          <a:p>
            <a:pPr lvl="1">
              <a:lnSpc>
                <a:spcPct val="150000"/>
              </a:lnSpc>
              <a:buFont typeface="Wingdings" pitchFamily="2" charset="2"/>
              <a:buChar char="Ø"/>
            </a:pPr>
            <a:r>
              <a:rPr lang="en-IN" dirty="0"/>
              <a:t> </a:t>
            </a:r>
            <a:r>
              <a:rPr lang="en-IN" dirty="0">
                <a:latin typeface="Calibri" pitchFamily="34" charset="0"/>
                <a:cs typeface="Calibri" pitchFamily="34" charset="0"/>
              </a:rPr>
              <a:t>The African National Congress (ANC) was the umbrella organisation that led the struggle against the policies of segregation.</a:t>
            </a:r>
          </a:p>
          <a:p>
            <a:pPr lvl="1">
              <a:lnSpc>
                <a:spcPct val="150000"/>
              </a:lnSpc>
              <a:buFont typeface="Wingdings" pitchFamily="2" charset="2"/>
              <a:buChar char="Ø"/>
            </a:pPr>
            <a:r>
              <a:rPr lang="en-IN" dirty="0">
                <a:latin typeface="Calibri" pitchFamily="34" charset="0"/>
                <a:cs typeface="Calibri" pitchFamily="34" charset="0"/>
              </a:rPr>
              <a:t> In 1964, Nelson Mandela and seven other leaders were sentenced to life imprisonment for daring to oppose the apartheid regime in his country.</a:t>
            </a:r>
          </a:p>
          <a:p>
            <a:pPr lvl="1"/>
            <a:endParaRPr lang="en-IN" dirty="0"/>
          </a:p>
        </p:txBody>
      </p:sp>
      <p:pic>
        <p:nvPicPr>
          <p:cNvPr id="3" name="Picture 2">
            <a:extLst>
              <a:ext uri="{FF2B5EF4-FFF2-40B4-BE49-F238E27FC236}">
                <a16:creationId xmlns:a16="http://schemas.microsoft.com/office/drawing/2014/main" id="{400A8415-2D4F-4790-A247-138831853F24}"/>
              </a:ext>
            </a:extLst>
          </p:cNvPr>
          <p:cNvPicPr>
            <a:picLocks noChangeAspect="1"/>
          </p:cNvPicPr>
          <p:nvPr/>
        </p:nvPicPr>
        <p:blipFill>
          <a:blip r:embed="rId5"/>
          <a:stretch>
            <a:fillRect/>
          </a:stretch>
        </p:blipFill>
        <p:spPr>
          <a:xfrm>
            <a:off x="855055" y="3247675"/>
            <a:ext cx="2619375" cy="1743075"/>
          </a:xfrm>
          <a:prstGeom prst="rect">
            <a:avLst/>
          </a:prstGeom>
        </p:spPr>
      </p:pic>
      <p:pic>
        <p:nvPicPr>
          <p:cNvPr id="5" name="Picture 4">
            <a:extLst>
              <a:ext uri="{FF2B5EF4-FFF2-40B4-BE49-F238E27FC236}">
                <a16:creationId xmlns:a16="http://schemas.microsoft.com/office/drawing/2014/main" id="{8A87C164-5E09-446C-A8CE-DE3DB58BE748}"/>
              </a:ext>
            </a:extLst>
          </p:cNvPr>
          <p:cNvPicPr>
            <a:picLocks noChangeAspect="1"/>
          </p:cNvPicPr>
          <p:nvPr/>
        </p:nvPicPr>
        <p:blipFill>
          <a:blip r:embed="rId6"/>
          <a:stretch>
            <a:fillRect/>
          </a:stretch>
        </p:blipFill>
        <p:spPr>
          <a:xfrm>
            <a:off x="4240822" y="3219099"/>
            <a:ext cx="2857500" cy="18002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P-2</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5636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52750"/>
            <a:ext cx="8688300" cy="797369"/>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TOWARDS A NEW CONSTITUTION </a:t>
            </a:r>
          </a:p>
        </p:txBody>
      </p:sp>
      <p:sp>
        <p:nvSpPr>
          <p:cNvPr id="72" name="Google Shape;72;p15"/>
          <p:cNvSpPr txBox="1"/>
          <p:nvPr/>
        </p:nvSpPr>
        <p:spPr>
          <a:xfrm>
            <a:off x="272674" y="1014414"/>
            <a:ext cx="4299326" cy="3078956"/>
          </a:xfrm>
          <a:prstGeom prst="rect">
            <a:avLst/>
          </a:prstGeom>
          <a:noFill/>
          <a:ln>
            <a:noFill/>
          </a:ln>
        </p:spPr>
        <p:txBody>
          <a:bodyPr spcFirstLastPara="1" wrap="square" lIns="91425" tIns="91425" rIns="91425" bIns="91425" anchor="t" anchorCtr="0">
            <a:noAutofit/>
          </a:bodyPr>
          <a:lstStyle/>
          <a:p>
            <a:pPr>
              <a:lnSpc>
                <a:spcPct val="200000"/>
              </a:lnSpc>
              <a:buFont typeface="Wingdings" pitchFamily="2" charset="2"/>
              <a:buChar char="Ø"/>
            </a:pPr>
            <a:r>
              <a:rPr lang="en-IN" dirty="0"/>
              <a:t> </a:t>
            </a:r>
            <a:r>
              <a:rPr lang="en-IN" dirty="0">
                <a:latin typeface="Calibri" pitchFamily="34" charset="0"/>
                <a:cs typeface="Calibri" pitchFamily="34" charset="0"/>
              </a:rPr>
              <a:t>As protests &amp; struggles against apartheid increased, the white regime changed its policy.</a:t>
            </a:r>
          </a:p>
          <a:p>
            <a:pPr>
              <a:lnSpc>
                <a:spcPct val="200000"/>
              </a:lnSpc>
              <a:buFont typeface="Wingdings" pitchFamily="2" charset="2"/>
              <a:buChar char="Ø"/>
            </a:pPr>
            <a:r>
              <a:rPr lang="en-IN" dirty="0">
                <a:latin typeface="Calibri" pitchFamily="34" charset="0"/>
                <a:cs typeface="Calibri" pitchFamily="34" charset="0"/>
              </a:rPr>
              <a:t> After 28 years of imprisonment, Nelson Mandela released from jail.</a:t>
            </a:r>
          </a:p>
          <a:p>
            <a:pPr>
              <a:lnSpc>
                <a:spcPct val="200000"/>
              </a:lnSpc>
              <a:buFont typeface="Wingdings" pitchFamily="2" charset="2"/>
              <a:buChar char="Ø"/>
            </a:pPr>
            <a:r>
              <a:rPr lang="en-IN" dirty="0">
                <a:latin typeface="Calibri" pitchFamily="34" charset="0"/>
                <a:cs typeface="Calibri" pitchFamily="34" charset="0"/>
              </a:rPr>
              <a:t> At the midnight of 26</a:t>
            </a:r>
            <a:r>
              <a:rPr lang="en-IN" baseline="30000" dirty="0">
                <a:latin typeface="Calibri" pitchFamily="34" charset="0"/>
                <a:cs typeface="Calibri" pitchFamily="34" charset="0"/>
              </a:rPr>
              <a:t>th</a:t>
            </a:r>
            <a:r>
              <a:rPr lang="en-IN" dirty="0">
                <a:latin typeface="Calibri" pitchFamily="34" charset="0"/>
                <a:cs typeface="Calibri" pitchFamily="34" charset="0"/>
              </a:rPr>
              <a:t> April 1994, democracy was adopted as a form of government in South Africa.</a:t>
            </a:r>
          </a:p>
          <a:p>
            <a:pPr>
              <a:lnSpc>
                <a:spcPct val="200000"/>
              </a:lnSpc>
              <a:buFont typeface="Wingdings" pitchFamily="2" charset="2"/>
              <a:buChar char="Ø"/>
            </a:pPr>
            <a:r>
              <a:rPr lang="en-IN" dirty="0">
                <a:latin typeface="Calibri" pitchFamily="34" charset="0"/>
                <a:cs typeface="Calibri" pitchFamily="34" charset="0"/>
              </a:rPr>
              <a:t> After two years, a constitution came out which gave the citizens the most extensive rights available in any country.</a:t>
            </a:r>
          </a:p>
          <a:p>
            <a:pPr lvl="1">
              <a:lnSpc>
                <a:spcPct val="200000"/>
              </a:lnSpc>
            </a:pPr>
            <a:endParaRPr sz="14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BC76CBD-F37B-48BC-82FD-B751FA595D00}"/>
              </a:ext>
            </a:extLst>
          </p:cNvPr>
          <p:cNvPicPr>
            <a:picLocks noChangeAspect="1"/>
          </p:cNvPicPr>
          <p:nvPr/>
        </p:nvPicPr>
        <p:blipFill>
          <a:blip r:embed="rId4"/>
          <a:stretch>
            <a:fillRect/>
          </a:stretch>
        </p:blipFill>
        <p:spPr>
          <a:xfrm>
            <a:off x="5024020" y="152750"/>
            <a:ext cx="3450852" cy="1847850"/>
          </a:xfrm>
          <a:prstGeom prst="rect">
            <a:avLst/>
          </a:prstGeom>
        </p:spPr>
      </p:pic>
      <p:pic>
        <p:nvPicPr>
          <p:cNvPr id="5" name="Picture 4">
            <a:extLst>
              <a:ext uri="{FF2B5EF4-FFF2-40B4-BE49-F238E27FC236}">
                <a16:creationId xmlns:a16="http://schemas.microsoft.com/office/drawing/2014/main" id="{5F763A9A-BCB0-44BD-8C30-C41A016B6490}"/>
              </a:ext>
            </a:extLst>
          </p:cNvPr>
          <p:cNvPicPr>
            <a:picLocks noChangeAspect="1"/>
          </p:cNvPicPr>
          <p:nvPr/>
        </p:nvPicPr>
        <p:blipFill>
          <a:blip r:embed="rId5"/>
          <a:stretch>
            <a:fillRect/>
          </a:stretch>
        </p:blipFill>
        <p:spPr>
          <a:xfrm>
            <a:off x="4739156" y="2256831"/>
            <a:ext cx="3450852" cy="19865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WHY DO WE NEED A CONSTITUTION? </a:t>
            </a:r>
          </a:p>
        </p:txBody>
      </p:sp>
      <p:sp>
        <p:nvSpPr>
          <p:cNvPr id="72" name="Google Shape;72;p15"/>
          <p:cNvSpPr txBox="1"/>
          <p:nvPr/>
        </p:nvSpPr>
        <p:spPr>
          <a:xfrm>
            <a:off x="272675" y="1282262"/>
            <a:ext cx="8688300" cy="3045038"/>
          </a:xfrm>
          <a:prstGeom prst="rect">
            <a:avLst/>
          </a:prstGeom>
          <a:noFill/>
          <a:ln>
            <a:noFill/>
          </a:ln>
        </p:spPr>
        <p:txBody>
          <a:bodyPr spcFirstLastPara="1" wrap="square" lIns="91425" tIns="91425" rIns="91425" bIns="91425" anchor="t" anchorCtr="0">
            <a:noAutofit/>
          </a:bodyPr>
          <a:lstStyle/>
          <a:p>
            <a:pPr>
              <a:spcAft>
                <a:spcPts val="1200"/>
              </a:spcAft>
              <a:buNone/>
            </a:pPr>
            <a:endParaRPr sz="1400" b="0" i="0" u="none" strike="noStrike" cap="none" dirty="0">
              <a:solidFill>
                <a:srgbClr val="000000"/>
              </a:solidFill>
              <a:latin typeface="Calibri"/>
              <a:ea typeface="Calibri"/>
              <a:cs typeface="Calibri"/>
              <a:sym typeface="Calibri"/>
            </a:endParaRPr>
          </a:p>
        </p:txBody>
      </p:sp>
      <p:sp>
        <p:nvSpPr>
          <p:cNvPr id="6" name="TextBox 5"/>
          <p:cNvSpPr txBox="1"/>
          <p:nvPr/>
        </p:nvSpPr>
        <p:spPr>
          <a:xfrm>
            <a:off x="342901" y="1209676"/>
            <a:ext cx="4800600" cy="3216265"/>
          </a:xfrm>
          <a:prstGeom prst="rect">
            <a:avLst/>
          </a:prstGeom>
          <a:noFill/>
        </p:spPr>
        <p:txBody>
          <a:bodyPr wrap="square" rtlCol="0">
            <a:spAutoFit/>
          </a:bodyPr>
          <a:lstStyle/>
          <a:p>
            <a:pPr>
              <a:lnSpc>
                <a:spcPct val="150000"/>
              </a:lnSpc>
            </a:pPr>
            <a:r>
              <a:rPr lang="en-IN" dirty="0">
                <a:latin typeface="Calibri" pitchFamily="34" charset="0"/>
                <a:cs typeface="Calibri" pitchFamily="34" charset="0"/>
              </a:rPr>
              <a:t>A constitution is necessary because:</a:t>
            </a:r>
          </a:p>
          <a:p>
            <a:pPr lvl="1">
              <a:lnSpc>
                <a:spcPct val="150000"/>
              </a:lnSpc>
              <a:buFont typeface="Wingdings" pitchFamily="2" charset="2"/>
              <a:buChar char="Ø"/>
            </a:pPr>
            <a:r>
              <a:rPr lang="en-IN" dirty="0">
                <a:latin typeface="Calibri" pitchFamily="34" charset="0"/>
                <a:cs typeface="Calibri" pitchFamily="34" charset="0"/>
              </a:rPr>
              <a:t> It generates a degree of trust &amp; coordination that is necessary for different kinds of people to live together.</a:t>
            </a:r>
          </a:p>
          <a:p>
            <a:pPr lvl="1">
              <a:lnSpc>
                <a:spcPct val="150000"/>
              </a:lnSpc>
              <a:buFont typeface="Wingdings" pitchFamily="2" charset="2"/>
              <a:buChar char="Ø"/>
            </a:pPr>
            <a:r>
              <a:rPr lang="en-IN" dirty="0">
                <a:latin typeface="Calibri" pitchFamily="34" charset="0"/>
                <a:cs typeface="Calibri" pitchFamily="34" charset="0"/>
              </a:rPr>
              <a:t> It specifies how the government will be constituted, who will have power to take which decisions.</a:t>
            </a:r>
          </a:p>
          <a:p>
            <a:pPr lvl="1">
              <a:lnSpc>
                <a:spcPct val="150000"/>
              </a:lnSpc>
              <a:buFont typeface="Wingdings" pitchFamily="2" charset="2"/>
              <a:buChar char="Ø"/>
            </a:pPr>
            <a:r>
              <a:rPr lang="en-IN" dirty="0">
                <a:latin typeface="Calibri" pitchFamily="34" charset="0"/>
                <a:cs typeface="Calibri" pitchFamily="34" charset="0"/>
              </a:rPr>
              <a:t> It lays down limits on the powers of the government &amp; tells us what are the rights of the citizen.</a:t>
            </a:r>
          </a:p>
          <a:p>
            <a:pPr lvl="1">
              <a:lnSpc>
                <a:spcPct val="150000"/>
              </a:lnSpc>
              <a:buFont typeface="Wingdings" pitchFamily="2" charset="2"/>
              <a:buChar char="Ø"/>
            </a:pPr>
            <a:r>
              <a:rPr lang="en-IN" dirty="0">
                <a:latin typeface="Calibri" pitchFamily="34" charset="0"/>
                <a:cs typeface="Calibri" pitchFamily="34" charset="0"/>
              </a:rPr>
              <a:t> It expresses the aspirations of the people about creating a good society.</a:t>
            </a:r>
          </a:p>
          <a:p>
            <a:pPr lvl="1"/>
            <a:endParaRPr lang="en-IN" dirty="0"/>
          </a:p>
        </p:txBody>
      </p:sp>
      <p:pic>
        <p:nvPicPr>
          <p:cNvPr id="3" name="Picture 2">
            <a:extLst>
              <a:ext uri="{FF2B5EF4-FFF2-40B4-BE49-F238E27FC236}">
                <a16:creationId xmlns:a16="http://schemas.microsoft.com/office/drawing/2014/main" id="{11E53361-AEE2-4DA0-8630-C3E279E33C3F}"/>
              </a:ext>
            </a:extLst>
          </p:cNvPr>
          <p:cNvPicPr>
            <a:picLocks noChangeAspect="1"/>
          </p:cNvPicPr>
          <p:nvPr/>
        </p:nvPicPr>
        <p:blipFill>
          <a:blip r:embed="rId4"/>
          <a:stretch>
            <a:fillRect/>
          </a:stretch>
        </p:blipFill>
        <p:spPr>
          <a:xfrm>
            <a:off x="5636419" y="675500"/>
            <a:ext cx="2838857" cy="29217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a:buSzPts val="2200"/>
            </a:pPr>
            <a:r>
              <a:rPr lang="en-IN" sz="1800" b="1" dirty="0">
                <a:solidFill>
                  <a:schemeClr val="tx1"/>
                </a:solidFill>
                <a:latin typeface="Calibri"/>
                <a:ea typeface="Calibri"/>
                <a:cs typeface="Calibri"/>
                <a:sym typeface="Calibri"/>
              </a:rPr>
              <a:t>QUESTIONS</a:t>
            </a:r>
          </a:p>
        </p:txBody>
      </p:sp>
      <p:sp>
        <p:nvSpPr>
          <p:cNvPr id="72" name="Google Shape;72;p15"/>
          <p:cNvSpPr txBox="1"/>
          <p:nvPr/>
        </p:nvSpPr>
        <p:spPr>
          <a:xfrm>
            <a:off x="237505" y="1009650"/>
            <a:ext cx="7588057" cy="3567031"/>
          </a:xfrm>
          <a:prstGeom prst="rect">
            <a:avLst/>
          </a:prstGeom>
          <a:noFill/>
          <a:ln>
            <a:noFill/>
          </a:ln>
        </p:spPr>
        <p:txBody>
          <a:bodyPr spcFirstLastPara="1" wrap="square" lIns="91425" tIns="91425" rIns="91425" bIns="91425" anchor="t" anchorCtr="0">
            <a:noAutofit/>
          </a:bodyPr>
          <a:lstStyle/>
          <a:p>
            <a:pPr marL="514350" indent="-514350">
              <a:lnSpc>
                <a:spcPct val="200000"/>
              </a:lnSpc>
              <a:buFont typeface="+mj-lt"/>
              <a:buAutoNum type="arabicPeriod"/>
            </a:pPr>
            <a:r>
              <a:rPr lang="en-US" dirty="0">
                <a:latin typeface="Calibri" pitchFamily="34" charset="0"/>
                <a:cs typeface="Calibri" pitchFamily="34" charset="0"/>
              </a:rPr>
              <a:t>Prior to 1992 South Africa </a:t>
            </a:r>
            <a:r>
              <a:rPr lang="en-US" dirty="0" err="1">
                <a:latin typeface="Calibri" pitchFamily="34" charset="0"/>
                <a:cs typeface="Calibri" pitchFamily="34" charset="0"/>
              </a:rPr>
              <a:t>practised</a:t>
            </a:r>
            <a:r>
              <a:rPr lang="en-US" dirty="0">
                <a:latin typeface="Calibri" pitchFamily="34" charset="0"/>
                <a:cs typeface="Calibri" pitchFamily="34" charset="0"/>
              </a:rPr>
              <a:t> a form of racial discrimination. What is it termed as?</a:t>
            </a:r>
          </a:p>
          <a:p>
            <a:pPr marL="514350" indent="-514350">
              <a:lnSpc>
                <a:spcPct val="200000"/>
              </a:lnSpc>
              <a:buFont typeface="+mj-lt"/>
              <a:buAutoNum type="arabicPeriod"/>
            </a:pPr>
            <a:r>
              <a:rPr lang="en-US" dirty="0">
                <a:latin typeface="Calibri" pitchFamily="34" charset="0"/>
                <a:cs typeface="Calibri" pitchFamily="34" charset="0"/>
              </a:rPr>
              <a:t>What is the title of autobiography of Nelson Mandela?</a:t>
            </a:r>
          </a:p>
          <a:p>
            <a:pPr marL="514350" indent="-514350">
              <a:lnSpc>
                <a:spcPct val="200000"/>
              </a:lnSpc>
              <a:buFont typeface="+mj-lt"/>
              <a:buAutoNum type="arabicPeriod"/>
            </a:pPr>
            <a:r>
              <a:rPr lang="en-US" dirty="0">
                <a:latin typeface="Calibri" pitchFamily="34" charset="0"/>
                <a:cs typeface="Calibri" pitchFamily="34" charset="0"/>
              </a:rPr>
              <a:t>On which day did South Africa gain independence from the rule of the White minority?</a:t>
            </a:r>
          </a:p>
          <a:p>
            <a:pPr marL="514350" indent="-514350">
              <a:lnSpc>
                <a:spcPct val="200000"/>
              </a:lnSpc>
              <a:buFont typeface="+mj-lt"/>
              <a:buAutoNum type="arabicPeriod"/>
            </a:pPr>
            <a:r>
              <a:rPr lang="en-US" dirty="0">
                <a:latin typeface="Calibri" pitchFamily="34" charset="0"/>
                <a:cs typeface="Calibri" pitchFamily="34" charset="0"/>
              </a:rPr>
              <a:t>What do you understand the term Apartheid?</a:t>
            </a:r>
          </a:p>
          <a:p>
            <a:pPr marL="514350" indent="-514350">
              <a:lnSpc>
                <a:spcPct val="200000"/>
              </a:lnSpc>
              <a:buFont typeface="+mj-lt"/>
              <a:buAutoNum type="arabicPeriod"/>
            </a:pPr>
            <a:r>
              <a:rPr lang="en-US" dirty="0">
                <a:latin typeface="Calibri" pitchFamily="34" charset="0"/>
                <a:cs typeface="Calibri" pitchFamily="34" charset="0"/>
              </a:rPr>
              <a:t>How did the Blacks of South Africa fight against the practice of Apartheid?</a:t>
            </a:r>
          </a:p>
          <a:p>
            <a:pPr marL="514350" indent="-514350">
              <a:lnSpc>
                <a:spcPct val="200000"/>
              </a:lnSpc>
              <a:buFont typeface="+mj-lt"/>
              <a:buAutoNum type="arabicPeriod"/>
            </a:pPr>
            <a:r>
              <a:rPr lang="en-US" dirty="0">
                <a:latin typeface="Calibri" pitchFamily="34" charset="0"/>
                <a:cs typeface="Calibri" pitchFamily="34" charset="0"/>
              </a:rPr>
              <a:t>“The South African constitution inspires democrats all over the world”. Justify the statement.</a:t>
            </a:r>
            <a:endParaRPr lang="en-IN" dirty="0">
              <a:latin typeface="Calibri" pitchFamily="34" charset="0"/>
              <a:cs typeface="Calibri" pitchFamily="34" charset="0"/>
            </a:endParaRPr>
          </a:p>
          <a:p>
            <a:pPr marL="342900" lvl="0" indent="-342900">
              <a:lnSpc>
                <a:spcPct val="200000"/>
              </a:lnSpc>
              <a:buAutoNum type="arabicPeriod"/>
            </a:pPr>
            <a:endParaRPr b="0" i="0" u="none" strike="noStrike" cap="none" dirty="0">
              <a:solidFill>
                <a:srgbClr val="000000"/>
              </a:solidFill>
              <a:latin typeface="Calibri" pitchFamily="34" charset="0"/>
              <a:ea typeface="Calibri"/>
              <a:cs typeface="Calibri" pitchFamily="34" charset="0"/>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2114</Words>
  <Application>Microsoft Office PowerPoint</Application>
  <PresentationFormat>On-screen Show (16:9)</PresentationFormat>
  <Paragraphs>210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Kakali Pal</cp:lastModifiedBy>
  <cp:revision>144</cp:revision>
  <dcterms:modified xsi:type="dcterms:W3CDTF">2021-06-01T08:43:19Z</dcterms:modified>
</cp:coreProperties>
</file>