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50"/>
  </p:notesMasterIdLst>
  <p:sldIdLst>
    <p:sldId id="289" r:id="rId2"/>
    <p:sldId id="304" r:id="rId3"/>
    <p:sldId id="291" r:id="rId4"/>
    <p:sldId id="292" r:id="rId5"/>
    <p:sldId id="305" r:id="rId6"/>
    <p:sldId id="306" r:id="rId7"/>
    <p:sldId id="308" r:id="rId8"/>
    <p:sldId id="293" r:id="rId9"/>
    <p:sldId id="295" r:id="rId10"/>
    <p:sldId id="294" r:id="rId11"/>
    <p:sldId id="264" r:id="rId12"/>
    <p:sldId id="317" r:id="rId13"/>
    <p:sldId id="309" r:id="rId14"/>
    <p:sldId id="310" r:id="rId15"/>
    <p:sldId id="298" r:id="rId16"/>
    <p:sldId id="266" r:id="rId17"/>
    <p:sldId id="300" r:id="rId18"/>
    <p:sldId id="301" r:id="rId19"/>
    <p:sldId id="302" r:id="rId20"/>
    <p:sldId id="303" r:id="rId21"/>
    <p:sldId id="272" r:id="rId22"/>
    <p:sldId id="318" r:id="rId23"/>
    <p:sldId id="311" r:id="rId24"/>
    <p:sldId id="312" r:id="rId25"/>
    <p:sldId id="273" r:id="rId26"/>
    <p:sldId id="274" r:id="rId27"/>
    <p:sldId id="275" r:id="rId28"/>
    <p:sldId id="276" r:id="rId29"/>
    <p:sldId id="277" r:id="rId30"/>
    <p:sldId id="319" r:id="rId31"/>
    <p:sldId id="313" r:id="rId32"/>
    <p:sldId id="314" r:id="rId33"/>
    <p:sldId id="278" r:id="rId34"/>
    <p:sldId id="279" r:id="rId35"/>
    <p:sldId id="280" r:id="rId36"/>
    <p:sldId id="281" r:id="rId37"/>
    <p:sldId id="282" r:id="rId38"/>
    <p:sldId id="320" r:id="rId39"/>
    <p:sldId id="315" r:id="rId40"/>
    <p:sldId id="316" r:id="rId41"/>
    <p:sldId id="283" r:id="rId42"/>
    <p:sldId id="284" r:id="rId43"/>
    <p:sldId id="285" r:id="rId44"/>
    <p:sldId id="286" r:id="rId45"/>
    <p:sldId id="287" r:id="rId46"/>
    <p:sldId id="288" r:id="rId47"/>
    <p:sldId id="321" r:id="rId48"/>
    <p:sldId id="290" r:id="rId49"/>
  </p:sldIdLst>
  <p:sldSz cx="9144000" cy="5143500" type="screen16x9"/>
  <p:notesSz cx="9144000" cy="6858000"/>
  <p:defaultText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0" y="52"/>
      </p:cViewPr>
      <p:guideLst>
        <p:guide orient="horz" pos="216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72B40ED5-0192-4DEF-90E0-A23E7B3D913C}" type="datetimeFigureOut">
              <a:rPr lang="en-IN" smtClean="0"/>
              <a:pPr/>
              <a:t>13-06-2021</a:t>
            </a:fld>
            <a:endParaRPr lang="en-IN"/>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6ABA236-69B0-4BCC-9CE3-63D311A1ABE6}"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761970" rtl="0" eaLnBrk="1" latinLnBrk="0" hangingPunct="1">
      <a:defRPr sz="1000" kern="1200">
        <a:solidFill>
          <a:schemeClr val="tx1"/>
        </a:solidFill>
        <a:latin typeface="+mn-lt"/>
        <a:ea typeface="+mn-ea"/>
        <a:cs typeface="+mn-cs"/>
      </a:defRPr>
    </a:lvl1pPr>
    <a:lvl2pPr marL="380985" algn="l" defTabSz="761970" rtl="0" eaLnBrk="1" latinLnBrk="0" hangingPunct="1">
      <a:defRPr sz="1000" kern="1200">
        <a:solidFill>
          <a:schemeClr val="tx1"/>
        </a:solidFill>
        <a:latin typeface="+mn-lt"/>
        <a:ea typeface="+mn-ea"/>
        <a:cs typeface="+mn-cs"/>
      </a:defRPr>
    </a:lvl2pPr>
    <a:lvl3pPr marL="761970" algn="l" defTabSz="761970" rtl="0" eaLnBrk="1" latinLnBrk="0" hangingPunct="1">
      <a:defRPr sz="1000" kern="1200">
        <a:solidFill>
          <a:schemeClr val="tx1"/>
        </a:solidFill>
        <a:latin typeface="+mn-lt"/>
        <a:ea typeface="+mn-ea"/>
        <a:cs typeface="+mn-cs"/>
      </a:defRPr>
    </a:lvl3pPr>
    <a:lvl4pPr marL="1142954" algn="l" defTabSz="761970" rtl="0" eaLnBrk="1" latinLnBrk="0" hangingPunct="1">
      <a:defRPr sz="1000" kern="1200">
        <a:solidFill>
          <a:schemeClr val="tx1"/>
        </a:solidFill>
        <a:latin typeface="+mn-lt"/>
        <a:ea typeface="+mn-ea"/>
        <a:cs typeface="+mn-cs"/>
      </a:defRPr>
    </a:lvl4pPr>
    <a:lvl5pPr marL="1523939" algn="l" defTabSz="761970" rtl="0" eaLnBrk="1" latinLnBrk="0" hangingPunct="1">
      <a:defRPr sz="1000" kern="1200">
        <a:solidFill>
          <a:schemeClr val="tx1"/>
        </a:solidFill>
        <a:latin typeface="+mn-lt"/>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120022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52185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463552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927191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99057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596913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384809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091130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3359947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76171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5255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30930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40155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IN"/>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1" y="445025"/>
            <a:ext cx="8520600" cy="572700"/>
          </a:xfrm>
          <a:prstGeom prst="rect">
            <a:avLst/>
          </a:prstGeom>
          <a:noFill/>
          <a:ln>
            <a:noFill/>
          </a:ln>
        </p:spPr>
        <p:txBody>
          <a:bodyPr spcFirstLastPara="1" wrap="square" lIns="76184" tIns="76184" rIns="76184" bIns="76184"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1" y="1152475"/>
            <a:ext cx="8520600" cy="3416400"/>
          </a:xfrm>
          <a:prstGeom prst="rect">
            <a:avLst/>
          </a:prstGeom>
          <a:noFill/>
          <a:ln>
            <a:noFill/>
          </a:ln>
        </p:spPr>
        <p:txBody>
          <a:bodyPr spcFirstLastPara="1" wrap="square" lIns="76184" tIns="76184" rIns="76184" bIns="76184" anchor="t" anchorCtr="0">
            <a:noAutofit/>
          </a:bodyPr>
          <a:lstStyle>
            <a:lvl1pPr marL="380985" lvl="0" indent="-285739" algn="l">
              <a:lnSpc>
                <a:spcPct val="115000"/>
              </a:lnSpc>
              <a:spcBef>
                <a:spcPts val="0"/>
              </a:spcBef>
              <a:spcAft>
                <a:spcPts val="0"/>
              </a:spcAft>
              <a:buSzPts val="1800"/>
              <a:buChar char="●"/>
              <a:defRPr/>
            </a:lvl1pPr>
            <a:lvl2pPr marL="761970" lvl="1" indent="-264573" algn="l">
              <a:lnSpc>
                <a:spcPct val="115000"/>
              </a:lnSpc>
              <a:spcBef>
                <a:spcPts val="1333"/>
              </a:spcBef>
              <a:spcAft>
                <a:spcPts val="0"/>
              </a:spcAft>
              <a:buSzPts val="1400"/>
              <a:buChar char="○"/>
              <a:defRPr/>
            </a:lvl2pPr>
            <a:lvl3pPr marL="1142954" lvl="2" indent="-264573" algn="l">
              <a:lnSpc>
                <a:spcPct val="115000"/>
              </a:lnSpc>
              <a:spcBef>
                <a:spcPts val="1333"/>
              </a:spcBef>
              <a:spcAft>
                <a:spcPts val="0"/>
              </a:spcAft>
              <a:buSzPts val="1400"/>
              <a:buChar char="■"/>
              <a:defRPr/>
            </a:lvl3pPr>
            <a:lvl4pPr marL="1523939" lvl="3" indent="-264573" algn="l">
              <a:lnSpc>
                <a:spcPct val="115000"/>
              </a:lnSpc>
              <a:spcBef>
                <a:spcPts val="1333"/>
              </a:spcBef>
              <a:spcAft>
                <a:spcPts val="0"/>
              </a:spcAft>
              <a:buSzPts val="1400"/>
              <a:buChar char="●"/>
              <a:defRPr/>
            </a:lvl4pPr>
            <a:lvl5pPr marL="1904924" lvl="4" indent="-264573" algn="l">
              <a:lnSpc>
                <a:spcPct val="115000"/>
              </a:lnSpc>
              <a:spcBef>
                <a:spcPts val="1333"/>
              </a:spcBef>
              <a:spcAft>
                <a:spcPts val="0"/>
              </a:spcAft>
              <a:buSzPts val="1400"/>
              <a:buChar char="○"/>
              <a:defRPr/>
            </a:lvl5pPr>
            <a:lvl6pPr marL="2285909" lvl="5" indent="-264573" algn="l">
              <a:lnSpc>
                <a:spcPct val="115000"/>
              </a:lnSpc>
              <a:spcBef>
                <a:spcPts val="1333"/>
              </a:spcBef>
              <a:spcAft>
                <a:spcPts val="0"/>
              </a:spcAft>
              <a:buSzPts val="1400"/>
              <a:buChar char="■"/>
              <a:defRPr/>
            </a:lvl6pPr>
            <a:lvl7pPr marL="2666893" lvl="6" indent="-264573" algn="l">
              <a:lnSpc>
                <a:spcPct val="115000"/>
              </a:lnSpc>
              <a:spcBef>
                <a:spcPts val="1333"/>
              </a:spcBef>
              <a:spcAft>
                <a:spcPts val="0"/>
              </a:spcAft>
              <a:buSzPts val="1400"/>
              <a:buChar char="●"/>
              <a:defRPr/>
            </a:lvl7pPr>
            <a:lvl8pPr marL="3047878" lvl="7" indent="-264573" algn="l">
              <a:lnSpc>
                <a:spcPct val="115000"/>
              </a:lnSpc>
              <a:spcBef>
                <a:spcPts val="1333"/>
              </a:spcBef>
              <a:spcAft>
                <a:spcPts val="0"/>
              </a:spcAft>
              <a:buSzPts val="1400"/>
              <a:buChar char="○"/>
              <a:defRPr/>
            </a:lvl8pPr>
            <a:lvl9pPr marL="3428863" lvl="8" indent="-264573" algn="l">
              <a:lnSpc>
                <a:spcPct val="115000"/>
              </a:lnSpc>
              <a:spcBef>
                <a:spcPts val="1333"/>
              </a:spcBef>
              <a:spcAft>
                <a:spcPts val="1333"/>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76184" tIns="76184" rIns="76184" bIns="76184" anchor="ctr" anchorCtr="0">
            <a:noAutofit/>
          </a:bodyPr>
          <a:lstStyle>
            <a:lvl1pPr marL="0" marR="0" lvl="0"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800"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300" b="1" cap="all"/>
            </a:lvl1pPr>
          </a:lstStyle>
          <a:p>
            <a:r>
              <a:rPr lang="en-US"/>
              <a:t>Click to edit Master title style</a:t>
            </a:r>
            <a:endParaRPr lang="en-IN"/>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solidFill>
                  <a:schemeClr val="tx1">
                    <a:tint val="75000"/>
                  </a:schemeClr>
                </a:solidFill>
              </a:defRPr>
            </a:lvl1pPr>
            <a:lvl2pPr marL="380985" indent="0">
              <a:buNone/>
              <a:defRPr sz="1500">
                <a:solidFill>
                  <a:schemeClr val="tx1">
                    <a:tint val="75000"/>
                  </a:schemeClr>
                </a:solidFill>
              </a:defRPr>
            </a:lvl2pPr>
            <a:lvl3pPr marL="761970" indent="0">
              <a:buNone/>
              <a:defRPr sz="1300">
                <a:solidFill>
                  <a:schemeClr val="tx1">
                    <a:tint val="75000"/>
                  </a:schemeClr>
                </a:solidFill>
              </a:defRPr>
            </a:lvl3pPr>
            <a:lvl4pPr marL="1142954" indent="0">
              <a:buNone/>
              <a:defRPr sz="1200">
                <a:solidFill>
                  <a:schemeClr val="tx1">
                    <a:tint val="75000"/>
                  </a:schemeClr>
                </a:solidFill>
              </a:defRPr>
            </a:lvl4pPr>
            <a:lvl5pPr marL="1523939" indent="0">
              <a:buNone/>
              <a:defRPr sz="1200">
                <a:solidFill>
                  <a:schemeClr val="tx1">
                    <a:tint val="75000"/>
                  </a:schemeClr>
                </a:solidFill>
              </a:defRPr>
            </a:lvl5pPr>
            <a:lvl6pPr marL="1904924" indent="0">
              <a:buNone/>
              <a:defRPr sz="1200">
                <a:solidFill>
                  <a:schemeClr val="tx1">
                    <a:tint val="75000"/>
                  </a:schemeClr>
                </a:solidFill>
              </a:defRPr>
            </a:lvl6pPr>
            <a:lvl7pPr marL="2285909" indent="0">
              <a:buNone/>
              <a:defRPr sz="1200">
                <a:solidFill>
                  <a:schemeClr val="tx1">
                    <a:tint val="75000"/>
                  </a:schemeClr>
                </a:solidFill>
              </a:defRPr>
            </a:lvl7pPr>
            <a:lvl8pPr marL="2666893" indent="0">
              <a:buNone/>
              <a:defRPr sz="1200">
                <a:solidFill>
                  <a:schemeClr val="tx1">
                    <a:tint val="75000"/>
                  </a:schemeClr>
                </a:solidFill>
              </a:defRPr>
            </a:lvl8pPr>
            <a:lvl9pPr marL="3047878"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200151"/>
            <a:ext cx="4038600" cy="3394472"/>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200151"/>
            <a:ext cx="4038600" cy="3394472"/>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D8BD707-D9CF-40AE-B4C6-C98DA3205C09}"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D8BD707-D9CF-40AE-B4C6-C98DA3205C09}" type="datetimeFigureOut">
              <a:rPr lang="en-US" smtClean="0"/>
              <a:pPr/>
              <a:t>6/13/2021</a:t>
            </a:fld>
            <a:endParaRPr lang="en-US"/>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D8BD707-D9CF-40AE-B4C6-C98DA3205C09}" type="datetimeFigureOut">
              <a:rPr lang="en-US" smtClean="0"/>
              <a:pPr/>
              <a:t>6/13/2021</a:t>
            </a:fld>
            <a:endParaRPr lang="en-US"/>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6/13/2021</a:t>
            </a:fld>
            <a:endParaRPr lang="en-US"/>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700" b="1"/>
            </a:lvl1pPr>
          </a:lstStyle>
          <a:p>
            <a:r>
              <a:rPr lang="en-US"/>
              <a:t>Click to edit Master title style</a:t>
            </a:r>
            <a:endParaRPr lang="en-IN"/>
          </a:p>
        </p:txBody>
      </p:sp>
      <p:sp>
        <p:nvSpPr>
          <p:cNvPr id="3" name="Content Placeholder 2"/>
          <p:cNvSpPr>
            <a:spLocks noGrp="1"/>
          </p:cNvSpPr>
          <p:nvPr>
            <p:ph idx="1"/>
          </p:nvPr>
        </p:nvSpPr>
        <p:spPr>
          <a:xfrm>
            <a:off x="3575050" y="204789"/>
            <a:ext cx="5111750" cy="4389835"/>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700" b="1"/>
            </a:lvl1pPr>
          </a:lstStyle>
          <a:p>
            <a:r>
              <a:rPr lang="en-US"/>
              <a:t>Click to edit Master title style</a:t>
            </a:r>
            <a:endParaRPr lang="en-IN"/>
          </a:p>
        </p:txBody>
      </p:sp>
      <p:sp>
        <p:nvSpPr>
          <p:cNvPr id="3" name="Picture Placeholder 2"/>
          <p:cNvSpPr>
            <a:spLocks noGrp="1"/>
          </p:cNvSpPr>
          <p:nvPr>
            <p:ph type="pic" idx="1"/>
          </p:nvPr>
        </p:nvSpPr>
        <p:spPr>
          <a:xfrm>
            <a:off x="1792288" y="459581"/>
            <a:ext cx="5486400" cy="3086100"/>
          </a:xfrm>
        </p:spPr>
        <p:txBody>
          <a:bodyPr/>
          <a:lstStyle>
            <a:lvl1pPr marL="0" indent="0">
              <a:buNone/>
              <a:defRPr sz="2700"/>
            </a:lvl1pPr>
            <a:lvl2pPr marL="380985" indent="0">
              <a:buNone/>
              <a:defRPr sz="2300"/>
            </a:lvl2pPr>
            <a:lvl3pPr marL="761970" indent="0">
              <a:buNone/>
              <a:defRPr sz="2000"/>
            </a:lvl3pPr>
            <a:lvl4pPr marL="1142954" indent="0">
              <a:buNone/>
              <a:defRPr sz="1700"/>
            </a:lvl4pPr>
            <a:lvl5pPr marL="1523939" indent="0">
              <a:buNone/>
              <a:defRPr sz="1700"/>
            </a:lvl5pPr>
            <a:lvl6pPr marL="1904924" indent="0">
              <a:buNone/>
              <a:defRPr sz="1700"/>
            </a:lvl6pPr>
            <a:lvl7pPr marL="2285909" indent="0">
              <a:buNone/>
              <a:defRPr sz="1700"/>
            </a:lvl7pPr>
            <a:lvl8pPr marL="2666893" indent="0">
              <a:buNone/>
              <a:defRPr sz="1700"/>
            </a:lvl8pPr>
            <a:lvl9pPr marL="3047878" indent="0">
              <a:buNone/>
              <a:defRPr sz="1700"/>
            </a:lvl9pPr>
          </a:lstStyle>
          <a:p>
            <a:endParaRPr lang="en-IN"/>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76197" tIns="38098" rIns="76197" bIns="38098"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200151"/>
            <a:ext cx="8229600" cy="3394472"/>
          </a:xfrm>
          <a:prstGeom prst="rect">
            <a:avLst/>
          </a:prstGeom>
        </p:spPr>
        <p:txBody>
          <a:bodyPr vert="horz" lIns="76197" tIns="38098" rIns="76197" bIns="380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4767264"/>
            <a:ext cx="2133600" cy="273844"/>
          </a:xfrm>
          <a:prstGeom prst="rect">
            <a:avLst/>
          </a:prstGeom>
        </p:spPr>
        <p:txBody>
          <a:bodyPr vert="horz" lIns="76197" tIns="38098" rIns="76197" bIns="38098" rtlCol="0" anchor="ctr"/>
          <a:lstStyle>
            <a:lvl1pPr algn="l">
              <a:defRPr sz="1000">
                <a:solidFill>
                  <a:schemeClr val="tx1">
                    <a:tint val="75000"/>
                  </a:schemeClr>
                </a:solidFill>
              </a:defRPr>
            </a:lvl1pPr>
          </a:lstStyle>
          <a:p>
            <a:fld id="{1D8BD707-D9CF-40AE-B4C6-C98DA3205C09}" type="datetimeFigureOut">
              <a:rPr lang="en-US" smtClean="0"/>
              <a:pPr/>
              <a:t>6/13/2021</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76197" tIns="38098" rIns="76197" bIns="38098" rtlCol="0" anchor="ctr"/>
          <a:lstStyle>
            <a:lvl1pPr algn="ctr">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76197" tIns="38098" rIns="76197" bIns="38098" rtlCol="0" anchor="ctr"/>
          <a:lstStyle>
            <a:lvl1pPr algn="r">
              <a:defRPr sz="1000">
                <a:solidFill>
                  <a:schemeClr val="tx1">
                    <a:tint val="75000"/>
                  </a:schemeClr>
                </a:solidFill>
              </a:defRPr>
            </a:lvl1pPr>
          </a:lstStyle>
          <a:p>
            <a:fld id="{B6F15528-21DE-4FAA-801E-634DDDAF4B2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ctr" defTabSz="761970" rtl="0" eaLnBrk="1" latinLnBrk="0" hangingPunct="1">
        <a:spcBef>
          <a:spcPct val="0"/>
        </a:spcBef>
        <a:buNone/>
        <a:defRPr sz="3700" kern="1200">
          <a:solidFill>
            <a:schemeClr val="tx1"/>
          </a:solidFill>
          <a:latin typeface="+mj-lt"/>
          <a:ea typeface="+mj-ea"/>
          <a:cs typeface="+mj-cs"/>
        </a:defRPr>
      </a:lvl1pPr>
    </p:titleStyle>
    <p:bodyStyle>
      <a:lvl1pPr marL="285739" indent="-285739" algn="l" defTabSz="761970"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19100" indent="-238115" algn="l" defTabSz="761970" rtl="0" eaLnBrk="1" latinLnBrk="0" hangingPunct="1">
        <a:spcBef>
          <a:spcPct val="20000"/>
        </a:spcBef>
        <a:buFont typeface="Arial" pitchFamily="34" charset="0"/>
        <a:buChar char="–"/>
        <a:defRPr sz="2300" kern="1200">
          <a:solidFill>
            <a:schemeClr val="tx1"/>
          </a:solidFill>
          <a:latin typeface="+mn-lt"/>
          <a:ea typeface="+mn-ea"/>
          <a:cs typeface="+mn-cs"/>
        </a:defRPr>
      </a:lvl2pPr>
      <a:lvl3pPr marL="952462" indent="-190492" algn="l" defTabSz="76197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33447"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14431"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5pPr>
      <a:lvl6pPr marL="2095416"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476401"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857386"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238370" indent="-190492" algn="l" defTabSz="761970"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pn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1.jp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image" Target="../media/image24.jpg"/><Relationship Id="rId5" Type="http://schemas.openxmlformats.org/officeDocument/2006/relationships/image" Target="../media/image23.png"/><Relationship Id="rId4" Type="http://schemas.openxmlformats.org/officeDocument/2006/relationships/image" Target="../media/image22.jp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26.jpg"/><Relationship Id="rId4" Type="http://schemas.openxmlformats.org/officeDocument/2006/relationships/image" Target="../media/image25.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9.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5.jp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34.jpg"/></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5.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6.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7.jpg"/><Relationship Id="rId4" Type="http://schemas.openxmlformats.org/officeDocument/2006/relationships/image" Target="../media/image6.jpe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37.jp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38.jpg"/></Relationships>
</file>

<file path=ppt/slides/_rels/slide42.xml.rels><?xml version="1.0" encoding="UTF-8" standalone="yes"?>
<Relationships xmlns="http://schemas.openxmlformats.org/package/2006/relationships"><Relationship Id="rId3" Type="http://schemas.openxmlformats.org/officeDocument/2006/relationships/image" Target="../media/image39.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0.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1.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2.jp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3.jpg"/></Relationships>
</file>

<file path=ppt/slides/_rels/slide46.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1.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PERIOD:1</a:t>
            </a:r>
            <a:endParaRPr b="1" dirty="0"/>
          </a:p>
          <a:p>
            <a:pPr algn="ctr"/>
            <a:r>
              <a:rPr lang="en" b="1" dirty="0"/>
              <a:t>CHAPTER NAME : WORKING OF INSTITUTIONS</a:t>
            </a: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58" dirty="0">
                <a:cs typeface="Times New Roman"/>
              </a:rPr>
              <a:t>NEED FOR POLITICAL</a:t>
            </a:r>
            <a:r>
              <a:rPr lang="en-IN" sz="1800" b="1" spc="-17" dirty="0">
                <a:cs typeface="Times New Roman"/>
              </a:rPr>
              <a:t> </a:t>
            </a:r>
            <a:r>
              <a:rPr lang="en-IN" sz="1800" b="1" spc="95" dirty="0">
                <a:cs typeface="Times New Roman"/>
              </a:rPr>
              <a:t>INSTITUTIONS</a:t>
            </a:r>
            <a:r>
              <a:rPr lang="en-IN" sz="1800" b="1" spc="-121" dirty="0">
                <a:cs typeface="Times New Roman"/>
              </a:rPr>
              <a:t> </a:t>
            </a:r>
            <a:endParaRPr lang="en-IN" sz="1800" b="1" dirty="0"/>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457200" y="1067380"/>
            <a:ext cx="4572000" cy="2131353"/>
          </a:xfrm>
          <a:prstGeom prst="rect">
            <a:avLst/>
          </a:prstGeom>
        </p:spPr>
        <p:txBody>
          <a:bodyPr>
            <a:spAutoFit/>
          </a:bodyPr>
          <a:lstStyle/>
          <a:p>
            <a:pPr marL="238645" marR="488930" indent="-228591">
              <a:spcBef>
                <a:spcPts val="87"/>
              </a:spcBef>
              <a:buSzPct val="84615"/>
              <a:buFont typeface="Arial" pitchFamily="34" charset="0"/>
              <a:buChar char="•"/>
              <a:tabLst>
                <a:tab pos="239174" algn="l"/>
              </a:tabLst>
            </a:pPr>
            <a:r>
              <a:rPr lang="en-IN" sz="1200" spc="95" dirty="0">
                <a:cs typeface="Times New Roman"/>
              </a:rPr>
              <a:t>In</a:t>
            </a:r>
            <a:r>
              <a:rPr lang="en-IN" sz="1200" spc="-29" dirty="0">
                <a:cs typeface="Times New Roman"/>
              </a:rPr>
              <a:t> </a:t>
            </a:r>
            <a:r>
              <a:rPr lang="en-IN" sz="1200" spc="83" dirty="0">
                <a:cs typeface="Times New Roman"/>
              </a:rPr>
              <a:t>India</a:t>
            </a:r>
            <a:r>
              <a:rPr lang="en-IN" sz="1200" spc="-75" dirty="0">
                <a:cs typeface="Times New Roman"/>
              </a:rPr>
              <a:t> </a:t>
            </a:r>
            <a:r>
              <a:rPr lang="en-IN" sz="1200" spc="133" dirty="0">
                <a:cs typeface="Times New Roman"/>
              </a:rPr>
              <a:t>the</a:t>
            </a:r>
            <a:r>
              <a:rPr lang="en-IN" sz="1200" spc="-87" dirty="0">
                <a:cs typeface="Times New Roman"/>
              </a:rPr>
              <a:t> </a:t>
            </a:r>
            <a:r>
              <a:rPr lang="en-IN" sz="1200" spc="58" dirty="0">
                <a:cs typeface="Times New Roman"/>
              </a:rPr>
              <a:t>political</a:t>
            </a:r>
            <a:r>
              <a:rPr lang="en-IN" sz="1200" spc="-17" dirty="0">
                <a:cs typeface="Times New Roman"/>
              </a:rPr>
              <a:t> </a:t>
            </a:r>
            <a:r>
              <a:rPr lang="en-IN" sz="1200" spc="95" dirty="0">
                <a:cs typeface="Times New Roman"/>
              </a:rPr>
              <a:t>institutions</a:t>
            </a:r>
            <a:r>
              <a:rPr lang="en-IN" sz="1200" spc="-121" dirty="0">
                <a:cs typeface="Times New Roman"/>
              </a:rPr>
              <a:t> </a:t>
            </a:r>
            <a:r>
              <a:rPr lang="en-IN" sz="1200" spc="75" dirty="0">
                <a:cs typeface="Times New Roman"/>
              </a:rPr>
              <a:t>are</a:t>
            </a:r>
            <a:r>
              <a:rPr lang="en-IN" sz="1200" spc="-104" dirty="0">
                <a:cs typeface="Times New Roman"/>
              </a:rPr>
              <a:t> </a:t>
            </a:r>
            <a:r>
              <a:rPr lang="en-IN" sz="1200" spc="79" dirty="0">
                <a:cs typeface="Times New Roman"/>
              </a:rPr>
              <a:t>arranging</a:t>
            </a:r>
            <a:r>
              <a:rPr lang="en-IN" sz="1200" spc="-33" dirty="0">
                <a:cs typeface="Times New Roman"/>
              </a:rPr>
              <a:t> </a:t>
            </a:r>
            <a:r>
              <a:rPr lang="en-IN" sz="1200" spc="29" dirty="0">
                <a:cs typeface="Times New Roman"/>
              </a:rPr>
              <a:t>and  </a:t>
            </a:r>
            <a:r>
              <a:rPr lang="en-IN" sz="1200" spc="62" dirty="0">
                <a:cs typeface="Times New Roman"/>
              </a:rPr>
              <a:t>carrying </a:t>
            </a:r>
            <a:r>
              <a:rPr lang="en-IN" sz="1200" spc="29" dirty="0">
                <a:cs typeface="Times New Roman"/>
              </a:rPr>
              <a:t>all </a:t>
            </a:r>
            <a:r>
              <a:rPr lang="en-IN" sz="1200" spc="133" dirty="0">
                <a:cs typeface="Times New Roman"/>
              </a:rPr>
              <a:t>the </a:t>
            </a:r>
            <a:r>
              <a:rPr lang="en-IN" sz="1200" spc="71" dirty="0">
                <a:cs typeface="Times New Roman"/>
              </a:rPr>
              <a:t>tasks </a:t>
            </a:r>
            <a:r>
              <a:rPr lang="en-IN" sz="1200" spc="17" dirty="0">
                <a:cs typeface="Times New Roman"/>
              </a:rPr>
              <a:t>of </a:t>
            </a:r>
            <a:r>
              <a:rPr lang="en-IN" sz="1200" spc="133" dirty="0">
                <a:cs typeface="Times New Roman"/>
              </a:rPr>
              <a:t>the </a:t>
            </a:r>
            <a:r>
              <a:rPr lang="en-IN" sz="1200" spc="58" dirty="0">
                <a:cs typeface="Times New Roman"/>
              </a:rPr>
              <a:t>country. </a:t>
            </a:r>
            <a:r>
              <a:rPr lang="en-IN" sz="1200" spc="95" dirty="0">
                <a:cs typeface="Times New Roman"/>
              </a:rPr>
              <a:t>In </a:t>
            </a:r>
            <a:r>
              <a:rPr lang="en-IN" sz="1200" spc="125" dirty="0">
                <a:cs typeface="Times New Roman"/>
              </a:rPr>
              <a:t>modern  </a:t>
            </a:r>
            <a:r>
              <a:rPr lang="en-IN" sz="1200" spc="75" dirty="0">
                <a:cs typeface="Times New Roman"/>
              </a:rPr>
              <a:t>democracy </a:t>
            </a:r>
            <a:r>
              <a:rPr lang="en-IN" sz="1200" spc="104" dirty="0">
                <a:cs typeface="Times New Roman"/>
              </a:rPr>
              <a:t>these </a:t>
            </a:r>
            <a:r>
              <a:rPr lang="en-IN" sz="1200" spc="100" dirty="0">
                <a:cs typeface="Times New Roman"/>
              </a:rPr>
              <a:t>arrangements </a:t>
            </a:r>
            <a:r>
              <a:rPr lang="en-IN" sz="1200" spc="75" dirty="0">
                <a:cs typeface="Times New Roman"/>
              </a:rPr>
              <a:t>are </a:t>
            </a:r>
            <a:r>
              <a:rPr lang="en-IN" sz="1200" spc="95" dirty="0">
                <a:cs typeface="Times New Roman"/>
              </a:rPr>
              <a:t>known </a:t>
            </a:r>
            <a:r>
              <a:rPr lang="en-IN" sz="1200" spc="54" dirty="0">
                <a:cs typeface="Times New Roman"/>
              </a:rPr>
              <a:t>as  </a:t>
            </a:r>
            <a:r>
              <a:rPr lang="en-IN" sz="1200" spc="87" dirty="0">
                <a:cs typeface="Times New Roman"/>
              </a:rPr>
              <a:t>Institutions.</a:t>
            </a:r>
            <a:endParaRPr lang="en-IN" sz="1200" dirty="0">
              <a:cs typeface="Times New Roman"/>
            </a:endParaRPr>
          </a:p>
          <a:p>
            <a:pPr marL="238645" marR="527558" indent="-228591">
              <a:spcBef>
                <a:spcPts val="500"/>
              </a:spcBef>
              <a:buSzPct val="84615"/>
              <a:buFont typeface="Arial" pitchFamily="34" charset="0"/>
              <a:buChar char="•"/>
              <a:tabLst>
                <a:tab pos="239174" algn="l"/>
              </a:tabLst>
            </a:pPr>
            <a:r>
              <a:rPr lang="en-IN" sz="1200" spc="67" dirty="0">
                <a:cs typeface="Times New Roman"/>
              </a:rPr>
              <a:t>Working</a:t>
            </a:r>
            <a:r>
              <a:rPr lang="en-IN" sz="1200" spc="-58" dirty="0">
                <a:cs typeface="Times New Roman"/>
              </a:rPr>
              <a:t> </a:t>
            </a:r>
            <a:r>
              <a:rPr lang="en-IN" sz="1200" spc="92" dirty="0">
                <a:cs typeface="Times New Roman"/>
              </a:rPr>
              <a:t>with</a:t>
            </a:r>
            <a:r>
              <a:rPr lang="en-IN" sz="1200" spc="-42" dirty="0">
                <a:cs typeface="Times New Roman"/>
              </a:rPr>
              <a:t> </a:t>
            </a:r>
            <a:r>
              <a:rPr lang="en-IN" sz="1200" spc="95" dirty="0">
                <a:cs typeface="Times New Roman"/>
              </a:rPr>
              <a:t>institutions</a:t>
            </a:r>
            <a:r>
              <a:rPr lang="en-IN" sz="1200" spc="-133" dirty="0">
                <a:cs typeface="Times New Roman"/>
              </a:rPr>
              <a:t> </a:t>
            </a:r>
            <a:r>
              <a:rPr lang="en-IN" sz="1200" spc="75" dirty="0">
                <a:cs typeface="Times New Roman"/>
              </a:rPr>
              <a:t>are</a:t>
            </a:r>
            <a:r>
              <a:rPr lang="en-IN" sz="1200" spc="-50" dirty="0">
                <a:cs typeface="Times New Roman"/>
              </a:rPr>
              <a:t> </a:t>
            </a:r>
            <a:r>
              <a:rPr lang="en-IN" sz="1200" spc="142" dirty="0">
                <a:cs typeface="Times New Roman"/>
              </a:rPr>
              <a:t>not</a:t>
            </a:r>
            <a:r>
              <a:rPr lang="en-IN" sz="1200" spc="-125" dirty="0">
                <a:cs typeface="Times New Roman"/>
              </a:rPr>
              <a:t> </a:t>
            </a:r>
            <a:r>
              <a:rPr lang="en-IN" sz="1200" spc="-8" dirty="0">
                <a:cs typeface="Times New Roman"/>
              </a:rPr>
              <a:t>easy,</a:t>
            </a:r>
            <a:r>
              <a:rPr lang="en-IN" sz="1200" dirty="0">
                <a:cs typeface="Times New Roman"/>
              </a:rPr>
              <a:t> </a:t>
            </a:r>
            <a:r>
              <a:rPr lang="en-IN" sz="1200" spc="83" dirty="0">
                <a:cs typeface="Times New Roman"/>
              </a:rPr>
              <a:t>it</a:t>
            </a:r>
            <a:r>
              <a:rPr lang="en-IN" sz="1200" spc="-62" dirty="0">
                <a:cs typeface="Times New Roman"/>
              </a:rPr>
              <a:t> </a:t>
            </a:r>
            <a:r>
              <a:rPr lang="en-IN" sz="1200" spc="95" dirty="0">
                <a:cs typeface="Times New Roman"/>
              </a:rPr>
              <a:t>has</a:t>
            </a:r>
            <a:r>
              <a:rPr lang="en-IN" sz="1200" spc="-37" dirty="0">
                <a:cs typeface="Times New Roman"/>
              </a:rPr>
              <a:t> </a:t>
            </a:r>
            <a:r>
              <a:rPr lang="en-IN" sz="1200" spc="83" dirty="0">
                <a:cs typeface="Times New Roman"/>
              </a:rPr>
              <a:t>lot</a:t>
            </a:r>
            <a:r>
              <a:rPr lang="en-IN" sz="1200" spc="-133" dirty="0">
                <a:cs typeface="Times New Roman"/>
              </a:rPr>
              <a:t> of  </a:t>
            </a:r>
            <a:r>
              <a:rPr lang="en-IN" sz="1200" spc="71" dirty="0">
                <a:cs typeface="Times New Roman"/>
              </a:rPr>
              <a:t>rules</a:t>
            </a:r>
            <a:r>
              <a:rPr lang="en-IN" sz="1200" spc="-117" dirty="0">
                <a:cs typeface="Times New Roman"/>
              </a:rPr>
              <a:t> </a:t>
            </a:r>
            <a:r>
              <a:rPr lang="en-IN" sz="1200" spc="133" dirty="0">
                <a:cs typeface="Times New Roman"/>
              </a:rPr>
              <a:t>and</a:t>
            </a:r>
            <a:r>
              <a:rPr lang="en-IN" sz="1200" spc="-37" dirty="0">
                <a:cs typeface="Times New Roman"/>
              </a:rPr>
              <a:t> </a:t>
            </a:r>
            <a:r>
              <a:rPr lang="en-IN" sz="1200" spc="71" dirty="0">
                <a:cs typeface="Times New Roman"/>
              </a:rPr>
              <a:t>regulations.</a:t>
            </a:r>
            <a:r>
              <a:rPr lang="en-IN" sz="1200" spc="-29" dirty="0">
                <a:cs typeface="Times New Roman"/>
              </a:rPr>
              <a:t> </a:t>
            </a:r>
            <a:r>
              <a:rPr lang="en-IN" sz="1200" spc="62" dirty="0">
                <a:cs typeface="Times New Roman"/>
              </a:rPr>
              <a:t>It</a:t>
            </a:r>
            <a:r>
              <a:rPr lang="en-IN" sz="1200" spc="-62" dirty="0">
                <a:cs typeface="Times New Roman"/>
              </a:rPr>
              <a:t> </a:t>
            </a:r>
            <a:r>
              <a:rPr lang="en-IN" sz="1200" spc="67" dirty="0">
                <a:cs typeface="Times New Roman"/>
              </a:rPr>
              <a:t>leads</a:t>
            </a:r>
            <a:r>
              <a:rPr lang="en-IN" sz="1200" spc="-79" dirty="0">
                <a:cs typeface="Times New Roman"/>
              </a:rPr>
              <a:t> </a:t>
            </a:r>
            <a:r>
              <a:rPr lang="en-IN" sz="1200" spc="112" dirty="0">
                <a:cs typeface="Times New Roman"/>
              </a:rPr>
              <a:t>to</a:t>
            </a:r>
            <a:r>
              <a:rPr lang="en-IN" sz="1200" spc="-129" dirty="0">
                <a:cs typeface="Times New Roman"/>
              </a:rPr>
              <a:t> </a:t>
            </a:r>
            <a:r>
              <a:rPr lang="en-IN" sz="1200" spc="37" dirty="0">
                <a:cs typeface="Times New Roman"/>
              </a:rPr>
              <a:t>delays</a:t>
            </a:r>
            <a:r>
              <a:rPr lang="en-IN" sz="1200" spc="-104" dirty="0">
                <a:cs typeface="Times New Roman"/>
              </a:rPr>
              <a:t> </a:t>
            </a:r>
            <a:r>
              <a:rPr lang="en-IN" sz="1200" spc="29" dirty="0">
                <a:cs typeface="Times New Roman"/>
              </a:rPr>
              <a:t>also.</a:t>
            </a:r>
            <a:endParaRPr lang="en-IN" sz="1200" dirty="0">
              <a:cs typeface="Times New Roman"/>
            </a:endParaRPr>
          </a:p>
          <a:p>
            <a:pPr marL="238645" marR="49740" indent="-228591">
              <a:spcBef>
                <a:spcPts val="500"/>
              </a:spcBef>
              <a:buSzPct val="84615"/>
              <a:buFont typeface="Arial" pitchFamily="34" charset="0"/>
              <a:buChar char="•"/>
              <a:tabLst>
                <a:tab pos="239174" algn="l"/>
              </a:tabLst>
            </a:pPr>
            <a:r>
              <a:rPr lang="en-IN" sz="1200" spc="42" dirty="0">
                <a:cs typeface="Times New Roman"/>
              </a:rPr>
              <a:t>We</a:t>
            </a:r>
            <a:r>
              <a:rPr lang="en-IN" sz="1200" spc="-50" dirty="0">
                <a:cs typeface="Times New Roman"/>
              </a:rPr>
              <a:t> </a:t>
            </a:r>
            <a:r>
              <a:rPr lang="en-IN" sz="1200" spc="117" dirty="0">
                <a:cs typeface="Times New Roman"/>
              </a:rPr>
              <a:t>need</a:t>
            </a:r>
            <a:r>
              <a:rPr lang="en-IN" sz="1200" spc="-29" dirty="0">
                <a:cs typeface="Times New Roman"/>
              </a:rPr>
              <a:t> </a:t>
            </a:r>
            <a:r>
              <a:rPr lang="en-IN" sz="1200" spc="58" dirty="0">
                <a:cs typeface="Times New Roman"/>
              </a:rPr>
              <a:t>political</a:t>
            </a:r>
            <a:r>
              <a:rPr lang="en-IN" sz="1200" spc="-25" dirty="0">
                <a:cs typeface="Times New Roman"/>
              </a:rPr>
              <a:t> </a:t>
            </a:r>
            <a:r>
              <a:rPr lang="en-IN" sz="1200" spc="95" dirty="0">
                <a:cs typeface="Times New Roman"/>
              </a:rPr>
              <a:t>institutions</a:t>
            </a:r>
            <a:r>
              <a:rPr lang="en-IN" sz="1200" spc="-100" dirty="0">
                <a:cs typeface="Times New Roman"/>
              </a:rPr>
              <a:t> </a:t>
            </a:r>
            <a:r>
              <a:rPr lang="en-IN" sz="1200" spc="108" dirty="0">
                <a:cs typeface="Times New Roman"/>
              </a:rPr>
              <a:t>to</a:t>
            </a:r>
            <a:r>
              <a:rPr lang="en-IN" sz="1200" spc="-71" dirty="0">
                <a:cs typeface="Times New Roman"/>
              </a:rPr>
              <a:t> </a:t>
            </a:r>
            <a:r>
              <a:rPr lang="en-IN" sz="1200" spc="71" dirty="0">
                <a:cs typeface="Times New Roman"/>
              </a:rPr>
              <a:t>frame</a:t>
            </a:r>
            <a:r>
              <a:rPr lang="en-IN" sz="1200" spc="-46" dirty="0">
                <a:cs typeface="Times New Roman"/>
              </a:rPr>
              <a:t> </a:t>
            </a:r>
            <a:r>
              <a:rPr lang="en-IN" sz="1200" spc="108" dirty="0">
                <a:cs typeface="Times New Roman"/>
              </a:rPr>
              <a:t>implement</a:t>
            </a:r>
            <a:r>
              <a:rPr lang="en-IN" sz="1200" spc="-117" dirty="0">
                <a:cs typeface="Times New Roman"/>
              </a:rPr>
              <a:t> </a:t>
            </a:r>
            <a:r>
              <a:rPr lang="en-IN" sz="1200" spc="37" dirty="0">
                <a:cs typeface="Times New Roman"/>
              </a:rPr>
              <a:t>and  </a:t>
            </a:r>
            <a:r>
              <a:rPr lang="en-IN" sz="1200" spc="75" dirty="0">
                <a:cs typeface="Times New Roman"/>
              </a:rPr>
              <a:t>regulate</a:t>
            </a:r>
            <a:r>
              <a:rPr lang="en-IN" sz="1200" spc="-108" dirty="0">
                <a:cs typeface="Times New Roman"/>
              </a:rPr>
              <a:t> </a:t>
            </a:r>
            <a:r>
              <a:rPr lang="en-IN" sz="1200" spc="71" dirty="0">
                <a:cs typeface="Times New Roman"/>
              </a:rPr>
              <a:t>rules</a:t>
            </a:r>
            <a:r>
              <a:rPr lang="en-IN" sz="1200" spc="-71" dirty="0">
                <a:cs typeface="Times New Roman"/>
              </a:rPr>
              <a:t> </a:t>
            </a:r>
            <a:r>
              <a:rPr lang="en-IN" sz="1200" spc="42" dirty="0">
                <a:cs typeface="Times New Roman"/>
              </a:rPr>
              <a:t>for</a:t>
            </a:r>
            <a:r>
              <a:rPr lang="en-IN" sz="1200" spc="-95" dirty="0">
                <a:cs typeface="Times New Roman"/>
              </a:rPr>
              <a:t> </a:t>
            </a:r>
            <a:r>
              <a:rPr lang="en-IN" sz="1200" spc="133" dirty="0">
                <a:cs typeface="Times New Roman"/>
              </a:rPr>
              <a:t>the</a:t>
            </a:r>
            <a:r>
              <a:rPr lang="en-IN" sz="1200" spc="-108" dirty="0">
                <a:cs typeface="Times New Roman"/>
              </a:rPr>
              <a:t> </a:t>
            </a:r>
            <a:r>
              <a:rPr lang="en-IN" sz="1200" spc="58" dirty="0">
                <a:cs typeface="Times New Roman"/>
              </a:rPr>
              <a:t>country.</a:t>
            </a:r>
            <a:endParaRPr lang="en-IN" sz="1200" dirty="0">
              <a:cs typeface="Times New Roman"/>
            </a:endParaRPr>
          </a:p>
          <a:p>
            <a:pPr marL="238645" marR="4233" indent="-228591">
              <a:spcBef>
                <a:spcPts val="500"/>
              </a:spcBef>
              <a:buSzPct val="84615"/>
              <a:buFont typeface="Arial" pitchFamily="34" charset="0"/>
              <a:buChar char="•"/>
              <a:tabLst>
                <a:tab pos="239174" algn="l"/>
              </a:tabLst>
            </a:pPr>
            <a:r>
              <a:rPr lang="en-IN" sz="1200" spc="17" dirty="0">
                <a:cs typeface="Times New Roman"/>
              </a:rPr>
              <a:t>However,</a:t>
            </a:r>
            <a:r>
              <a:rPr lang="en-IN" sz="1200" spc="-12" dirty="0">
                <a:cs typeface="Times New Roman"/>
              </a:rPr>
              <a:t> </a:t>
            </a:r>
            <a:r>
              <a:rPr lang="en-IN" sz="1200" spc="129" dirty="0">
                <a:cs typeface="Times New Roman"/>
              </a:rPr>
              <a:t>no</a:t>
            </a:r>
            <a:r>
              <a:rPr lang="en-IN" sz="1200" spc="-121" dirty="0">
                <a:cs typeface="Times New Roman"/>
              </a:rPr>
              <a:t> </a:t>
            </a:r>
            <a:r>
              <a:rPr lang="en-IN" sz="1200" spc="54" dirty="0">
                <a:cs typeface="Times New Roman"/>
              </a:rPr>
              <a:t>work</a:t>
            </a:r>
            <a:r>
              <a:rPr lang="en-IN" sz="1200" spc="-92" dirty="0">
                <a:cs typeface="Times New Roman"/>
              </a:rPr>
              <a:t> </a:t>
            </a:r>
            <a:r>
              <a:rPr lang="en-IN" sz="1200" spc="95" dirty="0">
                <a:cs typeface="Times New Roman"/>
              </a:rPr>
              <a:t>can</a:t>
            </a:r>
            <a:r>
              <a:rPr lang="en-IN" sz="1200" spc="-29" dirty="0">
                <a:cs typeface="Times New Roman"/>
              </a:rPr>
              <a:t> </a:t>
            </a:r>
            <a:r>
              <a:rPr lang="en-IN" sz="1200" spc="95" dirty="0">
                <a:cs typeface="Times New Roman"/>
              </a:rPr>
              <a:t>be</a:t>
            </a:r>
            <a:r>
              <a:rPr lang="en-IN" sz="1200" spc="-100" dirty="0">
                <a:cs typeface="Times New Roman"/>
              </a:rPr>
              <a:t> </a:t>
            </a:r>
            <a:r>
              <a:rPr lang="en-IN" sz="1200" spc="117" dirty="0">
                <a:cs typeface="Times New Roman"/>
              </a:rPr>
              <a:t>done</a:t>
            </a:r>
            <a:r>
              <a:rPr lang="en-IN" sz="1200" spc="-108" dirty="0">
                <a:cs typeface="Times New Roman"/>
              </a:rPr>
              <a:t> </a:t>
            </a:r>
            <a:r>
              <a:rPr lang="en-IN" sz="1200" spc="108" dirty="0">
                <a:cs typeface="Times New Roman"/>
              </a:rPr>
              <a:t>without</a:t>
            </a:r>
            <a:r>
              <a:rPr lang="en-IN" sz="1200" spc="-87" dirty="0">
                <a:cs typeface="Times New Roman"/>
              </a:rPr>
              <a:t> </a:t>
            </a:r>
            <a:r>
              <a:rPr lang="en-IN" sz="1200" spc="133" dirty="0">
                <a:cs typeface="Times New Roman"/>
              </a:rPr>
              <a:t>the</a:t>
            </a:r>
            <a:r>
              <a:rPr lang="en-IN" sz="1200" spc="-54" dirty="0">
                <a:cs typeface="Times New Roman"/>
              </a:rPr>
              <a:t> </a:t>
            </a:r>
            <a:r>
              <a:rPr lang="en-IN" sz="1200" spc="71" dirty="0">
                <a:cs typeface="Times New Roman"/>
              </a:rPr>
              <a:t>institutions  </a:t>
            </a:r>
            <a:r>
              <a:rPr lang="en-IN" sz="1200" spc="92" dirty="0">
                <a:cs typeface="Times New Roman"/>
              </a:rPr>
              <a:t>in </a:t>
            </a:r>
            <a:r>
              <a:rPr lang="en-IN" sz="1200" spc="79" dirty="0">
                <a:cs typeface="Times New Roman"/>
              </a:rPr>
              <a:t>a </a:t>
            </a:r>
            <a:r>
              <a:rPr lang="en-IN" sz="1200" spc="-292" dirty="0">
                <a:cs typeface="Times New Roman"/>
              </a:rPr>
              <a:t> </a:t>
            </a:r>
            <a:r>
              <a:rPr lang="en-IN" sz="1200" spc="46" dirty="0">
                <a:cs typeface="Times New Roman"/>
              </a:rPr>
              <a:t>democracy.</a:t>
            </a:r>
            <a:endParaRPr lang="en-IN" sz="1200" dirty="0">
              <a:cs typeface="Times New Roman"/>
            </a:endParaRPr>
          </a:p>
        </p:txBody>
      </p:sp>
      <p:sp>
        <p:nvSpPr>
          <p:cNvPr id="6" name="object 4"/>
          <p:cNvSpPr/>
          <p:nvPr/>
        </p:nvSpPr>
        <p:spPr>
          <a:xfrm>
            <a:off x="3748976" y="3063410"/>
            <a:ext cx="4038599" cy="2131354"/>
          </a:xfrm>
          <a:prstGeom prst="rect">
            <a:avLst/>
          </a:prstGeom>
          <a:blipFill>
            <a:blip r:embed="rId4" cstate="print"/>
            <a:stretch>
              <a:fillRect/>
            </a:stretch>
          </a:blipFill>
        </p:spPr>
        <p:txBody>
          <a:bodyPr wrap="square" lIns="0" tIns="0" rIns="0" bIns="0" rtlCol="0"/>
          <a:lstStyle/>
          <a:p>
            <a:endParaRPr/>
          </a:p>
        </p:txBody>
      </p:sp>
      <p:pic>
        <p:nvPicPr>
          <p:cNvPr id="3" name="Picture 2">
            <a:extLst>
              <a:ext uri="{FF2B5EF4-FFF2-40B4-BE49-F238E27FC236}">
                <a16:creationId xmlns:a16="http://schemas.microsoft.com/office/drawing/2014/main" id="{3FE22071-DEBA-4D24-B962-27CA90A979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3248025"/>
            <a:ext cx="2600325" cy="1762125"/>
          </a:xfrm>
          <a:prstGeom prst="rect">
            <a:avLst/>
          </a:prstGeom>
        </p:spPr>
      </p:pic>
      <p:pic>
        <p:nvPicPr>
          <p:cNvPr id="9" name="Picture 8">
            <a:extLst>
              <a:ext uri="{FF2B5EF4-FFF2-40B4-BE49-F238E27FC236}">
                <a16:creationId xmlns:a16="http://schemas.microsoft.com/office/drawing/2014/main" id="{E0B256C5-E907-4E36-BB27-5D18ABCD014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57800" y="306722"/>
            <a:ext cx="3352800" cy="241742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08076" y="170306"/>
            <a:ext cx="8308848" cy="4517136"/>
          </a:xfrm>
          <a:prstGeom prst="rect">
            <a:avLst/>
          </a:prstGeom>
          <a:blipFill>
            <a:blip r:embed="rId2" cstate="print"/>
            <a:stretch>
              <a:fillRect/>
            </a:stretch>
          </a:blipFill>
        </p:spPr>
        <p:txBody>
          <a:bodyPr wrap="square" lIns="0" tIns="0" rIns="0" bIns="0" rtlCol="0"/>
          <a:lstStyle/>
          <a:p>
            <a:endParaRPr/>
          </a:p>
        </p:txBody>
      </p:sp>
      <p:grpSp>
        <p:nvGrpSpPr>
          <p:cNvPr id="3" name="object 3"/>
          <p:cNvGrpSpPr/>
          <p:nvPr/>
        </p:nvGrpSpPr>
        <p:grpSpPr>
          <a:xfrm>
            <a:off x="381000" y="0"/>
            <a:ext cx="8763000" cy="4857750"/>
            <a:chOff x="381000" y="0"/>
            <a:chExt cx="8763000" cy="6477000"/>
          </a:xfrm>
        </p:grpSpPr>
        <p:sp>
          <p:nvSpPr>
            <p:cNvPr id="4" name="object 4"/>
            <p:cNvSpPr/>
            <p:nvPr/>
          </p:nvSpPr>
          <p:spPr>
            <a:xfrm>
              <a:off x="381000" y="0"/>
              <a:ext cx="8763000" cy="6477000"/>
            </a:xfrm>
            <a:custGeom>
              <a:avLst/>
              <a:gdLst/>
              <a:ahLst/>
              <a:cxnLst/>
              <a:rect l="l" t="t" r="r" b="b"/>
              <a:pathLst>
                <a:path w="8763000" h="6477000">
                  <a:moveTo>
                    <a:pt x="8580120" y="182880"/>
                  </a:moveTo>
                  <a:lnTo>
                    <a:pt x="8534400" y="182880"/>
                  </a:lnTo>
                  <a:lnTo>
                    <a:pt x="8534400" y="228600"/>
                  </a:lnTo>
                  <a:lnTo>
                    <a:pt x="8534400" y="6248400"/>
                  </a:lnTo>
                  <a:lnTo>
                    <a:pt x="228600" y="6248400"/>
                  </a:lnTo>
                  <a:lnTo>
                    <a:pt x="228600" y="228600"/>
                  </a:lnTo>
                  <a:lnTo>
                    <a:pt x="8534400" y="228600"/>
                  </a:lnTo>
                  <a:lnTo>
                    <a:pt x="8534400" y="182880"/>
                  </a:lnTo>
                  <a:lnTo>
                    <a:pt x="182880" y="182880"/>
                  </a:lnTo>
                  <a:lnTo>
                    <a:pt x="182880" y="228600"/>
                  </a:lnTo>
                  <a:lnTo>
                    <a:pt x="182880" y="6248400"/>
                  </a:lnTo>
                  <a:lnTo>
                    <a:pt x="182880" y="6294120"/>
                  </a:lnTo>
                  <a:lnTo>
                    <a:pt x="8580120" y="6294120"/>
                  </a:lnTo>
                  <a:lnTo>
                    <a:pt x="8580120" y="6248400"/>
                  </a:lnTo>
                  <a:lnTo>
                    <a:pt x="8580120" y="228600"/>
                  </a:lnTo>
                  <a:lnTo>
                    <a:pt x="8580120" y="182880"/>
                  </a:lnTo>
                  <a:close/>
                </a:path>
                <a:path w="8763000" h="6477000">
                  <a:moveTo>
                    <a:pt x="8763000" y="0"/>
                  </a:moveTo>
                  <a:lnTo>
                    <a:pt x="8625840" y="0"/>
                  </a:lnTo>
                  <a:lnTo>
                    <a:pt x="8625840" y="137160"/>
                  </a:lnTo>
                  <a:lnTo>
                    <a:pt x="8625840" y="6339840"/>
                  </a:lnTo>
                  <a:lnTo>
                    <a:pt x="137160" y="6339840"/>
                  </a:lnTo>
                  <a:lnTo>
                    <a:pt x="137160" y="137160"/>
                  </a:lnTo>
                  <a:lnTo>
                    <a:pt x="8625840" y="137160"/>
                  </a:lnTo>
                  <a:lnTo>
                    <a:pt x="8625840" y="0"/>
                  </a:lnTo>
                  <a:lnTo>
                    <a:pt x="0" y="0"/>
                  </a:lnTo>
                  <a:lnTo>
                    <a:pt x="0" y="137160"/>
                  </a:lnTo>
                  <a:lnTo>
                    <a:pt x="0" y="6339840"/>
                  </a:lnTo>
                  <a:lnTo>
                    <a:pt x="0" y="6477000"/>
                  </a:lnTo>
                  <a:lnTo>
                    <a:pt x="8763000" y="6477000"/>
                  </a:lnTo>
                  <a:lnTo>
                    <a:pt x="8763000" y="6339840"/>
                  </a:lnTo>
                  <a:lnTo>
                    <a:pt x="8763000" y="137160"/>
                  </a:lnTo>
                  <a:lnTo>
                    <a:pt x="8763000" y="0"/>
                  </a:lnTo>
                  <a:close/>
                </a:path>
              </a:pathLst>
            </a:custGeom>
            <a:solidFill>
              <a:srgbClr val="000000"/>
            </a:solidFill>
          </p:spPr>
          <p:txBody>
            <a:bodyPr wrap="square" lIns="0" tIns="0" rIns="0" bIns="0" rtlCol="0"/>
            <a:lstStyle/>
            <a:p>
              <a:endParaRPr/>
            </a:p>
          </p:txBody>
        </p:sp>
        <p:sp>
          <p:nvSpPr>
            <p:cNvPr id="5" name="object 5"/>
            <p:cNvSpPr/>
            <p:nvPr/>
          </p:nvSpPr>
          <p:spPr>
            <a:xfrm>
              <a:off x="502920" y="1219200"/>
              <a:ext cx="3657600" cy="36576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105400" y="3307079"/>
              <a:ext cx="3800855" cy="2936748"/>
            </a:xfrm>
            <a:prstGeom prst="rect">
              <a:avLst/>
            </a:prstGeom>
            <a:blipFill>
              <a:blip r:embed="rId4" cstate="print"/>
              <a:stretch>
                <a:fillRect/>
              </a:stretch>
            </a:blipFill>
          </p:spPr>
          <p:txBody>
            <a:bodyPr wrap="square" lIns="0" tIns="0" rIns="0" bIns="0" rtlCol="0"/>
            <a:lstStyle/>
            <a:p>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58" dirty="0">
                <a:cs typeface="Times New Roman"/>
              </a:rPr>
              <a:t> HO</a:t>
            </a:r>
            <a:r>
              <a:rPr lang="en-IN" sz="1800" b="1" spc="-121" dirty="0">
                <a:cs typeface="Times New Roman"/>
              </a:rPr>
              <a:t>ME ASSIGNMENT</a:t>
            </a:r>
            <a:endParaRPr lang="en-IN" sz="1800" b="1" dirty="0"/>
          </a:p>
        </p:txBody>
      </p:sp>
      <p:sp>
        <p:nvSpPr>
          <p:cNvPr id="72" name="Google Shape;72;p15"/>
          <p:cNvSpPr txBox="1"/>
          <p:nvPr/>
        </p:nvSpPr>
        <p:spPr>
          <a:xfrm>
            <a:off x="762001" y="819150"/>
            <a:ext cx="6095999" cy="3124200"/>
          </a:xfrm>
          <a:prstGeom prst="rect">
            <a:avLst/>
          </a:prstGeom>
          <a:noFill/>
          <a:ln>
            <a:noFill/>
          </a:ln>
        </p:spPr>
        <p:txBody>
          <a:bodyPr spcFirstLastPara="1" wrap="square" lIns="91425" tIns="91425" rIns="91425" bIns="91425" anchor="t" anchorCtr="0">
            <a:noAutofit/>
          </a:bodyPr>
          <a:lstStyle/>
          <a:p>
            <a:pPr marR="0" lvl="0" algn="l" rtl="0">
              <a:lnSpc>
                <a:spcPct val="100000"/>
              </a:lnSpc>
              <a:spcBef>
                <a:spcPts val="0"/>
              </a:spcBef>
              <a:spcAft>
                <a:spcPts val="0"/>
              </a:spcAft>
              <a:buClr>
                <a:srgbClr val="000000"/>
              </a:buClr>
              <a:buSzPts val="1400"/>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1905000" y="1067380"/>
            <a:ext cx="6781800" cy="2486835"/>
          </a:xfrm>
          <a:prstGeom prst="rect">
            <a:avLst/>
          </a:prstGeom>
        </p:spPr>
        <p:txBody>
          <a:bodyPr wrap="square">
            <a:spAutoFit/>
          </a:bodyPr>
          <a:lstStyle/>
          <a:p>
            <a:pPr lvl="0">
              <a:lnSpc>
                <a:spcPct val="115000"/>
              </a:lnSpc>
            </a:pPr>
            <a:r>
              <a:rPr lang="en-IN" sz="1200" dirty="0">
                <a:solidFill>
                  <a:srgbClr val="000000"/>
                </a:solidFill>
                <a:effectLst/>
                <a:ea typeface="Roboto" panose="02000000000000000000" pitchFamily="2" charset="0"/>
                <a:cs typeface="Roboto" panose="02000000000000000000" pitchFamily="2" charset="0"/>
              </a:rPr>
              <a:t> 1. What is the role of government in a citizen’s life?</a:t>
            </a:r>
          </a:p>
          <a:p>
            <a:pPr lvl="0">
              <a:lnSpc>
                <a:spcPct val="115000"/>
              </a:lnSpc>
            </a:pPr>
            <a:endParaRPr lang="en-IN" sz="1200" dirty="0">
              <a:effectLst/>
              <a:ea typeface="Arial" panose="020B0604020202020204" pitchFamily="34" charset="0"/>
            </a:endParaRPr>
          </a:p>
          <a:p>
            <a:r>
              <a:rPr lang="en-IN" sz="1200" dirty="0">
                <a:solidFill>
                  <a:srgbClr val="000000"/>
                </a:solidFill>
                <a:effectLst/>
                <a:ea typeface="Roboto" panose="02000000000000000000" pitchFamily="2" charset="0"/>
                <a:cs typeface="Roboto" panose="02000000000000000000" pitchFamily="2" charset="0"/>
              </a:rPr>
              <a:t>2.  Why do we need political institutions in a democratic country? </a:t>
            </a:r>
          </a:p>
          <a:p>
            <a:endParaRPr lang="en-IN" sz="1200" dirty="0">
              <a:solidFill>
                <a:srgbClr val="000000"/>
              </a:solidFill>
              <a:effectLst/>
              <a:ea typeface="Roboto" panose="02000000000000000000" pitchFamily="2" charset="0"/>
              <a:cs typeface="Roboto" panose="02000000000000000000" pitchFamily="2" charset="0"/>
            </a:endParaRPr>
          </a:p>
          <a:p>
            <a:r>
              <a:rPr lang="en-US" sz="1200" dirty="0">
                <a:solidFill>
                  <a:srgbClr val="000000"/>
                </a:solidFill>
                <a:effectLst/>
                <a:ea typeface="Times New Roman" panose="02020603050405020304" pitchFamily="18" charset="0"/>
                <a:cs typeface="Arial" panose="020B0604020202020204" pitchFamily="34" charset="0"/>
              </a:rPr>
              <a:t>3. Name any three institutions responsible to run the democratic government in India.</a:t>
            </a:r>
          </a:p>
          <a:p>
            <a:endParaRPr lang="en-IN" sz="1200" dirty="0">
              <a:effectLst/>
              <a:ea typeface="Times New Roman" panose="02020603050405020304" pitchFamily="18" charset="0"/>
              <a:cs typeface="Times New Roman" panose="02020603050405020304" pitchFamily="18" charset="0"/>
            </a:endParaRPr>
          </a:p>
          <a:p>
            <a:r>
              <a:rPr lang="en-US" sz="1200" dirty="0">
                <a:solidFill>
                  <a:srgbClr val="222222"/>
                </a:solidFill>
                <a:effectLst/>
                <a:ea typeface="Times New Roman" panose="02020603050405020304" pitchFamily="18" charset="0"/>
                <a:cs typeface="Times New Roman" panose="02020603050405020304" pitchFamily="18" charset="0"/>
              </a:rPr>
              <a:t>4. Why democratic governments insist on institutions?</a:t>
            </a:r>
          </a:p>
          <a:p>
            <a:endParaRPr lang="en-US" sz="1200" dirty="0">
              <a:solidFill>
                <a:srgbClr val="222222"/>
              </a:solidFill>
              <a:effectLst/>
              <a:ea typeface="Times New Roman" panose="02020603050405020304" pitchFamily="18" charset="0"/>
              <a:cs typeface="Times New Roman" panose="02020603050405020304" pitchFamily="18" charset="0"/>
            </a:endParaRPr>
          </a:p>
          <a:p>
            <a:r>
              <a:rPr lang="en-US" sz="1200" dirty="0">
                <a:solidFill>
                  <a:srgbClr val="000000"/>
                </a:solidFill>
                <a:ea typeface="Times New Roman" panose="02020603050405020304" pitchFamily="18" charset="0"/>
                <a:cs typeface="Arial" panose="020B0604020202020204" pitchFamily="34" charset="0"/>
              </a:rPr>
              <a:t>5</a:t>
            </a:r>
            <a:r>
              <a:rPr lang="en-US" sz="1200" dirty="0">
                <a:solidFill>
                  <a:srgbClr val="000000"/>
                </a:solidFill>
                <a:effectLst/>
                <a:ea typeface="Times New Roman" panose="02020603050405020304" pitchFamily="18" charset="0"/>
                <a:cs typeface="Arial" panose="020B0604020202020204" pitchFamily="34" charset="0"/>
              </a:rPr>
              <a:t>. Which case was called as ‘Indira Sawhney’’ case?</a:t>
            </a:r>
          </a:p>
          <a:p>
            <a:endParaRPr lang="en-IN" sz="1200" dirty="0">
              <a:effectLst/>
              <a:ea typeface="Times New Roman" panose="02020603050405020304" pitchFamily="18" charset="0"/>
              <a:cs typeface="Times New Roman" panose="02020603050405020304" pitchFamily="18" charset="0"/>
            </a:endParaRPr>
          </a:p>
          <a:p>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sz="1400" dirty="0">
              <a:cs typeface="Times New Roman"/>
            </a:endParaRPr>
          </a:p>
        </p:txBody>
      </p:sp>
    </p:spTree>
    <p:extLst>
      <p:ext uri="{BB962C8B-B14F-4D97-AF65-F5344CB8AC3E}">
        <p14:creationId xmlns:p14="http://schemas.microsoft.com/office/powerpoint/2010/main" val="3888413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1332169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 3</a:t>
            </a:r>
            <a:endParaRPr b="1" dirty="0"/>
          </a:p>
          <a:p>
            <a:pPr algn="ctr"/>
            <a:r>
              <a:rPr lang="en" b="1" dirty="0"/>
              <a:t>CHAPTER NAME : WORKING OF INSTITUTIONS</a:t>
            </a:r>
            <a:endParaRPr b="1" dirty="0"/>
          </a:p>
        </p:txBody>
      </p:sp>
    </p:spTree>
    <p:extLst>
      <p:ext uri="{BB962C8B-B14F-4D97-AF65-F5344CB8AC3E}">
        <p14:creationId xmlns:p14="http://schemas.microsoft.com/office/powerpoint/2010/main" val="415844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7" dirty="0">
                <a:cs typeface="Times New Roman"/>
              </a:rPr>
              <a:t>CONSTITUTION</a:t>
            </a:r>
            <a:endParaRPr lang="en-IN" sz="1800" b="1" dirty="0"/>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457200" y="871196"/>
            <a:ext cx="8305800" cy="2663101"/>
          </a:xfrm>
          <a:prstGeom prst="rect">
            <a:avLst/>
          </a:prstGeom>
        </p:spPr>
        <p:txBody>
          <a:bodyPr wrap="square">
            <a:spAutoFit/>
          </a:bodyPr>
          <a:lstStyle/>
          <a:p>
            <a:pPr marL="239174" marR="4233" indent="-229120">
              <a:lnSpc>
                <a:spcPct val="100600"/>
              </a:lnSpc>
              <a:spcBef>
                <a:spcPts val="67"/>
              </a:spcBef>
              <a:buClr>
                <a:srgbClr val="D5903C"/>
              </a:buClr>
              <a:buSzPct val="84375"/>
              <a:tabLst>
                <a:tab pos="239703" algn="l"/>
              </a:tabLst>
            </a:pPr>
            <a:r>
              <a:rPr lang="en-IN" sz="1400" b="1" spc="129" dirty="0">
                <a:cs typeface="Times New Roman"/>
              </a:rPr>
              <a:t>PARLIAMENT/</a:t>
            </a:r>
            <a:r>
              <a:rPr lang="en-IN" sz="1400" b="1" spc="-4" dirty="0">
                <a:cs typeface="Times New Roman"/>
              </a:rPr>
              <a:t> </a:t>
            </a:r>
            <a:r>
              <a:rPr lang="en-IN" sz="1400" b="1" spc="33" dirty="0">
                <a:cs typeface="Times New Roman"/>
              </a:rPr>
              <a:t>LEGISLATIVE</a:t>
            </a:r>
            <a:endParaRPr lang="en-IN" sz="1400" b="1" spc="-212" dirty="0">
              <a:cs typeface="Times New Roman"/>
            </a:endParaRPr>
          </a:p>
          <a:p>
            <a:pPr marL="239174" marR="4233" indent="-229120">
              <a:lnSpc>
                <a:spcPct val="100600"/>
              </a:lnSpc>
              <a:spcBef>
                <a:spcPts val="67"/>
              </a:spcBef>
              <a:buClr>
                <a:srgbClr val="D5903C"/>
              </a:buClr>
              <a:buSzPct val="84375"/>
              <a:tabLst>
                <a:tab pos="239703" algn="l"/>
              </a:tabLst>
            </a:pPr>
            <a:r>
              <a:rPr lang="en-IN" sz="1400" spc="75" dirty="0">
                <a:cs typeface="Times New Roman"/>
              </a:rPr>
              <a:t>The</a:t>
            </a:r>
            <a:r>
              <a:rPr lang="en-IN" sz="1400" spc="-75" dirty="0">
                <a:cs typeface="Times New Roman"/>
              </a:rPr>
              <a:t> </a:t>
            </a:r>
            <a:r>
              <a:rPr lang="en-IN" sz="1400" spc="92" dirty="0">
                <a:cs typeface="Times New Roman"/>
              </a:rPr>
              <a:t>prime</a:t>
            </a:r>
            <a:r>
              <a:rPr lang="en-IN" sz="1400" spc="-75" dirty="0">
                <a:cs typeface="Times New Roman"/>
              </a:rPr>
              <a:t> </a:t>
            </a:r>
            <a:r>
              <a:rPr lang="en-IN" sz="1400" spc="83" dirty="0">
                <a:cs typeface="Times New Roman"/>
              </a:rPr>
              <a:t>minister</a:t>
            </a:r>
            <a:r>
              <a:rPr lang="en-IN" sz="1400" spc="-117" dirty="0">
                <a:cs typeface="Times New Roman"/>
              </a:rPr>
              <a:t> </a:t>
            </a:r>
            <a:r>
              <a:rPr lang="en-IN" sz="1400" spc="-8" dirty="0">
                <a:cs typeface="Times New Roman"/>
              </a:rPr>
              <a:t>and  </a:t>
            </a:r>
            <a:r>
              <a:rPr lang="en-IN" sz="1400" spc="121" dirty="0">
                <a:cs typeface="Times New Roman"/>
              </a:rPr>
              <a:t>the </a:t>
            </a:r>
            <a:r>
              <a:rPr lang="en-IN" sz="1400" spc="83" dirty="0">
                <a:cs typeface="Times New Roman"/>
              </a:rPr>
              <a:t>cabinet </a:t>
            </a:r>
            <a:r>
              <a:rPr lang="en-IN" sz="1400" spc="75" dirty="0">
                <a:cs typeface="Times New Roman"/>
              </a:rPr>
              <a:t>ministers </a:t>
            </a:r>
            <a:r>
              <a:rPr lang="en-IN" sz="1400" spc="129" dirty="0">
                <a:cs typeface="Times New Roman"/>
              </a:rPr>
              <a:t>that </a:t>
            </a:r>
            <a:r>
              <a:rPr lang="en-IN" sz="1400" spc="75" dirty="0">
                <a:cs typeface="Times New Roman"/>
              </a:rPr>
              <a:t>take </a:t>
            </a:r>
            <a:r>
              <a:rPr lang="en-IN" sz="1400" spc="25" dirty="0">
                <a:cs typeface="Times New Roman"/>
              </a:rPr>
              <a:t>all </a:t>
            </a:r>
            <a:r>
              <a:rPr lang="en-IN" sz="1400" spc="108" dirty="0">
                <a:cs typeface="Times New Roman"/>
              </a:rPr>
              <a:t>important </a:t>
            </a:r>
            <a:r>
              <a:rPr lang="en-IN" sz="1400" spc="37" dirty="0">
                <a:cs typeface="Times New Roman"/>
              </a:rPr>
              <a:t>policy  </a:t>
            </a:r>
            <a:r>
              <a:rPr lang="en-IN" sz="1400" spc="58" dirty="0">
                <a:cs typeface="Times New Roman"/>
              </a:rPr>
              <a:t>decisions</a:t>
            </a:r>
          </a:p>
          <a:p>
            <a:pPr marL="239174" marR="4233" indent="-229120">
              <a:lnSpc>
                <a:spcPct val="100600"/>
              </a:lnSpc>
              <a:spcBef>
                <a:spcPts val="67"/>
              </a:spcBef>
              <a:buClr>
                <a:srgbClr val="D5903C"/>
              </a:buClr>
              <a:buSzPct val="84375"/>
              <a:tabLst>
                <a:tab pos="239703" algn="l"/>
              </a:tabLst>
            </a:pPr>
            <a:endParaRPr lang="en-IN" sz="1400" dirty="0">
              <a:cs typeface="Times New Roman"/>
            </a:endParaRPr>
          </a:p>
          <a:p>
            <a:pPr marL="239174" marR="60323" indent="-229120">
              <a:lnSpc>
                <a:spcPct val="100600"/>
              </a:lnSpc>
              <a:spcBef>
                <a:spcPts val="196"/>
              </a:spcBef>
              <a:buClr>
                <a:srgbClr val="D5903C"/>
              </a:buClr>
              <a:buSzPct val="84375"/>
              <a:tabLst>
                <a:tab pos="239703" algn="l"/>
              </a:tabLst>
            </a:pPr>
            <a:r>
              <a:rPr lang="en-IN" sz="1400" b="1" spc="33" dirty="0">
                <a:cs typeface="Times New Roman"/>
              </a:rPr>
              <a:t>EXECUTIVE</a:t>
            </a:r>
          </a:p>
          <a:p>
            <a:pPr marL="239174" marR="60323" indent="-229120">
              <a:lnSpc>
                <a:spcPct val="100600"/>
              </a:lnSpc>
              <a:spcBef>
                <a:spcPts val="196"/>
              </a:spcBef>
              <a:buClr>
                <a:srgbClr val="D5903C"/>
              </a:buClr>
              <a:buSzPct val="84375"/>
              <a:tabLst>
                <a:tab pos="239703" algn="l"/>
              </a:tabLst>
            </a:pPr>
            <a:r>
              <a:rPr lang="en-IN" sz="1400" spc="75" dirty="0">
                <a:cs typeface="Times New Roman"/>
              </a:rPr>
              <a:t>The </a:t>
            </a:r>
            <a:r>
              <a:rPr lang="en-IN" sz="1400" spc="-12" dirty="0">
                <a:cs typeface="Times New Roman"/>
              </a:rPr>
              <a:t>Civil </a:t>
            </a:r>
            <a:r>
              <a:rPr lang="en-IN" sz="1400" spc="50" dirty="0">
                <a:cs typeface="Times New Roman"/>
              </a:rPr>
              <a:t>Servants, </a:t>
            </a:r>
            <a:r>
              <a:rPr lang="en-IN" sz="1400" spc="54" dirty="0">
                <a:cs typeface="Times New Roman"/>
              </a:rPr>
              <a:t>working </a:t>
            </a:r>
            <a:r>
              <a:rPr lang="en-IN" sz="1400" spc="62" dirty="0">
                <a:cs typeface="Times New Roman"/>
              </a:rPr>
              <a:t>together, </a:t>
            </a:r>
            <a:r>
              <a:rPr lang="en-IN" sz="1400" spc="71" dirty="0">
                <a:cs typeface="Times New Roman"/>
              </a:rPr>
              <a:t>are  </a:t>
            </a:r>
            <a:r>
              <a:rPr lang="en-IN" sz="1400" spc="67" dirty="0">
                <a:cs typeface="Times New Roman"/>
              </a:rPr>
              <a:t>responsible</a:t>
            </a:r>
            <a:r>
              <a:rPr lang="en-IN" sz="1400" spc="-50" dirty="0">
                <a:cs typeface="Times New Roman"/>
              </a:rPr>
              <a:t> </a:t>
            </a:r>
            <a:r>
              <a:rPr lang="en-IN" sz="1400" spc="37" dirty="0">
                <a:cs typeface="Times New Roman"/>
              </a:rPr>
              <a:t>for</a:t>
            </a:r>
            <a:r>
              <a:rPr lang="en-IN" sz="1400" spc="-83" dirty="0">
                <a:cs typeface="Times New Roman"/>
              </a:rPr>
              <a:t> </a:t>
            </a:r>
            <a:r>
              <a:rPr lang="en-IN" sz="1400" spc="75" dirty="0">
                <a:cs typeface="Times New Roman"/>
              </a:rPr>
              <a:t>taking</a:t>
            </a:r>
            <a:r>
              <a:rPr lang="en-IN" sz="1400" spc="-33" dirty="0">
                <a:cs typeface="Times New Roman"/>
              </a:rPr>
              <a:t> </a:t>
            </a:r>
            <a:r>
              <a:rPr lang="en-IN" sz="1400" spc="75" dirty="0">
                <a:cs typeface="Times New Roman"/>
              </a:rPr>
              <a:t>steps</a:t>
            </a:r>
            <a:r>
              <a:rPr lang="en-IN" sz="1400" spc="-67" dirty="0">
                <a:cs typeface="Times New Roman"/>
              </a:rPr>
              <a:t> </a:t>
            </a:r>
            <a:r>
              <a:rPr lang="en-IN" sz="1400" spc="100" dirty="0">
                <a:cs typeface="Times New Roman"/>
              </a:rPr>
              <a:t>to</a:t>
            </a:r>
            <a:r>
              <a:rPr lang="en-IN" sz="1400" spc="-37" dirty="0">
                <a:cs typeface="Times New Roman"/>
              </a:rPr>
              <a:t> </a:t>
            </a:r>
            <a:r>
              <a:rPr lang="en-IN" sz="1400" spc="100" dirty="0">
                <a:cs typeface="Times New Roman"/>
              </a:rPr>
              <a:t>implement</a:t>
            </a:r>
            <a:r>
              <a:rPr lang="en-IN" sz="1400" spc="-75" dirty="0">
                <a:cs typeface="Times New Roman"/>
              </a:rPr>
              <a:t> </a:t>
            </a:r>
            <a:r>
              <a:rPr lang="en-IN" sz="1400" spc="121" dirty="0">
                <a:cs typeface="Times New Roman"/>
              </a:rPr>
              <a:t>the</a:t>
            </a:r>
            <a:r>
              <a:rPr lang="en-IN" sz="1400" spc="-54" dirty="0">
                <a:cs typeface="Times New Roman"/>
              </a:rPr>
              <a:t> </a:t>
            </a:r>
            <a:r>
              <a:rPr lang="en-IN" sz="1400" spc="71" dirty="0">
                <a:cs typeface="Times New Roman"/>
              </a:rPr>
              <a:t>minister's  </a:t>
            </a:r>
            <a:r>
              <a:rPr lang="en-IN" sz="1400" spc="54" dirty="0">
                <a:cs typeface="Times New Roman"/>
              </a:rPr>
              <a:t>decision.</a:t>
            </a:r>
          </a:p>
          <a:p>
            <a:pPr marL="239174" marR="60323" indent="-229120">
              <a:lnSpc>
                <a:spcPct val="100600"/>
              </a:lnSpc>
              <a:spcBef>
                <a:spcPts val="196"/>
              </a:spcBef>
              <a:buClr>
                <a:srgbClr val="D5903C"/>
              </a:buClr>
              <a:buSzPct val="84375"/>
              <a:tabLst>
                <a:tab pos="239703" algn="l"/>
              </a:tabLst>
            </a:pPr>
            <a:endParaRPr lang="en-IN" sz="1400" spc="54" dirty="0">
              <a:cs typeface="Times New Roman"/>
            </a:endParaRPr>
          </a:p>
          <a:p>
            <a:pPr marL="239174" marR="4233" indent="-229120">
              <a:lnSpc>
                <a:spcPct val="100600"/>
              </a:lnSpc>
              <a:spcBef>
                <a:spcPts val="67"/>
              </a:spcBef>
              <a:tabLst>
                <a:tab pos="5407338" algn="l"/>
              </a:tabLst>
            </a:pPr>
            <a:r>
              <a:rPr lang="en-IN" sz="1400" b="1" spc="79" dirty="0">
                <a:cs typeface="Times New Roman"/>
              </a:rPr>
              <a:t>JUDICIARY</a:t>
            </a:r>
          </a:p>
          <a:p>
            <a:pPr marL="239174" marR="4233" indent="-229120">
              <a:lnSpc>
                <a:spcPct val="100600"/>
              </a:lnSpc>
              <a:spcBef>
                <a:spcPts val="67"/>
              </a:spcBef>
              <a:tabLst>
                <a:tab pos="5407338" algn="l"/>
              </a:tabLst>
            </a:pPr>
            <a:r>
              <a:rPr lang="en-IN" sz="1400" spc="79" dirty="0">
                <a:cs typeface="Times New Roman"/>
              </a:rPr>
              <a:t>Supreme</a:t>
            </a:r>
            <a:r>
              <a:rPr lang="en-IN" sz="1400" spc="-50" dirty="0">
                <a:cs typeface="Times New Roman"/>
              </a:rPr>
              <a:t> </a:t>
            </a:r>
            <a:r>
              <a:rPr lang="en-IN" sz="1400" spc="83" dirty="0">
                <a:cs typeface="Times New Roman"/>
              </a:rPr>
              <a:t>Court</a:t>
            </a:r>
            <a:r>
              <a:rPr lang="en-IN" sz="1400" spc="-54" dirty="0">
                <a:cs typeface="Times New Roman"/>
              </a:rPr>
              <a:t> </a:t>
            </a:r>
            <a:r>
              <a:rPr lang="en-IN" sz="1400" spc="17" dirty="0">
                <a:cs typeface="Times New Roman"/>
              </a:rPr>
              <a:t>is</a:t>
            </a:r>
            <a:r>
              <a:rPr lang="en-IN" sz="1400" spc="-87" dirty="0">
                <a:cs typeface="Times New Roman"/>
              </a:rPr>
              <a:t> </a:t>
            </a:r>
            <a:r>
              <a:rPr lang="en-IN" sz="1400" spc="117" dirty="0">
                <a:cs typeface="Times New Roman"/>
              </a:rPr>
              <a:t>an</a:t>
            </a:r>
            <a:r>
              <a:rPr lang="en-IN" sz="1400" spc="-21" dirty="0">
                <a:cs typeface="Times New Roman"/>
              </a:rPr>
              <a:t> </a:t>
            </a:r>
            <a:r>
              <a:rPr lang="en-IN" sz="1400" spc="95" dirty="0">
                <a:cs typeface="Times New Roman"/>
              </a:rPr>
              <a:t>institution</a:t>
            </a:r>
            <a:r>
              <a:rPr lang="en-IN" sz="1400" spc="-100" dirty="0">
                <a:cs typeface="Times New Roman"/>
              </a:rPr>
              <a:t> </a:t>
            </a:r>
            <a:r>
              <a:rPr lang="en-IN" sz="1400" spc="-4" dirty="0">
                <a:cs typeface="Times New Roman"/>
              </a:rPr>
              <a:t>where  </a:t>
            </a:r>
            <a:r>
              <a:rPr lang="en-IN" sz="1400" spc="79" dirty="0">
                <a:cs typeface="Times New Roman"/>
              </a:rPr>
              <a:t>disputes</a:t>
            </a:r>
            <a:r>
              <a:rPr lang="en-IN" sz="1400" spc="-37" dirty="0">
                <a:cs typeface="Times New Roman"/>
              </a:rPr>
              <a:t> </a:t>
            </a:r>
            <a:r>
              <a:rPr lang="en-IN" sz="1400" spc="83" dirty="0">
                <a:cs typeface="Times New Roman"/>
              </a:rPr>
              <a:t>between</a:t>
            </a:r>
            <a:r>
              <a:rPr lang="en-IN" sz="1400" spc="-54" dirty="0">
                <a:cs typeface="Times New Roman"/>
              </a:rPr>
              <a:t> </a:t>
            </a:r>
            <a:r>
              <a:rPr lang="en-IN" sz="1400" spc="62" dirty="0">
                <a:cs typeface="Times New Roman"/>
              </a:rPr>
              <a:t>citizens</a:t>
            </a:r>
            <a:r>
              <a:rPr lang="en-IN" sz="1400" spc="-92" dirty="0">
                <a:cs typeface="Times New Roman"/>
              </a:rPr>
              <a:t> </a:t>
            </a:r>
            <a:r>
              <a:rPr lang="en-IN" sz="1400" spc="121" dirty="0">
                <a:cs typeface="Times New Roman"/>
              </a:rPr>
              <a:t>and</a:t>
            </a:r>
            <a:r>
              <a:rPr lang="en-IN" sz="1400" spc="-8" dirty="0">
                <a:cs typeface="Times New Roman"/>
              </a:rPr>
              <a:t> </a:t>
            </a:r>
            <a:r>
              <a:rPr lang="en-IN" sz="1400" spc="121" dirty="0">
                <a:cs typeface="Times New Roman"/>
              </a:rPr>
              <a:t>the</a:t>
            </a:r>
            <a:r>
              <a:rPr lang="en-IN" sz="1400" spc="-83" dirty="0">
                <a:cs typeface="Times New Roman"/>
              </a:rPr>
              <a:t> </a:t>
            </a:r>
            <a:r>
              <a:rPr lang="en-IN" sz="1400" spc="79" dirty="0">
                <a:cs typeface="Times New Roman"/>
              </a:rPr>
              <a:t>government </a:t>
            </a:r>
            <a:r>
              <a:rPr lang="en-IN" sz="1400" spc="71" dirty="0">
                <a:cs typeface="Times New Roman"/>
              </a:rPr>
              <a:t>are  </a:t>
            </a:r>
            <a:r>
              <a:rPr lang="en-IN" sz="1400" spc="25" dirty="0">
                <a:cs typeface="Times New Roman"/>
              </a:rPr>
              <a:t>finally</a:t>
            </a:r>
            <a:r>
              <a:rPr lang="en-IN" sz="1400" spc="-100" dirty="0">
                <a:cs typeface="Times New Roman"/>
              </a:rPr>
              <a:t> </a:t>
            </a:r>
            <a:r>
              <a:rPr lang="en-IN" sz="1400" spc="71" dirty="0">
                <a:cs typeface="Times New Roman"/>
              </a:rPr>
              <a:t>settled</a:t>
            </a:r>
            <a:r>
              <a:rPr lang="en-IN" sz="1400" spc="71" dirty="0">
                <a:latin typeface="Times New Roman"/>
                <a:cs typeface="Times New Roman"/>
              </a:rPr>
              <a:t>.</a:t>
            </a:r>
            <a:endParaRPr lang="en-IN" sz="1400" dirty="0">
              <a:latin typeface="Times New Roman"/>
              <a:cs typeface="Times New Roman"/>
            </a:endParaRPr>
          </a:p>
          <a:p>
            <a:pPr marL="239174" marR="60323" indent="-229120" algn="ctr">
              <a:lnSpc>
                <a:spcPct val="100600"/>
              </a:lnSpc>
              <a:spcBef>
                <a:spcPts val="196"/>
              </a:spcBef>
              <a:buClr>
                <a:srgbClr val="D5903C"/>
              </a:buClr>
              <a:buSzPct val="84375"/>
              <a:tabLst>
                <a:tab pos="239703" algn="l"/>
              </a:tabLst>
            </a:pPr>
            <a:endParaRPr lang="en-IN" sz="1600" dirty="0">
              <a:cs typeface="Times New Roman"/>
            </a:endParaRPr>
          </a:p>
        </p:txBody>
      </p:sp>
      <p:sp>
        <p:nvSpPr>
          <p:cNvPr id="6" name="object 5"/>
          <p:cNvSpPr/>
          <p:nvPr/>
        </p:nvSpPr>
        <p:spPr>
          <a:xfrm>
            <a:off x="1219200" y="3333750"/>
            <a:ext cx="6477000" cy="177165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1333500"/>
            <a:ext cx="4343400" cy="36004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788408" y="1085850"/>
            <a:ext cx="4050792" cy="3714750"/>
          </a:xfrm>
          <a:prstGeom prst="rect">
            <a:avLst/>
          </a:prstGeom>
          <a:blipFill>
            <a:blip r:embed="rId3" cstate="print"/>
            <a:stretch>
              <a:fillRect/>
            </a:stretch>
          </a:blipFill>
        </p:spPr>
        <p:txBody>
          <a:bodyPr wrap="square" lIns="0" tIns="0" rIns="0" bIns="0" rtlCol="0"/>
          <a:lstStyle/>
          <a:p>
            <a:endParaRPr/>
          </a:p>
        </p:txBody>
      </p:sp>
      <p:sp>
        <p:nvSpPr>
          <p:cNvPr id="4"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7" dirty="0">
                <a:cs typeface="Times New Roman"/>
              </a:rPr>
              <a:t>SEPARATION OF POWERS</a:t>
            </a:r>
            <a:endParaRPr lang="en-IN" sz="1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79" dirty="0">
                <a:cs typeface="Times New Roman"/>
              </a:rPr>
              <a:t>WHY DO WE NEED A PARLIAMENT</a:t>
            </a:r>
            <a:endParaRPr lang="en-IN" sz="1800" b="1" dirty="0"/>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381000" y="1047750"/>
            <a:ext cx="4953000" cy="2915670"/>
          </a:xfrm>
          <a:prstGeom prst="rect">
            <a:avLst/>
          </a:prstGeom>
        </p:spPr>
        <p:txBody>
          <a:bodyPr wrap="square">
            <a:spAutoFit/>
          </a:bodyPr>
          <a:lstStyle/>
          <a:p>
            <a:pPr marL="352954" marR="4233" indent="-342900">
              <a:lnSpc>
                <a:spcPts val="2158"/>
              </a:lnSpc>
              <a:spcBef>
                <a:spcPts val="354"/>
              </a:spcBef>
              <a:buFont typeface="+mj-lt"/>
              <a:buAutoNum type="arabicPeriod"/>
            </a:pPr>
            <a:r>
              <a:rPr lang="en-IN" sz="1400" spc="75" dirty="0">
                <a:cs typeface="Times New Roman"/>
              </a:rPr>
              <a:t> </a:t>
            </a:r>
            <a:r>
              <a:rPr lang="en-IN" sz="1200" spc="75" dirty="0">
                <a:cs typeface="Times New Roman"/>
              </a:rPr>
              <a:t>The</a:t>
            </a:r>
            <a:r>
              <a:rPr lang="en-IN" sz="1200" spc="-75" dirty="0">
                <a:cs typeface="Times New Roman"/>
              </a:rPr>
              <a:t> </a:t>
            </a:r>
            <a:r>
              <a:rPr lang="en-IN" sz="1200" spc="92" dirty="0">
                <a:cs typeface="Times New Roman"/>
              </a:rPr>
              <a:t>parliament</a:t>
            </a:r>
            <a:r>
              <a:rPr lang="en-IN" sz="1200" spc="-108" dirty="0">
                <a:cs typeface="Times New Roman"/>
              </a:rPr>
              <a:t> </a:t>
            </a:r>
            <a:r>
              <a:rPr lang="en-IN" sz="1200" spc="29" dirty="0">
                <a:cs typeface="Times New Roman"/>
              </a:rPr>
              <a:t>exercises</a:t>
            </a:r>
            <a:r>
              <a:rPr lang="en-IN" sz="1200" spc="-67" dirty="0">
                <a:cs typeface="Times New Roman"/>
              </a:rPr>
              <a:t> </a:t>
            </a:r>
            <a:r>
              <a:rPr lang="en-IN" sz="1200" spc="50" dirty="0">
                <a:cs typeface="Times New Roman"/>
              </a:rPr>
              <a:t>political</a:t>
            </a:r>
            <a:r>
              <a:rPr lang="en-IN" sz="1200" spc="-67" dirty="0">
                <a:cs typeface="Times New Roman"/>
              </a:rPr>
              <a:t> </a:t>
            </a:r>
            <a:r>
              <a:rPr lang="en-IN" sz="1200" spc="92" dirty="0">
                <a:cs typeface="Times New Roman"/>
              </a:rPr>
              <a:t>authority</a:t>
            </a:r>
            <a:r>
              <a:rPr lang="en-IN" sz="1200" spc="-117" dirty="0">
                <a:cs typeface="Times New Roman"/>
              </a:rPr>
              <a:t> </a:t>
            </a:r>
            <a:r>
              <a:rPr lang="en-IN" sz="1200" spc="121" dirty="0">
                <a:cs typeface="Times New Roman"/>
              </a:rPr>
              <a:t>on</a:t>
            </a:r>
            <a:r>
              <a:rPr lang="en-IN" sz="1200" spc="-25" dirty="0">
                <a:cs typeface="Times New Roman"/>
              </a:rPr>
              <a:t> </a:t>
            </a:r>
            <a:r>
              <a:rPr lang="en-IN" sz="1200" spc="58" dirty="0">
                <a:cs typeface="Times New Roman"/>
              </a:rPr>
              <a:t>behalf</a:t>
            </a:r>
            <a:r>
              <a:rPr lang="en-IN" sz="1200" spc="-17" dirty="0">
                <a:cs typeface="Times New Roman"/>
              </a:rPr>
              <a:t> </a:t>
            </a:r>
            <a:r>
              <a:rPr lang="en-IN" sz="1200" spc="17" dirty="0">
                <a:cs typeface="Times New Roman"/>
              </a:rPr>
              <a:t>of</a:t>
            </a:r>
            <a:r>
              <a:rPr lang="en-IN" sz="1200" spc="29" dirty="0">
                <a:cs typeface="Times New Roman"/>
              </a:rPr>
              <a:t> </a:t>
            </a:r>
            <a:r>
              <a:rPr lang="en-IN" sz="1200" spc="121" dirty="0">
                <a:cs typeface="Times New Roman"/>
              </a:rPr>
              <a:t>the  </a:t>
            </a:r>
            <a:r>
              <a:rPr lang="en-IN" sz="1200" spc="75" dirty="0">
                <a:cs typeface="Times New Roman"/>
              </a:rPr>
              <a:t>people </a:t>
            </a:r>
            <a:r>
              <a:rPr lang="en-IN" sz="1200" spc="83" dirty="0">
                <a:cs typeface="Times New Roman"/>
              </a:rPr>
              <a:t>in </a:t>
            </a:r>
            <a:r>
              <a:rPr lang="en-IN" sz="1200" spc="79" dirty="0">
                <a:cs typeface="Times New Roman"/>
              </a:rPr>
              <a:t>many</a:t>
            </a:r>
            <a:r>
              <a:rPr lang="en-IN" sz="1200" spc="-350" dirty="0">
                <a:cs typeface="Times New Roman"/>
              </a:rPr>
              <a:t> </a:t>
            </a:r>
            <a:r>
              <a:rPr lang="en-IN" sz="1200" spc="-12" dirty="0">
                <a:cs typeface="Times New Roman"/>
              </a:rPr>
              <a:t>ways:</a:t>
            </a:r>
            <a:endParaRPr lang="en-IN" sz="1200" dirty="0">
              <a:cs typeface="Times New Roman"/>
            </a:endParaRPr>
          </a:p>
          <a:p>
            <a:pPr marL="439720" marR="69318" indent="-429666">
              <a:lnSpc>
                <a:spcPts val="2158"/>
              </a:lnSpc>
              <a:spcBef>
                <a:spcPts val="508"/>
              </a:spcBef>
              <a:buSzPct val="85416"/>
              <a:buAutoNum type="arabicPeriod"/>
              <a:tabLst>
                <a:tab pos="439720" algn="l"/>
                <a:tab pos="440249" algn="l"/>
              </a:tabLst>
            </a:pPr>
            <a:r>
              <a:rPr lang="en-IN" sz="1200" spc="79" dirty="0">
                <a:cs typeface="Times New Roman"/>
              </a:rPr>
              <a:t>Parliament</a:t>
            </a:r>
            <a:r>
              <a:rPr lang="en-IN" sz="1200" spc="-46" dirty="0">
                <a:cs typeface="Times New Roman"/>
              </a:rPr>
              <a:t> </a:t>
            </a:r>
            <a:r>
              <a:rPr lang="en-IN" sz="1200" spc="17" dirty="0">
                <a:cs typeface="Times New Roman"/>
              </a:rPr>
              <a:t>is</a:t>
            </a:r>
            <a:r>
              <a:rPr lang="en-IN" sz="1200" spc="-58" dirty="0">
                <a:cs typeface="Times New Roman"/>
              </a:rPr>
              <a:t> </a:t>
            </a:r>
            <a:r>
              <a:rPr lang="en-IN" sz="1200" spc="121" dirty="0">
                <a:cs typeface="Times New Roman"/>
              </a:rPr>
              <a:t>the</a:t>
            </a:r>
            <a:r>
              <a:rPr lang="en-IN" sz="1200" spc="-62" dirty="0">
                <a:cs typeface="Times New Roman"/>
              </a:rPr>
              <a:t> </a:t>
            </a:r>
            <a:r>
              <a:rPr lang="en-IN" sz="1200" spc="46" dirty="0">
                <a:cs typeface="Times New Roman"/>
              </a:rPr>
              <a:t>final</a:t>
            </a:r>
            <a:r>
              <a:rPr lang="en-IN" sz="1200" spc="-62" dirty="0">
                <a:cs typeface="Times New Roman"/>
              </a:rPr>
              <a:t> </a:t>
            </a:r>
            <a:r>
              <a:rPr lang="en-IN" sz="1200" spc="92" dirty="0">
                <a:cs typeface="Times New Roman"/>
              </a:rPr>
              <a:t>authority</a:t>
            </a:r>
            <a:r>
              <a:rPr lang="en-IN" sz="1200" spc="-75" dirty="0">
                <a:cs typeface="Times New Roman"/>
              </a:rPr>
              <a:t> </a:t>
            </a:r>
            <a:r>
              <a:rPr lang="en-IN" sz="1200" spc="37" dirty="0">
                <a:cs typeface="Times New Roman"/>
              </a:rPr>
              <a:t>for</a:t>
            </a:r>
            <a:r>
              <a:rPr lang="en-IN" sz="1200" spc="-71" dirty="0">
                <a:cs typeface="Times New Roman"/>
              </a:rPr>
              <a:t> </a:t>
            </a:r>
            <a:r>
              <a:rPr lang="en-IN" sz="1200" b="1" spc="121" dirty="0">
                <a:cs typeface="Times New Roman"/>
              </a:rPr>
              <a:t>making</a:t>
            </a:r>
            <a:r>
              <a:rPr lang="en-IN" sz="1200" b="1" dirty="0">
                <a:cs typeface="Times New Roman"/>
              </a:rPr>
              <a:t> </a:t>
            </a:r>
            <a:r>
              <a:rPr lang="en-IN" sz="1200" b="1" spc="67" dirty="0">
                <a:cs typeface="Times New Roman"/>
              </a:rPr>
              <a:t>law</a:t>
            </a:r>
            <a:r>
              <a:rPr lang="en-IN" sz="1200" b="1" spc="8" dirty="0">
                <a:cs typeface="Times New Roman"/>
              </a:rPr>
              <a:t> </a:t>
            </a:r>
            <a:r>
              <a:rPr lang="en-IN" sz="1200" spc="83" dirty="0">
                <a:cs typeface="Times New Roman"/>
              </a:rPr>
              <a:t>in</a:t>
            </a:r>
            <a:r>
              <a:rPr lang="en-IN" sz="1200" spc="-83" dirty="0">
                <a:cs typeface="Times New Roman"/>
              </a:rPr>
              <a:t> </a:t>
            </a:r>
            <a:r>
              <a:rPr lang="en-IN" sz="1200" spc="50" dirty="0">
                <a:cs typeface="Times New Roman"/>
              </a:rPr>
              <a:t>any  country. </a:t>
            </a:r>
            <a:r>
              <a:rPr lang="en-IN" sz="1200" spc="54" dirty="0">
                <a:cs typeface="Times New Roman"/>
              </a:rPr>
              <a:t>It </a:t>
            </a:r>
            <a:r>
              <a:rPr lang="en-IN" sz="1200" spc="87" dirty="0">
                <a:cs typeface="Times New Roman"/>
              </a:rPr>
              <a:t>can </a:t>
            </a:r>
            <a:r>
              <a:rPr lang="en-IN" sz="1200" spc="46" dirty="0">
                <a:cs typeface="Times New Roman"/>
              </a:rPr>
              <a:t>also </a:t>
            </a:r>
            <a:r>
              <a:rPr lang="en-IN" sz="1200" spc="75" dirty="0">
                <a:cs typeface="Times New Roman"/>
              </a:rPr>
              <a:t>change </a:t>
            </a:r>
            <a:r>
              <a:rPr lang="en-IN" sz="1200" spc="50" dirty="0">
                <a:cs typeface="Times New Roman"/>
              </a:rPr>
              <a:t>existing </a:t>
            </a:r>
            <a:r>
              <a:rPr lang="en-IN" sz="1200" spc="21" dirty="0">
                <a:cs typeface="Times New Roman"/>
              </a:rPr>
              <a:t>laws </a:t>
            </a:r>
            <a:r>
              <a:rPr lang="en-IN" sz="1200" spc="87" dirty="0">
                <a:cs typeface="Times New Roman"/>
              </a:rPr>
              <a:t>or </a:t>
            </a:r>
            <a:r>
              <a:rPr lang="en-IN" sz="1200" spc="62" dirty="0">
                <a:cs typeface="Times New Roman"/>
              </a:rPr>
              <a:t>abolish  </a:t>
            </a:r>
            <a:r>
              <a:rPr lang="en-IN" sz="1200" spc="50" dirty="0">
                <a:cs typeface="Times New Roman"/>
              </a:rPr>
              <a:t>existing</a:t>
            </a:r>
            <a:r>
              <a:rPr lang="en-IN" sz="1200" spc="-12" dirty="0">
                <a:cs typeface="Times New Roman"/>
              </a:rPr>
              <a:t> </a:t>
            </a:r>
            <a:r>
              <a:rPr lang="en-IN" sz="1200" spc="21" dirty="0">
                <a:cs typeface="Times New Roman"/>
              </a:rPr>
              <a:t>laws</a:t>
            </a:r>
            <a:r>
              <a:rPr lang="en-IN" sz="1200" spc="-75" dirty="0">
                <a:cs typeface="Times New Roman"/>
              </a:rPr>
              <a:t> </a:t>
            </a:r>
            <a:r>
              <a:rPr lang="en-IN" sz="1200" spc="121" dirty="0">
                <a:cs typeface="Times New Roman"/>
              </a:rPr>
              <a:t>and</a:t>
            </a:r>
            <a:r>
              <a:rPr lang="en-IN" sz="1200" dirty="0">
                <a:cs typeface="Times New Roman"/>
              </a:rPr>
              <a:t> </a:t>
            </a:r>
            <a:r>
              <a:rPr lang="en-IN" sz="1200" spc="83" dirty="0">
                <a:cs typeface="Times New Roman"/>
              </a:rPr>
              <a:t>make</a:t>
            </a:r>
            <a:r>
              <a:rPr lang="en-IN" sz="1200" spc="-58" dirty="0">
                <a:cs typeface="Times New Roman"/>
              </a:rPr>
              <a:t> </a:t>
            </a:r>
            <a:r>
              <a:rPr lang="en-IN" sz="1200" spc="79" dirty="0">
                <a:cs typeface="Times New Roman"/>
              </a:rPr>
              <a:t>new</a:t>
            </a:r>
            <a:r>
              <a:rPr lang="en-IN" sz="1200" spc="-79" dirty="0">
                <a:cs typeface="Times New Roman"/>
              </a:rPr>
              <a:t> </a:t>
            </a:r>
            <a:r>
              <a:rPr lang="en-IN" sz="1200" spc="83" dirty="0">
                <a:cs typeface="Times New Roman"/>
              </a:rPr>
              <a:t>ones</a:t>
            </a:r>
            <a:r>
              <a:rPr lang="en-IN" sz="1200" spc="-33" dirty="0">
                <a:cs typeface="Times New Roman"/>
              </a:rPr>
              <a:t> </a:t>
            </a:r>
            <a:r>
              <a:rPr lang="en-IN" sz="1200" spc="83" dirty="0">
                <a:cs typeface="Times New Roman"/>
              </a:rPr>
              <a:t>in</a:t>
            </a:r>
            <a:r>
              <a:rPr lang="en-IN" sz="1200" spc="-54" dirty="0">
                <a:cs typeface="Times New Roman"/>
              </a:rPr>
              <a:t> </a:t>
            </a:r>
            <a:r>
              <a:rPr lang="en-IN" sz="1200" spc="92" dirty="0">
                <a:cs typeface="Times New Roman"/>
              </a:rPr>
              <a:t>their</a:t>
            </a:r>
            <a:r>
              <a:rPr lang="en-IN" sz="1200" spc="-104" dirty="0">
                <a:cs typeface="Times New Roman"/>
              </a:rPr>
              <a:t> </a:t>
            </a:r>
            <a:r>
              <a:rPr lang="en-IN" sz="1200" spc="42" dirty="0">
                <a:cs typeface="Times New Roman"/>
              </a:rPr>
              <a:t>place.</a:t>
            </a:r>
            <a:endParaRPr lang="en-IN" sz="1200" dirty="0">
              <a:cs typeface="Times New Roman"/>
            </a:endParaRPr>
          </a:p>
          <a:p>
            <a:pPr marL="439720" marR="320662" indent="-429666">
              <a:lnSpc>
                <a:spcPct val="90000"/>
              </a:lnSpc>
              <a:spcBef>
                <a:spcPts val="471"/>
              </a:spcBef>
              <a:buSzPct val="85416"/>
              <a:buAutoNum type="arabicPeriod"/>
              <a:tabLst>
                <a:tab pos="439720" algn="l"/>
                <a:tab pos="440249" algn="l"/>
              </a:tabLst>
            </a:pPr>
            <a:r>
              <a:rPr lang="en-IN" sz="1200" spc="79" dirty="0">
                <a:cs typeface="Times New Roman"/>
              </a:rPr>
              <a:t>Parliament</a:t>
            </a:r>
            <a:r>
              <a:rPr lang="en-IN" sz="1200" spc="-95" dirty="0">
                <a:cs typeface="Times New Roman"/>
              </a:rPr>
              <a:t> </a:t>
            </a:r>
            <a:r>
              <a:rPr lang="en-IN" sz="1200" spc="29" dirty="0">
                <a:cs typeface="Times New Roman"/>
              </a:rPr>
              <a:t>exercises</a:t>
            </a:r>
            <a:r>
              <a:rPr lang="en-IN" sz="1200" spc="-37" dirty="0">
                <a:cs typeface="Times New Roman"/>
              </a:rPr>
              <a:t> </a:t>
            </a:r>
            <a:r>
              <a:rPr lang="en-IN" sz="1200" b="1" spc="108" dirty="0">
                <a:cs typeface="Times New Roman"/>
              </a:rPr>
              <a:t>control</a:t>
            </a:r>
            <a:r>
              <a:rPr lang="en-IN" sz="1200" b="1" spc="-75" dirty="0">
                <a:cs typeface="Times New Roman"/>
              </a:rPr>
              <a:t> </a:t>
            </a:r>
            <a:r>
              <a:rPr lang="en-IN" sz="1200" b="1" spc="79" dirty="0">
                <a:cs typeface="Times New Roman"/>
              </a:rPr>
              <a:t>over</a:t>
            </a:r>
            <a:r>
              <a:rPr lang="en-IN" sz="1200" b="1" spc="-108" dirty="0">
                <a:cs typeface="Times New Roman"/>
              </a:rPr>
              <a:t> </a:t>
            </a:r>
            <a:r>
              <a:rPr lang="en-IN" sz="1200" spc="95" dirty="0">
                <a:cs typeface="Times New Roman"/>
              </a:rPr>
              <a:t>those</a:t>
            </a:r>
            <a:r>
              <a:rPr lang="en-IN" sz="1200" spc="-100" dirty="0">
                <a:cs typeface="Times New Roman"/>
              </a:rPr>
              <a:t> </a:t>
            </a:r>
            <a:r>
              <a:rPr lang="en-IN" sz="1200" spc="75" dirty="0">
                <a:cs typeface="Times New Roman"/>
              </a:rPr>
              <a:t>who</a:t>
            </a:r>
            <a:r>
              <a:rPr lang="en-IN" sz="1200" spc="-71" dirty="0">
                <a:cs typeface="Times New Roman"/>
              </a:rPr>
              <a:t> </a:t>
            </a:r>
            <a:r>
              <a:rPr lang="en-IN" sz="1200" spc="129" dirty="0">
                <a:cs typeface="Times New Roman"/>
              </a:rPr>
              <a:t>run</a:t>
            </a:r>
            <a:r>
              <a:rPr lang="en-IN" sz="1200" spc="-42" dirty="0">
                <a:cs typeface="Times New Roman"/>
              </a:rPr>
              <a:t> </a:t>
            </a:r>
            <a:r>
              <a:rPr lang="en-IN" sz="1200" spc="121" dirty="0">
                <a:cs typeface="Times New Roman"/>
              </a:rPr>
              <a:t>the  </a:t>
            </a:r>
            <a:r>
              <a:rPr lang="en-IN" sz="1200" spc="75" dirty="0">
                <a:cs typeface="Times New Roman"/>
              </a:rPr>
              <a:t>government. </a:t>
            </a:r>
            <a:r>
              <a:rPr lang="en-IN" sz="1200" spc="50" dirty="0">
                <a:cs typeface="Times New Roman"/>
              </a:rPr>
              <a:t>No </a:t>
            </a:r>
            <a:r>
              <a:rPr lang="en-IN" sz="1200" spc="62" dirty="0">
                <a:cs typeface="Times New Roman"/>
              </a:rPr>
              <a:t>decision </a:t>
            </a:r>
            <a:r>
              <a:rPr lang="en-IN" sz="1200" spc="87" dirty="0">
                <a:cs typeface="Times New Roman"/>
              </a:rPr>
              <a:t>can be </a:t>
            </a:r>
            <a:r>
              <a:rPr lang="en-IN" sz="1200" spc="95" dirty="0">
                <a:cs typeface="Times New Roman"/>
              </a:rPr>
              <a:t>taken </a:t>
            </a:r>
            <a:r>
              <a:rPr lang="en-IN" sz="1200" spc="100" dirty="0">
                <a:cs typeface="Times New Roman"/>
              </a:rPr>
              <a:t>without </a:t>
            </a:r>
            <a:r>
              <a:rPr lang="en-IN" sz="1200" spc="121" dirty="0">
                <a:cs typeface="Times New Roman"/>
              </a:rPr>
              <a:t>the  </a:t>
            </a:r>
            <a:r>
              <a:rPr lang="en-IN" sz="1200" spc="104" dirty="0">
                <a:cs typeface="Times New Roman"/>
              </a:rPr>
              <a:t>support </a:t>
            </a:r>
            <a:r>
              <a:rPr lang="en-IN" sz="1200" spc="17" dirty="0">
                <a:cs typeface="Times New Roman"/>
              </a:rPr>
              <a:t>of </a:t>
            </a:r>
            <a:r>
              <a:rPr lang="en-IN" sz="1200" spc="121" dirty="0">
                <a:cs typeface="Times New Roman"/>
              </a:rPr>
              <a:t>the</a:t>
            </a:r>
            <a:r>
              <a:rPr lang="en-IN" sz="1200" spc="-292" dirty="0">
                <a:cs typeface="Times New Roman"/>
              </a:rPr>
              <a:t> </a:t>
            </a:r>
            <a:r>
              <a:rPr lang="en-IN" sz="1200" spc="92" dirty="0">
                <a:cs typeface="Times New Roman"/>
              </a:rPr>
              <a:t>parliament</a:t>
            </a:r>
            <a:endParaRPr lang="en-IN" sz="1200" dirty="0">
              <a:cs typeface="Times New Roman"/>
            </a:endParaRPr>
          </a:p>
          <a:p>
            <a:pPr marL="439720" indent="-429666">
              <a:spcBef>
                <a:spcPts val="258"/>
              </a:spcBef>
              <a:buSzPct val="85416"/>
              <a:buAutoNum type="arabicPeriod"/>
              <a:tabLst>
                <a:tab pos="439720" algn="l"/>
                <a:tab pos="440249" algn="l"/>
              </a:tabLst>
            </a:pPr>
            <a:r>
              <a:rPr lang="en-IN" sz="1200" spc="79" dirty="0">
                <a:cs typeface="Times New Roman"/>
              </a:rPr>
              <a:t>Parliament</a:t>
            </a:r>
            <a:r>
              <a:rPr lang="en-IN" sz="1200" spc="-100" dirty="0">
                <a:cs typeface="Times New Roman"/>
              </a:rPr>
              <a:t> </a:t>
            </a:r>
            <a:r>
              <a:rPr lang="en-IN" sz="1200" spc="46" dirty="0">
                <a:cs typeface="Times New Roman"/>
              </a:rPr>
              <a:t>also</a:t>
            </a:r>
            <a:r>
              <a:rPr lang="en-IN" sz="1200" spc="-95" dirty="0">
                <a:cs typeface="Times New Roman"/>
              </a:rPr>
              <a:t> </a:t>
            </a:r>
            <a:r>
              <a:rPr lang="en-IN" sz="1200" spc="75" dirty="0">
                <a:cs typeface="Times New Roman"/>
              </a:rPr>
              <a:t>control</a:t>
            </a:r>
            <a:r>
              <a:rPr lang="en-IN" sz="1200" dirty="0">
                <a:cs typeface="Times New Roman"/>
              </a:rPr>
              <a:t> </a:t>
            </a:r>
            <a:r>
              <a:rPr lang="en-IN" sz="1200" spc="121" dirty="0">
                <a:cs typeface="Times New Roman"/>
              </a:rPr>
              <a:t>the</a:t>
            </a:r>
            <a:r>
              <a:rPr lang="en-IN" sz="1200" spc="-54" dirty="0">
                <a:cs typeface="Times New Roman"/>
              </a:rPr>
              <a:t> </a:t>
            </a:r>
            <a:r>
              <a:rPr lang="en-IN" sz="1200" b="1" spc="150" dirty="0">
                <a:cs typeface="Times New Roman"/>
              </a:rPr>
              <a:t>money</a:t>
            </a:r>
            <a:r>
              <a:rPr lang="en-IN" sz="1200" b="1" spc="-75" dirty="0">
                <a:cs typeface="Times New Roman"/>
              </a:rPr>
              <a:t> </a:t>
            </a:r>
            <a:r>
              <a:rPr lang="en-IN" sz="1200" b="1" spc="92" dirty="0">
                <a:cs typeface="Times New Roman"/>
              </a:rPr>
              <a:t>matters</a:t>
            </a:r>
            <a:r>
              <a:rPr lang="en-IN" sz="1200" spc="92" dirty="0">
                <a:cs typeface="Times New Roman"/>
              </a:rPr>
              <a:t>.</a:t>
            </a:r>
            <a:endParaRPr lang="en-IN" sz="1200" dirty="0">
              <a:cs typeface="Times New Roman"/>
            </a:endParaRPr>
          </a:p>
          <a:p>
            <a:pPr marL="439720" marR="382043" indent="-429666">
              <a:lnSpc>
                <a:spcPct val="90000"/>
              </a:lnSpc>
              <a:spcBef>
                <a:spcPts val="500"/>
              </a:spcBef>
              <a:buSzPct val="85416"/>
              <a:buAutoNum type="arabicPeriod"/>
              <a:tabLst>
                <a:tab pos="439720" algn="l"/>
                <a:tab pos="440249" algn="l"/>
              </a:tabLst>
            </a:pPr>
            <a:r>
              <a:rPr lang="en-IN" sz="1200" spc="79" dirty="0">
                <a:cs typeface="Times New Roman"/>
              </a:rPr>
              <a:t>Parliament</a:t>
            </a:r>
            <a:r>
              <a:rPr lang="en-IN" sz="1200" spc="-46" dirty="0">
                <a:cs typeface="Times New Roman"/>
              </a:rPr>
              <a:t> </a:t>
            </a:r>
            <a:r>
              <a:rPr lang="en-IN" sz="1200" spc="17" dirty="0">
                <a:cs typeface="Times New Roman"/>
              </a:rPr>
              <a:t>is</a:t>
            </a:r>
            <a:r>
              <a:rPr lang="en-IN" sz="1200" spc="-62" dirty="0">
                <a:cs typeface="Times New Roman"/>
              </a:rPr>
              <a:t> </a:t>
            </a:r>
            <a:r>
              <a:rPr lang="en-IN" sz="1200" spc="121" dirty="0">
                <a:cs typeface="Times New Roman"/>
              </a:rPr>
              <a:t>the</a:t>
            </a:r>
            <a:r>
              <a:rPr lang="en-IN" sz="1200" spc="-58" dirty="0">
                <a:cs typeface="Times New Roman"/>
              </a:rPr>
              <a:t> </a:t>
            </a:r>
            <a:r>
              <a:rPr lang="en-IN" sz="1200" b="1" spc="129" dirty="0">
                <a:cs typeface="Times New Roman"/>
              </a:rPr>
              <a:t>highest</a:t>
            </a:r>
            <a:r>
              <a:rPr lang="en-IN" sz="1200" b="1" spc="-79" dirty="0">
                <a:cs typeface="Times New Roman"/>
              </a:rPr>
              <a:t> </a:t>
            </a:r>
            <a:r>
              <a:rPr lang="en-IN" sz="1200" b="1" spc="108" dirty="0">
                <a:cs typeface="Times New Roman"/>
              </a:rPr>
              <a:t>forum</a:t>
            </a:r>
            <a:r>
              <a:rPr lang="en-IN" sz="1200" b="1" spc="-100" dirty="0">
                <a:cs typeface="Times New Roman"/>
              </a:rPr>
              <a:t> </a:t>
            </a:r>
            <a:r>
              <a:rPr lang="en-IN" sz="1200" b="1" spc="117" dirty="0">
                <a:cs typeface="Times New Roman"/>
              </a:rPr>
              <a:t>of</a:t>
            </a:r>
            <a:r>
              <a:rPr lang="en-IN" sz="1200" b="1" spc="-29" dirty="0">
                <a:cs typeface="Times New Roman"/>
              </a:rPr>
              <a:t> </a:t>
            </a:r>
            <a:r>
              <a:rPr lang="en-IN" sz="1200" b="1" spc="129" dirty="0">
                <a:cs typeface="Times New Roman"/>
              </a:rPr>
              <a:t>discussion</a:t>
            </a:r>
            <a:r>
              <a:rPr lang="en-IN" sz="1200" b="1" spc="-8" dirty="0">
                <a:cs typeface="Times New Roman"/>
              </a:rPr>
              <a:t> </a:t>
            </a:r>
            <a:r>
              <a:rPr lang="en-IN" sz="1200" spc="121" dirty="0">
                <a:cs typeface="Times New Roman"/>
              </a:rPr>
              <a:t>and  </a:t>
            </a:r>
            <a:r>
              <a:rPr lang="en-IN" sz="1200" spc="92" dirty="0">
                <a:cs typeface="Times New Roman"/>
              </a:rPr>
              <a:t>debate </a:t>
            </a:r>
            <a:r>
              <a:rPr lang="en-IN" sz="1200" spc="121" dirty="0">
                <a:cs typeface="Times New Roman"/>
              </a:rPr>
              <a:t>on </a:t>
            </a:r>
            <a:r>
              <a:rPr lang="en-IN" sz="1200" spc="67" dirty="0">
                <a:cs typeface="Times New Roman"/>
              </a:rPr>
              <a:t>public </a:t>
            </a:r>
            <a:r>
              <a:rPr lang="en-IN" sz="1200" spc="46" dirty="0">
                <a:cs typeface="Times New Roman"/>
              </a:rPr>
              <a:t>issues </a:t>
            </a:r>
            <a:r>
              <a:rPr lang="en-IN" sz="1200" spc="121" dirty="0">
                <a:cs typeface="Times New Roman"/>
              </a:rPr>
              <a:t>and </a:t>
            </a:r>
            <a:r>
              <a:rPr lang="en-IN" sz="1200" spc="83" dirty="0">
                <a:cs typeface="Times New Roman"/>
              </a:rPr>
              <a:t>national </a:t>
            </a:r>
            <a:r>
              <a:rPr lang="en-IN" sz="1200" spc="37" dirty="0">
                <a:cs typeface="Times New Roman"/>
              </a:rPr>
              <a:t>policy </a:t>
            </a:r>
            <a:r>
              <a:rPr lang="en-IN" sz="1200" spc="83" dirty="0">
                <a:cs typeface="Times New Roman"/>
              </a:rPr>
              <a:t>in </a:t>
            </a:r>
            <a:r>
              <a:rPr lang="en-IN" sz="1200" spc="50" dirty="0">
                <a:cs typeface="Times New Roman"/>
              </a:rPr>
              <a:t>any  country.</a:t>
            </a:r>
            <a:r>
              <a:rPr lang="en-IN" sz="1200" spc="4" dirty="0">
                <a:cs typeface="Times New Roman"/>
              </a:rPr>
              <a:t> </a:t>
            </a:r>
            <a:r>
              <a:rPr lang="en-IN" sz="1200" spc="54" dirty="0">
                <a:cs typeface="Times New Roman"/>
              </a:rPr>
              <a:t>It</a:t>
            </a:r>
            <a:r>
              <a:rPr lang="en-IN" sz="1200" spc="-95" dirty="0">
                <a:cs typeface="Times New Roman"/>
              </a:rPr>
              <a:t> </a:t>
            </a:r>
            <a:r>
              <a:rPr lang="en-IN" sz="1200" spc="87" dirty="0">
                <a:cs typeface="Times New Roman"/>
              </a:rPr>
              <a:t>can</a:t>
            </a:r>
            <a:r>
              <a:rPr lang="en-IN" sz="1200" spc="-54" dirty="0">
                <a:cs typeface="Times New Roman"/>
              </a:rPr>
              <a:t> </a:t>
            </a:r>
            <a:r>
              <a:rPr lang="en-IN" sz="1200" spc="58" dirty="0">
                <a:cs typeface="Times New Roman"/>
              </a:rPr>
              <a:t>seek</a:t>
            </a:r>
            <a:r>
              <a:rPr lang="en-IN" sz="1200" spc="-17" dirty="0">
                <a:cs typeface="Times New Roman"/>
              </a:rPr>
              <a:t> </a:t>
            </a:r>
            <a:r>
              <a:rPr lang="en-IN" sz="1200" spc="83" dirty="0">
                <a:cs typeface="Times New Roman"/>
              </a:rPr>
              <a:t>information</a:t>
            </a:r>
            <a:r>
              <a:rPr lang="en-IN" sz="1200" spc="-92" dirty="0">
                <a:cs typeface="Times New Roman"/>
              </a:rPr>
              <a:t> </a:t>
            </a:r>
            <a:r>
              <a:rPr lang="en-IN" sz="1200" spc="108" dirty="0">
                <a:cs typeface="Times New Roman"/>
              </a:rPr>
              <a:t>about</a:t>
            </a:r>
            <a:r>
              <a:rPr lang="en-IN" sz="1200" spc="-87" dirty="0">
                <a:cs typeface="Times New Roman"/>
              </a:rPr>
              <a:t> </a:t>
            </a:r>
            <a:r>
              <a:rPr lang="en-IN" sz="1200" spc="50" dirty="0">
                <a:cs typeface="Times New Roman"/>
              </a:rPr>
              <a:t>any</a:t>
            </a:r>
            <a:r>
              <a:rPr lang="en-IN" sz="1200" spc="-54" dirty="0">
                <a:cs typeface="Times New Roman"/>
              </a:rPr>
              <a:t> </a:t>
            </a:r>
            <a:r>
              <a:rPr lang="en-IN" sz="1200" spc="67" dirty="0">
                <a:cs typeface="Times New Roman"/>
              </a:rPr>
              <a:t>matter.</a:t>
            </a:r>
            <a:endParaRPr lang="en-IN" sz="1200" dirty="0"/>
          </a:p>
        </p:txBody>
      </p:sp>
      <p:pic>
        <p:nvPicPr>
          <p:cNvPr id="3" name="Picture 2">
            <a:extLst>
              <a:ext uri="{FF2B5EF4-FFF2-40B4-BE49-F238E27FC236}">
                <a16:creationId xmlns:a16="http://schemas.microsoft.com/office/drawing/2014/main" id="{288AA56A-0012-4195-9372-70C628B3ED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914250"/>
            <a:ext cx="3712585" cy="27243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75" dirty="0"/>
              <a:t>PARLIAMENT &amp; LEGISLATURE</a:t>
            </a:r>
            <a:endParaRPr lang="en-IN" sz="1800" b="1" dirty="0"/>
          </a:p>
        </p:txBody>
      </p:sp>
      <p:sp>
        <p:nvSpPr>
          <p:cNvPr id="72" name="Google Shape;72;p15"/>
          <p:cNvSpPr txBox="1"/>
          <p:nvPr/>
        </p:nvSpPr>
        <p:spPr>
          <a:xfrm>
            <a:off x="272675" y="1008993"/>
            <a:ext cx="4527925"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6" name="Rectangle 5"/>
          <p:cNvSpPr/>
          <p:nvPr/>
        </p:nvSpPr>
        <p:spPr>
          <a:xfrm>
            <a:off x="457200" y="1179061"/>
            <a:ext cx="3352800" cy="2308324"/>
          </a:xfrm>
          <a:prstGeom prst="rect">
            <a:avLst/>
          </a:prstGeom>
        </p:spPr>
        <p:txBody>
          <a:bodyPr wrap="square">
            <a:spAutoFit/>
          </a:bodyPr>
          <a:lstStyle/>
          <a:p>
            <a:r>
              <a:rPr lang="en-IN" sz="1200" b="1" spc="75" dirty="0"/>
              <a:t>PARLIAMENT</a:t>
            </a:r>
            <a:br>
              <a:rPr lang="en-IN" sz="1200" spc="75" dirty="0"/>
            </a:br>
            <a:r>
              <a:rPr lang="en-IN" sz="1200" spc="95" dirty="0"/>
              <a:t>In </a:t>
            </a:r>
            <a:r>
              <a:rPr lang="en-IN" sz="1200" spc="29" dirty="0"/>
              <a:t>all </a:t>
            </a:r>
            <a:r>
              <a:rPr lang="en-IN" sz="1200" spc="67" dirty="0"/>
              <a:t>democracies, </a:t>
            </a:r>
            <a:r>
              <a:rPr lang="en-IN" sz="1200" spc="129" dirty="0"/>
              <a:t>an </a:t>
            </a:r>
            <a:r>
              <a:rPr lang="en-IN" sz="1200" spc="58" dirty="0"/>
              <a:t>assembly </a:t>
            </a:r>
            <a:r>
              <a:rPr lang="en-IN" sz="1200" spc="17" dirty="0"/>
              <a:t>of </a:t>
            </a:r>
            <a:r>
              <a:rPr lang="en-IN" sz="1200" spc="79" dirty="0"/>
              <a:t>elected  </a:t>
            </a:r>
            <a:r>
              <a:rPr lang="en-IN" sz="1200" spc="75" dirty="0"/>
              <a:t>representatives</a:t>
            </a:r>
            <a:r>
              <a:rPr lang="en-IN" sz="1200" spc="-117" dirty="0"/>
              <a:t> </a:t>
            </a:r>
            <a:r>
              <a:rPr lang="en-IN" sz="1200" spc="33" dirty="0"/>
              <a:t>exercise</a:t>
            </a:r>
            <a:r>
              <a:rPr lang="en-IN" sz="1200" spc="-95" dirty="0"/>
              <a:t> </a:t>
            </a:r>
            <a:r>
              <a:rPr lang="en-IN" sz="1200" spc="104" dirty="0"/>
              <a:t>supreme</a:t>
            </a:r>
            <a:r>
              <a:rPr lang="en-IN" sz="1200" spc="-100" dirty="0"/>
              <a:t> </a:t>
            </a:r>
            <a:r>
              <a:rPr lang="en-IN" sz="1200" spc="58" dirty="0"/>
              <a:t>political</a:t>
            </a:r>
            <a:r>
              <a:rPr lang="en-IN" sz="1200" spc="-71" dirty="0"/>
              <a:t> </a:t>
            </a:r>
            <a:r>
              <a:rPr lang="en-IN" sz="1200" spc="100" dirty="0"/>
              <a:t>authority</a:t>
            </a:r>
            <a:r>
              <a:rPr lang="en-IN" sz="1200" spc="-129" dirty="0"/>
              <a:t> </a:t>
            </a:r>
            <a:r>
              <a:rPr lang="en-IN" sz="1200" spc="133" dirty="0"/>
              <a:t>on  </a:t>
            </a:r>
            <a:r>
              <a:rPr lang="en-IN" sz="1200" spc="62" dirty="0"/>
              <a:t>behalf </a:t>
            </a:r>
            <a:r>
              <a:rPr lang="en-IN" sz="1200" spc="17" dirty="0"/>
              <a:t>of </a:t>
            </a:r>
            <a:r>
              <a:rPr lang="en-IN" sz="1200" spc="71" dirty="0"/>
              <a:t>people. </a:t>
            </a:r>
            <a:r>
              <a:rPr lang="en-IN" sz="1200" spc="95" dirty="0"/>
              <a:t>In </a:t>
            </a:r>
            <a:r>
              <a:rPr lang="en-IN" sz="1200" spc="83" dirty="0"/>
              <a:t>India </a:t>
            </a:r>
            <a:r>
              <a:rPr lang="en-IN" sz="1200" spc="100" dirty="0"/>
              <a:t>such </a:t>
            </a:r>
            <a:r>
              <a:rPr lang="en-IN" sz="1200" spc="54" dirty="0"/>
              <a:t>as </a:t>
            </a:r>
            <a:r>
              <a:rPr lang="en-IN" sz="1200" spc="100" dirty="0"/>
              <a:t>such </a:t>
            </a:r>
            <a:r>
              <a:rPr lang="en-IN" sz="1200" spc="54" dirty="0"/>
              <a:t>as </a:t>
            </a:r>
            <a:r>
              <a:rPr lang="en-IN" sz="1200" spc="95" dirty="0"/>
              <a:t>national  </a:t>
            </a:r>
            <a:r>
              <a:rPr lang="en-IN" sz="1200" spc="62" dirty="0"/>
              <a:t>assembly </a:t>
            </a:r>
            <a:r>
              <a:rPr lang="en-IN" sz="1200" spc="54" dirty="0"/>
              <a:t>called</a:t>
            </a:r>
            <a:r>
              <a:rPr lang="en-IN" sz="1200" spc="-212" dirty="0"/>
              <a:t> </a:t>
            </a:r>
            <a:r>
              <a:rPr lang="en-IN" sz="1200" spc="83" dirty="0"/>
              <a:t>Parliament</a:t>
            </a:r>
          </a:p>
          <a:p>
            <a:br>
              <a:rPr lang="en-IN" sz="1200" spc="83" dirty="0"/>
            </a:br>
            <a:r>
              <a:rPr lang="en-IN" sz="1200" b="1" spc="46" dirty="0">
                <a:cs typeface="Times New Roman"/>
              </a:rPr>
              <a:t>LEGISLATURE</a:t>
            </a:r>
            <a:br>
              <a:rPr lang="en-IN" sz="1200" b="1" spc="46" dirty="0">
                <a:cs typeface="Times New Roman"/>
              </a:rPr>
            </a:br>
            <a:r>
              <a:rPr lang="en-IN" sz="1200" spc="83" dirty="0">
                <a:cs typeface="Times New Roman"/>
              </a:rPr>
              <a:t>The </a:t>
            </a:r>
            <a:r>
              <a:rPr lang="en-IN" sz="1200" spc="71" dirty="0">
                <a:cs typeface="Times New Roman"/>
              </a:rPr>
              <a:t>body </a:t>
            </a:r>
            <a:r>
              <a:rPr lang="en-IN" sz="1200" spc="17" dirty="0">
                <a:cs typeface="Times New Roman"/>
              </a:rPr>
              <a:t>of </a:t>
            </a:r>
            <a:r>
              <a:rPr lang="en-IN" sz="1200" spc="79" dirty="0">
                <a:cs typeface="Times New Roman"/>
              </a:rPr>
              <a:t>elected </a:t>
            </a:r>
            <a:r>
              <a:rPr lang="en-IN" sz="1200" spc="75" dirty="0">
                <a:cs typeface="Times New Roman"/>
              </a:rPr>
              <a:t>representatives </a:t>
            </a:r>
            <a:r>
              <a:rPr lang="en-IN" sz="1200" spc="121" dirty="0">
                <a:cs typeface="Times New Roman"/>
              </a:rPr>
              <a:t>at </a:t>
            </a:r>
            <a:r>
              <a:rPr lang="en-IN" sz="1200" spc="133" dirty="0">
                <a:cs typeface="Times New Roman"/>
              </a:rPr>
              <a:t>the  </a:t>
            </a:r>
            <a:r>
              <a:rPr lang="en-IN" sz="1200" spc="95" dirty="0">
                <a:cs typeface="Times New Roman"/>
              </a:rPr>
              <a:t>state</a:t>
            </a:r>
            <a:r>
              <a:rPr lang="en-IN" sz="1200" spc="-71" dirty="0">
                <a:cs typeface="Times New Roman"/>
              </a:rPr>
              <a:t> </a:t>
            </a:r>
            <a:r>
              <a:rPr lang="en-IN" sz="1200" spc="17" dirty="0">
                <a:cs typeface="Times New Roman"/>
              </a:rPr>
              <a:t>level</a:t>
            </a:r>
            <a:r>
              <a:rPr lang="en-IN" sz="1200" spc="-21" dirty="0">
                <a:cs typeface="Times New Roman"/>
              </a:rPr>
              <a:t> </a:t>
            </a:r>
            <a:r>
              <a:rPr lang="en-IN" sz="1200" spc="21" dirty="0">
                <a:cs typeface="Times New Roman"/>
              </a:rPr>
              <a:t>is</a:t>
            </a:r>
            <a:r>
              <a:rPr lang="en-IN" sz="1200" spc="-108" dirty="0">
                <a:cs typeface="Times New Roman"/>
              </a:rPr>
              <a:t> </a:t>
            </a:r>
            <a:r>
              <a:rPr lang="en-IN" sz="1200" spc="54" dirty="0">
                <a:cs typeface="Times New Roman"/>
              </a:rPr>
              <a:t>called</a:t>
            </a:r>
            <a:r>
              <a:rPr lang="en-IN" sz="1200" spc="4" dirty="0">
                <a:cs typeface="Times New Roman"/>
              </a:rPr>
              <a:t> </a:t>
            </a:r>
            <a:r>
              <a:rPr lang="en-IN" sz="1200" spc="54" dirty="0">
                <a:cs typeface="Times New Roman"/>
              </a:rPr>
              <a:t>Legislature</a:t>
            </a:r>
            <a:r>
              <a:rPr lang="en-IN" sz="1200" spc="-133" dirty="0">
                <a:cs typeface="Times New Roman"/>
              </a:rPr>
              <a:t> </a:t>
            </a:r>
            <a:r>
              <a:rPr lang="en-IN" sz="1200" spc="95" dirty="0">
                <a:cs typeface="Times New Roman"/>
              </a:rPr>
              <a:t>or</a:t>
            </a:r>
            <a:r>
              <a:rPr lang="en-IN" sz="1200" spc="-71" dirty="0">
                <a:cs typeface="Times New Roman"/>
              </a:rPr>
              <a:t> </a:t>
            </a:r>
            <a:r>
              <a:rPr lang="en-IN" sz="1200" spc="25" dirty="0">
                <a:cs typeface="Times New Roman"/>
              </a:rPr>
              <a:t>Legislative</a:t>
            </a:r>
            <a:r>
              <a:rPr lang="en-IN" sz="1200" spc="-133" dirty="0">
                <a:cs typeface="Times New Roman"/>
              </a:rPr>
              <a:t> </a:t>
            </a:r>
            <a:r>
              <a:rPr lang="en-IN" sz="1200" spc="29" dirty="0">
                <a:cs typeface="Times New Roman"/>
              </a:rPr>
              <a:t>assembly.</a:t>
            </a:r>
            <a:br>
              <a:rPr lang="en-IN" sz="1200" dirty="0">
                <a:cs typeface="Times New Roman"/>
              </a:rPr>
            </a:br>
            <a:endParaRPr lang="en-IN" sz="1200" dirty="0"/>
          </a:p>
        </p:txBody>
      </p:sp>
      <p:pic>
        <p:nvPicPr>
          <p:cNvPr id="3" name="Picture 2">
            <a:extLst>
              <a:ext uri="{FF2B5EF4-FFF2-40B4-BE49-F238E27FC236}">
                <a16:creationId xmlns:a16="http://schemas.microsoft.com/office/drawing/2014/main" id="{CB0C971A-8785-4D94-ADBF-98E9A0289C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274186"/>
            <a:ext cx="3295652" cy="1809750"/>
          </a:xfrm>
          <a:prstGeom prst="rect">
            <a:avLst/>
          </a:prstGeom>
        </p:spPr>
      </p:pic>
      <p:pic>
        <p:nvPicPr>
          <p:cNvPr id="8" name="Picture 7">
            <a:extLst>
              <a:ext uri="{FF2B5EF4-FFF2-40B4-BE49-F238E27FC236}">
                <a16:creationId xmlns:a16="http://schemas.microsoft.com/office/drawing/2014/main" id="{6C580DB0-4CD5-4E3C-BDFE-8591C0EBBD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37753" y="2292802"/>
            <a:ext cx="2981325" cy="1809750"/>
          </a:xfrm>
          <a:prstGeom prst="rect">
            <a:avLst/>
          </a:prstGeom>
        </p:spPr>
      </p:pic>
      <p:pic>
        <p:nvPicPr>
          <p:cNvPr id="5" name="Picture 4">
            <a:extLst>
              <a:ext uri="{FF2B5EF4-FFF2-40B4-BE49-F238E27FC236}">
                <a16:creationId xmlns:a16="http://schemas.microsoft.com/office/drawing/2014/main" id="{6A474FB2-7A18-4867-A426-4781775F39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01" y="3202672"/>
            <a:ext cx="3276599" cy="177388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79" dirty="0">
                <a:cs typeface="Times New Roman"/>
              </a:rPr>
              <a:t>TWO HOUSES OF PARLIAMENT</a:t>
            </a:r>
            <a:r>
              <a:rPr lang="en-IN" sz="1800" b="1" spc="-79" dirty="0">
                <a:cs typeface="Times New Roman"/>
              </a:rPr>
              <a:t> </a:t>
            </a:r>
            <a:endParaRPr lang="en-IN" sz="1800" b="1" dirty="0"/>
          </a:p>
        </p:txBody>
      </p:sp>
      <p:sp>
        <p:nvSpPr>
          <p:cNvPr id="72" name="Google Shape;72;p15"/>
          <p:cNvSpPr txBox="1"/>
          <p:nvPr/>
        </p:nvSpPr>
        <p:spPr>
          <a:xfrm>
            <a:off x="457200" y="702388"/>
            <a:ext cx="58689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7" name="Rectangle 6"/>
          <p:cNvSpPr/>
          <p:nvPr/>
        </p:nvSpPr>
        <p:spPr>
          <a:xfrm>
            <a:off x="381000" y="1019726"/>
            <a:ext cx="5486400" cy="3421386"/>
          </a:xfrm>
          <a:prstGeom prst="rect">
            <a:avLst/>
          </a:prstGeom>
        </p:spPr>
        <p:txBody>
          <a:bodyPr wrap="square">
            <a:spAutoFit/>
          </a:bodyPr>
          <a:lstStyle/>
          <a:p>
            <a:pPr marL="239174" indent="-228591">
              <a:lnSpc>
                <a:spcPct val="150000"/>
              </a:lnSpc>
              <a:spcBef>
                <a:spcPts val="341"/>
              </a:spcBef>
              <a:buSzPct val="85416"/>
              <a:buFont typeface="Arial" pitchFamily="34" charset="0"/>
              <a:buChar char="•"/>
              <a:tabLst>
                <a:tab pos="238645" algn="l"/>
                <a:tab pos="239174" algn="l"/>
              </a:tabLst>
            </a:pPr>
            <a:r>
              <a:rPr lang="en-IN" sz="1200" spc="79" dirty="0">
                <a:cs typeface="Times New Roman"/>
              </a:rPr>
              <a:t>Parliament</a:t>
            </a:r>
            <a:r>
              <a:rPr lang="en-IN" sz="1200" spc="-79" dirty="0">
                <a:cs typeface="Times New Roman"/>
              </a:rPr>
              <a:t> </a:t>
            </a:r>
            <a:r>
              <a:rPr lang="en-IN" sz="1200" spc="21" dirty="0">
                <a:cs typeface="Times New Roman"/>
              </a:rPr>
              <a:t>plays</a:t>
            </a:r>
            <a:r>
              <a:rPr lang="en-IN" sz="1200" spc="-92" dirty="0">
                <a:cs typeface="Times New Roman"/>
              </a:rPr>
              <a:t> </a:t>
            </a:r>
            <a:r>
              <a:rPr lang="en-IN" sz="1200" spc="71" dirty="0">
                <a:cs typeface="Times New Roman"/>
              </a:rPr>
              <a:t>a</a:t>
            </a:r>
            <a:r>
              <a:rPr lang="en-IN" sz="1200" spc="-100" dirty="0">
                <a:cs typeface="Times New Roman"/>
              </a:rPr>
              <a:t> </a:t>
            </a:r>
            <a:r>
              <a:rPr lang="en-IN" sz="1200" spc="75" dirty="0">
                <a:cs typeface="Times New Roman"/>
              </a:rPr>
              <a:t>central</a:t>
            </a:r>
            <a:r>
              <a:rPr lang="en-IN" sz="1200" spc="-25" dirty="0">
                <a:cs typeface="Times New Roman"/>
              </a:rPr>
              <a:t> </a:t>
            </a:r>
            <a:r>
              <a:rPr lang="en-IN" sz="1200" spc="54" dirty="0">
                <a:cs typeface="Times New Roman"/>
              </a:rPr>
              <a:t>role</a:t>
            </a:r>
            <a:r>
              <a:rPr lang="en-IN" sz="1200" spc="-42" dirty="0">
                <a:cs typeface="Times New Roman"/>
              </a:rPr>
              <a:t> </a:t>
            </a:r>
            <a:r>
              <a:rPr lang="en-IN" sz="1200" spc="83" dirty="0">
                <a:cs typeface="Times New Roman"/>
              </a:rPr>
              <a:t>in</a:t>
            </a:r>
            <a:r>
              <a:rPr lang="en-IN" sz="1200" spc="-83" dirty="0">
                <a:cs typeface="Times New Roman"/>
              </a:rPr>
              <a:t> </a:t>
            </a:r>
            <a:r>
              <a:rPr lang="en-IN" sz="1200" spc="67" dirty="0">
                <a:cs typeface="Times New Roman"/>
              </a:rPr>
              <a:t>democracies</a:t>
            </a:r>
            <a:endParaRPr lang="en-IN" sz="1200" dirty="0">
              <a:cs typeface="Times New Roman"/>
            </a:endParaRPr>
          </a:p>
          <a:p>
            <a:pPr marL="239174" indent="-228591">
              <a:lnSpc>
                <a:spcPct val="150000"/>
              </a:lnSpc>
              <a:spcBef>
                <a:spcPts val="258"/>
              </a:spcBef>
              <a:buSzPct val="85416"/>
              <a:buFont typeface="Arial" pitchFamily="34" charset="0"/>
              <a:buChar char="•"/>
              <a:tabLst>
                <a:tab pos="238645" algn="l"/>
                <a:tab pos="239174" algn="l"/>
              </a:tabLst>
            </a:pPr>
            <a:r>
              <a:rPr lang="en-IN" sz="1200" spc="75" dirty="0">
                <a:cs typeface="Times New Roman"/>
              </a:rPr>
              <a:t>The</a:t>
            </a:r>
            <a:r>
              <a:rPr lang="en-IN" sz="1200" spc="-62" dirty="0">
                <a:cs typeface="Times New Roman"/>
              </a:rPr>
              <a:t> </a:t>
            </a:r>
            <a:r>
              <a:rPr lang="en-IN" sz="1200" spc="37" dirty="0">
                <a:cs typeface="Times New Roman"/>
              </a:rPr>
              <a:t>large</a:t>
            </a:r>
            <a:r>
              <a:rPr lang="en-IN" sz="1200" spc="-92" dirty="0">
                <a:cs typeface="Times New Roman"/>
              </a:rPr>
              <a:t> </a:t>
            </a:r>
            <a:r>
              <a:rPr lang="en-IN" sz="1200" spc="79" dirty="0">
                <a:cs typeface="Times New Roman"/>
              </a:rPr>
              <a:t>countries</a:t>
            </a:r>
            <a:r>
              <a:rPr lang="en-IN" sz="1200" spc="-79" dirty="0">
                <a:cs typeface="Times New Roman"/>
              </a:rPr>
              <a:t> </a:t>
            </a:r>
            <a:r>
              <a:rPr lang="en-IN" sz="1200" spc="50" dirty="0">
                <a:cs typeface="Times New Roman"/>
              </a:rPr>
              <a:t>divide</a:t>
            </a:r>
            <a:r>
              <a:rPr lang="en-IN" sz="1200" spc="-87" dirty="0">
                <a:cs typeface="Times New Roman"/>
              </a:rPr>
              <a:t> </a:t>
            </a:r>
            <a:r>
              <a:rPr lang="en-IN" sz="1200" spc="121" dirty="0">
                <a:cs typeface="Times New Roman"/>
              </a:rPr>
              <a:t>the</a:t>
            </a:r>
            <a:r>
              <a:rPr lang="en-IN" sz="1200" spc="-79" dirty="0">
                <a:cs typeface="Times New Roman"/>
              </a:rPr>
              <a:t> </a:t>
            </a:r>
            <a:r>
              <a:rPr lang="en-IN" sz="1200" spc="54" dirty="0">
                <a:cs typeface="Times New Roman"/>
              </a:rPr>
              <a:t>role</a:t>
            </a:r>
            <a:r>
              <a:rPr lang="en-IN" sz="1200" spc="-100" dirty="0">
                <a:cs typeface="Times New Roman"/>
              </a:rPr>
              <a:t> </a:t>
            </a:r>
            <a:r>
              <a:rPr lang="en-IN" sz="1200" spc="121" dirty="0">
                <a:cs typeface="Times New Roman"/>
              </a:rPr>
              <a:t>and</a:t>
            </a:r>
            <a:r>
              <a:rPr lang="en-IN" sz="1200" spc="-29" dirty="0">
                <a:cs typeface="Times New Roman"/>
              </a:rPr>
              <a:t> </a:t>
            </a:r>
            <a:r>
              <a:rPr lang="en-IN" sz="1200" spc="54" dirty="0">
                <a:cs typeface="Times New Roman"/>
              </a:rPr>
              <a:t>powers</a:t>
            </a:r>
            <a:r>
              <a:rPr lang="en-IN" sz="1200" spc="-79" dirty="0">
                <a:cs typeface="Times New Roman"/>
              </a:rPr>
              <a:t> </a:t>
            </a:r>
            <a:r>
              <a:rPr lang="en-IN" sz="1200" spc="17" dirty="0">
                <a:cs typeface="Times New Roman"/>
              </a:rPr>
              <a:t>of</a:t>
            </a:r>
            <a:r>
              <a:rPr lang="en-IN" sz="1200" spc="25" dirty="0">
                <a:cs typeface="Times New Roman"/>
              </a:rPr>
              <a:t> </a:t>
            </a:r>
            <a:r>
              <a:rPr lang="en-IN" sz="1200" spc="121" dirty="0">
                <a:cs typeface="Times New Roman"/>
              </a:rPr>
              <a:t>the </a:t>
            </a:r>
            <a:r>
              <a:rPr lang="en-IN" sz="1200" spc="92" dirty="0">
                <a:cs typeface="Times New Roman"/>
              </a:rPr>
              <a:t>parliament </a:t>
            </a:r>
            <a:r>
              <a:rPr lang="en-IN" sz="1200" spc="83" dirty="0">
                <a:cs typeface="Times New Roman"/>
              </a:rPr>
              <a:t>in </a:t>
            </a:r>
            <a:r>
              <a:rPr lang="en-IN" sz="1200" spc="62" dirty="0">
                <a:cs typeface="Times New Roman"/>
              </a:rPr>
              <a:t>two</a:t>
            </a:r>
            <a:r>
              <a:rPr lang="en-IN" sz="1200" spc="-354" dirty="0">
                <a:cs typeface="Times New Roman"/>
              </a:rPr>
              <a:t> </a:t>
            </a:r>
            <a:r>
              <a:rPr lang="en-IN" sz="1200" spc="75" dirty="0">
                <a:cs typeface="Times New Roman"/>
              </a:rPr>
              <a:t>parts.</a:t>
            </a:r>
            <a:endParaRPr lang="en-IN" sz="1200" dirty="0">
              <a:cs typeface="Times New Roman"/>
            </a:endParaRPr>
          </a:p>
          <a:p>
            <a:pPr marL="239174" indent="-228591">
              <a:lnSpc>
                <a:spcPct val="150000"/>
              </a:lnSpc>
              <a:spcBef>
                <a:spcPts val="258"/>
              </a:spcBef>
              <a:buSzPct val="85416"/>
              <a:buFont typeface="Arial" pitchFamily="34" charset="0"/>
              <a:buChar char="•"/>
              <a:tabLst>
                <a:tab pos="238645" algn="l"/>
                <a:tab pos="239174" algn="l"/>
              </a:tabLst>
            </a:pPr>
            <a:r>
              <a:rPr lang="en-IN" sz="1200" spc="46" dirty="0">
                <a:cs typeface="Times New Roman"/>
              </a:rPr>
              <a:t>They</a:t>
            </a:r>
            <a:r>
              <a:rPr lang="en-IN" sz="1200" spc="-121" dirty="0">
                <a:cs typeface="Times New Roman"/>
              </a:rPr>
              <a:t> </a:t>
            </a:r>
            <a:r>
              <a:rPr lang="en-IN" sz="1200" spc="71" dirty="0">
                <a:cs typeface="Times New Roman"/>
              </a:rPr>
              <a:t>are</a:t>
            </a:r>
            <a:r>
              <a:rPr lang="en-IN" sz="1200" spc="-92" dirty="0">
                <a:cs typeface="Times New Roman"/>
              </a:rPr>
              <a:t> </a:t>
            </a:r>
            <a:r>
              <a:rPr lang="en-IN" sz="1200" spc="50" dirty="0">
                <a:cs typeface="Times New Roman"/>
              </a:rPr>
              <a:t>called</a:t>
            </a:r>
            <a:r>
              <a:rPr lang="en-IN" sz="1200" spc="4" dirty="0">
                <a:cs typeface="Times New Roman"/>
              </a:rPr>
              <a:t> </a:t>
            </a:r>
            <a:r>
              <a:rPr lang="en-IN" sz="1200" spc="79" dirty="0">
                <a:cs typeface="Times New Roman"/>
              </a:rPr>
              <a:t>Chambers</a:t>
            </a:r>
            <a:r>
              <a:rPr lang="en-IN" sz="1200" spc="-92" dirty="0">
                <a:cs typeface="Times New Roman"/>
              </a:rPr>
              <a:t> </a:t>
            </a:r>
            <a:r>
              <a:rPr lang="en-IN" sz="1200" spc="87" dirty="0">
                <a:cs typeface="Times New Roman"/>
              </a:rPr>
              <a:t>or</a:t>
            </a:r>
            <a:r>
              <a:rPr lang="en-IN" sz="1200" spc="-62" dirty="0">
                <a:cs typeface="Times New Roman"/>
              </a:rPr>
              <a:t> </a:t>
            </a:r>
            <a:r>
              <a:rPr lang="en-IN" sz="1200" spc="71" dirty="0">
                <a:cs typeface="Times New Roman"/>
              </a:rPr>
              <a:t>Houses</a:t>
            </a:r>
            <a:endParaRPr lang="en-IN" sz="1200" dirty="0">
              <a:cs typeface="Times New Roman"/>
            </a:endParaRPr>
          </a:p>
          <a:p>
            <a:pPr marL="238645" marR="463531" indent="-228591">
              <a:lnSpc>
                <a:spcPct val="150000"/>
              </a:lnSpc>
              <a:spcBef>
                <a:spcPts val="533"/>
              </a:spcBef>
              <a:buSzPct val="85416"/>
              <a:buFont typeface="Arial" pitchFamily="34" charset="0"/>
              <a:buChar char="•"/>
              <a:tabLst>
                <a:tab pos="238645" algn="l"/>
                <a:tab pos="239174" algn="l"/>
              </a:tabLst>
            </a:pPr>
            <a:r>
              <a:rPr lang="en-IN" sz="1200" spc="129" dirty="0">
                <a:cs typeface="Times New Roman"/>
              </a:rPr>
              <a:t>One</a:t>
            </a:r>
            <a:r>
              <a:rPr lang="en-IN" sz="1200" spc="-50" dirty="0">
                <a:cs typeface="Times New Roman"/>
              </a:rPr>
              <a:t> </a:t>
            </a:r>
            <a:r>
              <a:rPr lang="en-IN" sz="1200" spc="95" dirty="0">
                <a:cs typeface="Times New Roman"/>
              </a:rPr>
              <a:t>house</a:t>
            </a:r>
            <a:r>
              <a:rPr lang="en-IN" sz="1200" spc="-50" dirty="0">
                <a:cs typeface="Times New Roman"/>
              </a:rPr>
              <a:t> </a:t>
            </a:r>
            <a:r>
              <a:rPr lang="en-IN" sz="1200" spc="17" dirty="0">
                <a:cs typeface="Times New Roman"/>
              </a:rPr>
              <a:t>is</a:t>
            </a:r>
            <a:r>
              <a:rPr lang="en-IN" sz="1200" spc="-79" dirty="0">
                <a:cs typeface="Times New Roman"/>
              </a:rPr>
              <a:t> </a:t>
            </a:r>
            <a:r>
              <a:rPr lang="en-IN" sz="1200" spc="42" dirty="0">
                <a:cs typeface="Times New Roman"/>
              </a:rPr>
              <a:t>usually</a:t>
            </a:r>
            <a:r>
              <a:rPr lang="en-IN" sz="1200" spc="-104" dirty="0">
                <a:cs typeface="Times New Roman"/>
              </a:rPr>
              <a:t> </a:t>
            </a:r>
            <a:r>
              <a:rPr lang="en-IN" sz="1200" spc="50" dirty="0">
                <a:cs typeface="Times New Roman"/>
              </a:rPr>
              <a:t>directly</a:t>
            </a:r>
            <a:r>
              <a:rPr lang="en-IN" sz="1200" spc="-95" dirty="0">
                <a:cs typeface="Times New Roman"/>
              </a:rPr>
              <a:t> </a:t>
            </a:r>
            <a:r>
              <a:rPr lang="en-IN" sz="1200" spc="71" dirty="0">
                <a:cs typeface="Times New Roman"/>
              </a:rPr>
              <a:t>elected</a:t>
            </a:r>
            <a:r>
              <a:rPr lang="en-IN" sz="1200" spc="8" dirty="0">
                <a:cs typeface="Times New Roman"/>
              </a:rPr>
              <a:t> </a:t>
            </a:r>
            <a:r>
              <a:rPr lang="en-IN" sz="1200" spc="25" dirty="0">
                <a:cs typeface="Times New Roman"/>
              </a:rPr>
              <a:t>by</a:t>
            </a:r>
            <a:r>
              <a:rPr lang="en-IN" sz="1200" spc="-75" dirty="0">
                <a:cs typeface="Times New Roman"/>
              </a:rPr>
              <a:t> </a:t>
            </a:r>
            <a:r>
              <a:rPr lang="en-IN" sz="1200" spc="121" dirty="0">
                <a:cs typeface="Times New Roman"/>
              </a:rPr>
              <a:t>the</a:t>
            </a:r>
            <a:r>
              <a:rPr lang="en-IN" sz="1200" spc="-75" dirty="0">
                <a:cs typeface="Times New Roman"/>
              </a:rPr>
              <a:t> </a:t>
            </a:r>
            <a:r>
              <a:rPr lang="en-IN" sz="1200" spc="75" dirty="0">
                <a:cs typeface="Times New Roman"/>
              </a:rPr>
              <a:t>people</a:t>
            </a:r>
            <a:r>
              <a:rPr lang="en-IN" sz="1200" spc="-112" dirty="0">
                <a:cs typeface="Times New Roman"/>
              </a:rPr>
              <a:t> </a:t>
            </a:r>
            <a:r>
              <a:rPr lang="en-IN" sz="1200" spc="121" dirty="0">
                <a:cs typeface="Times New Roman"/>
              </a:rPr>
              <a:t>and  </a:t>
            </a:r>
            <a:r>
              <a:rPr lang="en-IN" sz="1200" spc="29" dirty="0">
                <a:cs typeface="Times New Roman"/>
              </a:rPr>
              <a:t>exercises </a:t>
            </a:r>
            <a:r>
              <a:rPr lang="en-IN" sz="1200" spc="121" dirty="0">
                <a:cs typeface="Times New Roman"/>
              </a:rPr>
              <a:t>the </a:t>
            </a:r>
            <a:r>
              <a:rPr lang="en-IN" sz="1200" spc="54" dirty="0">
                <a:cs typeface="Times New Roman"/>
              </a:rPr>
              <a:t>real</a:t>
            </a:r>
            <a:r>
              <a:rPr lang="en-IN" sz="1200" spc="-329" dirty="0">
                <a:cs typeface="Times New Roman"/>
              </a:rPr>
              <a:t> </a:t>
            </a:r>
            <a:r>
              <a:rPr lang="en-IN" sz="1200" spc="21" dirty="0">
                <a:cs typeface="Times New Roman"/>
              </a:rPr>
              <a:t>power.</a:t>
            </a:r>
            <a:endParaRPr lang="en-IN" sz="1200" dirty="0">
              <a:cs typeface="Times New Roman"/>
            </a:endParaRPr>
          </a:p>
          <a:p>
            <a:pPr marL="238645" marR="4233" indent="-228591">
              <a:lnSpc>
                <a:spcPct val="150000"/>
              </a:lnSpc>
              <a:spcBef>
                <a:spcPts val="508"/>
              </a:spcBef>
              <a:buSzPct val="85416"/>
              <a:buFont typeface="Arial" pitchFamily="34" charset="0"/>
              <a:buChar char="•"/>
              <a:tabLst>
                <a:tab pos="238645" algn="l"/>
                <a:tab pos="239174" algn="l"/>
              </a:tabLst>
            </a:pPr>
            <a:r>
              <a:rPr lang="en-IN" sz="1200" spc="75" dirty="0">
                <a:cs typeface="Times New Roman"/>
              </a:rPr>
              <a:t>The second </a:t>
            </a:r>
            <a:r>
              <a:rPr lang="en-IN" sz="1200" spc="95" dirty="0">
                <a:cs typeface="Times New Roman"/>
              </a:rPr>
              <a:t>house </a:t>
            </a:r>
            <a:r>
              <a:rPr lang="en-IN" sz="1200" spc="8" dirty="0">
                <a:cs typeface="Times New Roman"/>
              </a:rPr>
              <a:t>, </a:t>
            </a:r>
            <a:r>
              <a:rPr lang="en-IN" sz="1200" spc="71" dirty="0">
                <a:cs typeface="Times New Roman"/>
              </a:rPr>
              <a:t>elected </a:t>
            </a:r>
            <a:r>
              <a:rPr lang="en-IN" sz="1200" spc="54" dirty="0">
                <a:cs typeface="Times New Roman"/>
              </a:rPr>
              <a:t>indirectly </a:t>
            </a:r>
            <a:r>
              <a:rPr lang="en-IN" sz="1200" spc="121" dirty="0">
                <a:cs typeface="Times New Roman"/>
              </a:rPr>
              <a:t>and </a:t>
            </a:r>
            <a:r>
              <a:rPr lang="en-IN" sz="1200" spc="83" dirty="0">
                <a:cs typeface="Times New Roman"/>
              </a:rPr>
              <a:t>perform </a:t>
            </a:r>
            <a:r>
              <a:rPr lang="en-IN" sz="1200" spc="87" dirty="0">
                <a:cs typeface="Times New Roman"/>
              </a:rPr>
              <a:t>some  </a:t>
            </a:r>
            <a:r>
              <a:rPr lang="en-IN" sz="1200" spc="46" dirty="0">
                <a:cs typeface="Times New Roman"/>
              </a:rPr>
              <a:t>special</a:t>
            </a:r>
            <a:r>
              <a:rPr lang="en-IN" sz="1200" spc="-4" dirty="0">
                <a:cs typeface="Times New Roman"/>
              </a:rPr>
              <a:t> </a:t>
            </a:r>
            <a:r>
              <a:rPr lang="en-IN" sz="1200" spc="67" dirty="0">
                <a:cs typeface="Times New Roman"/>
              </a:rPr>
              <a:t>functions.</a:t>
            </a:r>
            <a:r>
              <a:rPr lang="en-IN" sz="1200" spc="-25" dirty="0">
                <a:cs typeface="Times New Roman"/>
              </a:rPr>
              <a:t> </a:t>
            </a:r>
            <a:r>
              <a:rPr lang="en-IN" sz="1200" spc="46" dirty="0">
                <a:cs typeface="Times New Roman"/>
              </a:rPr>
              <a:t>They</a:t>
            </a:r>
            <a:r>
              <a:rPr lang="en-IN" sz="1200" spc="-112" dirty="0">
                <a:cs typeface="Times New Roman"/>
              </a:rPr>
              <a:t> </a:t>
            </a:r>
            <a:r>
              <a:rPr lang="en-IN" sz="1200" spc="42" dirty="0">
                <a:cs typeface="Times New Roman"/>
              </a:rPr>
              <a:t>were</a:t>
            </a:r>
            <a:r>
              <a:rPr lang="en-IN" sz="1200" spc="-37" dirty="0">
                <a:cs typeface="Times New Roman"/>
              </a:rPr>
              <a:t> </a:t>
            </a:r>
            <a:r>
              <a:rPr lang="en-IN" sz="1200" spc="58" dirty="0">
                <a:cs typeface="Times New Roman"/>
              </a:rPr>
              <a:t>looking</a:t>
            </a:r>
            <a:r>
              <a:rPr lang="en-IN" sz="1200" dirty="0">
                <a:cs typeface="Times New Roman"/>
              </a:rPr>
              <a:t> </a:t>
            </a:r>
            <a:r>
              <a:rPr lang="en-IN" sz="1200" spc="121" dirty="0">
                <a:cs typeface="Times New Roman"/>
              </a:rPr>
              <a:t>the</a:t>
            </a:r>
            <a:r>
              <a:rPr lang="en-IN" sz="1200" spc="-42" dirty="0">
                <a:cs typeface="Times New Roman"/>
              </a:rPr>
              <a:t> </a:t>
            </a:r>
            <a:r>
              <a:rPr lang="en-IN" sz="1200" spc="83" dirty="0">
                <a:cs typeface="Times New Roman"/>
              </a:rPr>
              <a:t>interest</a:t>
            </a:r>
            <a:r>
              <a:rPr lang="en-IN" sz="1200" spc="-87" dirty="0">
                <a:cs typeface="Times New Roman"/>
              </a:rPr>
              <a:t> </a:t>
            </a:r>
            <a:r>
              <a:rPr lang="en-IN" sz="1200" spc="17" dirty="0">
                <a:cs typeface="Times New Roman"/>
              </a:rPr>
              <a:t>of</a:t>
            </a:r>
            <a:r>
              <a:rPr lang="en-IN" sz="1200" spc="-21" dirty="0">
                <a:cs typeface="Times New Roman"/>
              </a:rPr>
              <a:t> </a:t>
            </a:r>
            <a:r>
              <a:rPr lang="en-IN" sz="1200" spc="54" dirty="0">
                <a:cs typeface="Times New Roman"/>
              </a:rPr>
              <a:t>various  </a:t>
            </a:r>
            <a:r>
              <a:rPr lang="en-IN" sz="1200" spc="67" dirty="0">
                <a:cs typeface="Times New Roman"/>
              </a:rPr>
              <a:t>states, </a:t>
            </a:r>
            <a:r>
              <a:rPr lang="en-IN" sz="1200" spc="58" dirty="0">
                <a:cs typeface="Times New Roman"/>
              </a:rPr>
              <a:t>regions </a:t>
            </a:r>
            <a:r>
              <a:rPr lang="en-IN" sz="1200" spc="121" dirty="0">
                <a:cs typeface="Times New Roman"/>
              </a:rPr>
              <a:t>and</a:t>
            </a:r>
            <a:r>
              <a:rPr lang="en-IN" sz="1200" spc="-350" dirty="0">
                <a:cs typeface="Times New Roman"/>
              </a:rPr>
              <a:t> </a:t>
            </a:r>
            <a:r>
              <a:rPr lang="en-IN" sz="1200" spc="50" dirty="0">
                <a:cs typeface="Times New Roman"/>
              </a:rPr>
              <a:t>federal </a:t>
            </a:r>
            <a:r>
              <a:rPr lang="en-IN" sz="1200" spc="75" dirty="0">
                <a:cs typeface="Times New Roman"/>
              </a:rPr>
              <a:t>units.</a:t>
            </a:r>
            <a:endParaRPr lang="en-IN" sz="1200" dirty="0">
              <a:cs typeface="Times New Roman"/>
            </a:endParaRPr>
          </a:p>
          <a:p>
            <a:pPr marL="238645" marR="27516" indent="-228591" algn="just">
              <a:lnSpc>
                <a:spcPct val="150000"/>
              </a:lnSpc>
              <a:spcBef>
                <a:spcPts val="471"/>
              </a:spcBef>
              <a:buSzPct val="85416"/>
              <a:buFont typeface="Arial" pitchFamily="34" charset="0"/>
              <a:buChar char="•"/>
              <a:tabLst>
                <a:tab pos="239174" algn="l"/>
              </a:tabLst>
            </a:pPr>
            <a:r>
              <a:rPr lang="en-IN" sz="1200" spc="129" dirty="0">
                <a:cs typeface="Times New Roman"/>
              </a:rPr>
              <a:t>Our</a:t>
            </a:r>
            <a:r>
              <a:rPr lang="en-IN" sz="1200" spc="-79" dirty="0">
                <a:cs typeface="Times New Roman"/>
              </a:rPr>
              <a:t> </a:t>
            </a:r>
            <a:r>
              <a:rPr lang="en-IN" sz="1200" spc="83" dirty="0">
                <a:cs typeface="Times New Roman"/>
              </a:rPr>
              <a:t>Parliament</a:t>
            </a:r>
            <a:r>
              <a:rPr lang="en-IN" sz="1200" spc="-50" dirty="0">
                <a:cs typeface="Times New Roman"/>
              </a:rPr>
              <a:t> </a:t>
            </a:r>
            <a:r>
              <a:rPr lang="en-IN" sz="1200" spc="87" dirty="0">
                <a:cs typeface="Times New Roman"/>
              </a:rPr>
              <a:t>has</a:t>
            </a:r>
            <a:r>
              <a:rPr lang="en-IN" sz="1200" spc="-67" dirty="0">
                <a:cs typeface="Times New Roman"/>
              </a:rPr>
              <a:t> </a:t>
            </a:r>
            <a:r>
              <a:rPr lang="en-IN" sz="1200" spc="62" dirty="0">
                <a:cs typeface="Times New Roman"/>
              </a:rPr>
              <a:t>two</a:t>
            </a:r>
            <a:r>
              <a:rPr lang="en-IN" sz="1200" spc="-46" dirty="0">
                <a:cs typeface="Times New Roman"/>
              </a:rPr>
              <a:t> </a:t>
            </a:r>
            <a:r>
              <a:rPr lang="en-IN" sz="1200" spc="67" dirty="0">
                <a:cs typeface="Times New Roman"/>
              </a:rPr>
              <a:t>houses:</a:t>
            </a:r>
            <a:r>
              <a:rPr lang="en-IN" sz="1200" spc="-4" dirty="0">
                <a:cs typeface="Times New Roman"/>
              </a:rPr>
              <a:t> </a:t>
            </a:r>
            <a:r>
              <a:rPr lang="en-IN" sz="1200" spc="12" dirty="0">
                <a:cs typeface="Times New Roman"/>
              </a:rPr>
              <a:t>Lower</a:t>
            </a:r>
            <a:r>
              <a:rPr lang="en-IN" sz="1200" spc="-42" dirty="0">
                <a:cs typeface="Times New Roman"/>
              </a:rPr>
              <a:t> </a:t>
            </a:r>
            <a:r>
              <a:rPr lang="en-IN" sz="1200" spc="83" dirty="0">
                <a:cs typeface="Times New Roman"/>
              </a:rPr>
              <a:t>House</a:t>
            </a:r>
            <a:r>
              <a:rPr lang="en-IN" sz="1200" spc="-50" dirty="0">
                <a:cs typeface="Times New Roman"/>
              </a:rPr>
              <a:t> </a:t>
            </a:r>
            <a:r>
              <a:rPr lang="en-IN" sz="1200" spc="17" dirty="0">
                <a:cs typeface="Times New Roman"/>
              </a:rPr>
              <a:t>is</a:t>
            </a:r>
            <a:r>
              <a:rPr lang="en-IN" sz="1200" spc="-100" dirty="0">
                <a:cs typeface="Times New Roman"/>
              </a:rPr>
              <a:t> </a:t>
            </a:r>
            <a:r>
              <a:rPr lang="en-IN" sz="1200" spc="50" dirty="0">
                <a:cs typeface="Times New Roman"/>
              </a:rPr>
              <a:t>called</a:t>
            </a:r>
            <a:r>
              <a:rPr lang="en-IN" sz="1200" spc="12" dirty="0">
                <a:cs typeface="Times New Roman"/>
              </a:rPr>
              <a:t> </a:t>
            </a:r>
            <a:r>
              <a:rPr lang="en-IN" sz="1200" spc="-75" dirty="0" err="1">
                <a:cs typeface="Times New Roman"/>
              </a:rPr>
              <a:t>Lok</a:t>
            </a:r>
            <a:r>
              <a:rPr lang="en-IN" sz="1200" spc="-75" dirty="0">
                <a:cs typeface="Times New Roman"/>
              </a:rPr>
              <a:t>  </a:t>
            </a:r>
            <a:r>
              <a:rPr lang="en-IN" sz="1200" spc="62" dirty="0" err="1">
                <a:cs typeface="Times New Roman"/>
              </a:rPr>
              <a:t>Sabha</a:t>
            </a:r>
            <a:r>
              <a:rPr lang="en-IN" sz="1200" spc="-108" dirty="0">
                <a:cs typeface="Times New Roman"/>
              </a:rPr>
              <a:t> </a:t>
            </a:r>
            <a:r>
              <a:rPr lang="en-IN" sz="1200" spc="87" dirty="0">
                <a:cs typeface="Times New Roman"/>
              </a:rPr>
              <a:t>or</a:t>
            </a:r>
            <a:r>
              <a:rPr lang="en-IN" sz="1200" spc="-62" dirty="0">
                <a:cs typeface="Times New Roman"/>
              </a:rPr>
              <a:t> </a:t>
            </a:r>
            <a:r>
              <a:rPr lang="en-IN" sz="1200" spc="83" dirty="0">
                <a:cs typeface="Times New Roman"/>
              </a:rPr>
              <a:t>House</a:t>
            </a:r>
            <a:r>
              <a:rPr lang="en-IN" sz="1200" spc="-100" dirty="0">
                <a:cs typeface="Times New Roman"/>
              </a:rPr>
              <a:t> </a:t>
            </a:r>
            <a:r>
              <a:rPr lang="en-IN" sz="1200" spc="17" dirty="0">
                <a:cs typeface="Times New Roman"/>
              </a:rPr>
              <a:t>of</a:t>
            </a:r>
            <a:r>
              <a:rPr lang="en-IN" sz="1200" spc="46" dirty="0">
                <a:cs typeface="Times New Roman"/>
              </a:rPr>
              <a:t> </a:t>
            </a:r>
            <a:r>
              <a:rPr lang="en-IN" sz="1200" spc="54" dirty="0">
                <a:cs typeface="Times New Roman"/>
              </a:rPr>
              <a:t>People</a:t>
            </a:r>
            <a:r>
              <a:rPr lang="en-IN" sz="1200" spc="-100" dirty="0">
                <a:cs typeface="Times New Roman"/>
              </a:rPr>
              <a:t> </a:t>
            </a:r>
            <a:r>
              <a:rPr lang="en-IN" sz="1200" spc="121" dirty="0">
                <a:cs typeface="Times New Roman"/>
              </a:rPr>
              <a:t>and</a:t>
            </a:r>
            <a:r>
              <a:rPr lang="en-IN" sz="1200" dirty="0">
                <a:cs typeface="Times New Roman"/>
              </a:rPr>
              <a:t> </a:t>
            </a:r>
            <a:r>
              <a:rPr lang="en-IN" sz="1200" spc="79" dirty="0">
                <a:cs typeface="Times New Roman"/>
              </a:rPr>
              <a:t>Upper</a:t>
            </a:r>
            <a:r>
              <a:rPr lang="en-IN" sz="1200" spc="-75" dirty="0">
                <a:cs typeface="Times New Roman"/>
              </a:rPr>
              <a:t> </a:t>
            </a:r>
            <a:r>
              <a:rPr lang="en-IN" sz="1200" spc="83" dirty="0">
                <a:cs typeface="Times New Roman"/>
              </a:rPr>
              <a:t>House</a:t>
            </a:r>
            <a:r>
              <a:rPr lang="en-IN" sz="1200" spc="-46" dirty="0">
                <a:cs typeface="Times New Roman"/>
              </a:rPr>
              <a:t> </a:t>
            </a:r>
            <a:r>
              <a:rPr lang="en-IN" sz="1200" spc="17" dirty="0">
                <a:cs typeface="Times New Roman"/>
              </a:rPr>
              <a:t>is</a:t>
            </a:r>
            <a:r>
              <a:rPr lang="en-IN" sz="1200" spc="-95" dirty="0">
                <a:cs typeface="Times New Roman"/>
              </a:rPr>
              <a:t> </a:t>
            </a:r>
            <a:r>
              <a:rPr lang="en-IN" sz="1200" spc="50" dirty="0">
                <a:cs typeface="Times New Roman"/>
              </a:rPr>
              <a:t>called</a:t>
            </a:r>
            <a:r>
              <a:rPr lang="en-IN" sz="1200" spc="12" dirty="0">
                <a:cs typeface="Times New Roman"/>
              </a:rPr>
              <a:t> </a:t>
            </a:r>
            <a:r>
              <a:rPr lang="en-IN" sz="1200" spc="-8" dirty="0" err="1">
                <a:cs typeface="Times New Roman"/>
              </a:rPr>
              <a:t>Rajya</a:t>
            </a:r>
            <a:r>
              <a:rPr lang="en-IN" sz="1200" spc="-8" dirty="0">
                <a:cs typeface="Times New Roman"/>
              </a:rPr>
              <a:t>  </a:t>
            </a:r>
            <a:r>
              <a:rPr lang="en-IN" sz="1200" spc="62" dirty="0" err="1">
                <a:cs typeface="Times New Roman"/>
              </a:rPr>
              <a:t>Sa</a:t>
            </a:r>
            <a:r>
              <a:rPr lang="en-IN" sz="1400" spc="62" dirty="0" err="1">
                <a:cs typeface="Times New Roman"/>
              </a:rPr>
              <a:t>bha</a:t>
            </a:r>
            <a:r>
              <a:rPr lang="en-IN" sz="1400" spc="62" dirty="0">
                <a:cs typeface="Times New Roman"/>
              </a:rPr>
              <a:t> </a:t>
            </a:r>
            <a:r>
              <a:rPr lang="en-IN" sz="1400" spc="87" dirty="0">
                <a:cs typeface="Times New Roman"/>
              </a:rPr>
              <a:t>or </a:t>
            </a:r>
            <a:r>
              <a:rPr lang="en-IN" sz="1400" spc="50" dirty="0">
                <a:cs typeface="Times New Roman"/>
              </a:rPr>
              <a:t>Council</a:t>
            </a:r>
            <a:r>
              <a:rPr lang="en-IN" sz="1400" spc="-341" dirty="0">
                <a:cs typeface="Times New Roman"/>
              </a:rPr>
              <a:t> </a:t>
            </a:r>
            <a:r>
              <a:rPr lang="en-IN" sz="1400" spc="17" dirty="0">
                <a:cs typeface="Times New Roman"/>
              </a:rPr>
              <a:t>of </a:t>
            </a:r>
            <a:r>
              <a:rPr lang="en-IN" sz="1400" spc="46" dirty="0">
                <a:cs typeface="Times New Roman"/>
              </a:rPr>
              <a:t>States.</a:t>
            </a:r>
            <a:endParaRPr lang="en-IN" sz="1400" dirty="0">
              <a:cs typeface="Times New Roman"/>
            </a:endParaRPr>
          </a:p>
        </p:txBody>
      </p:sp>
      <p:pic>
        <p:nvPicPr>
          <p:cNvPr id="5" name="Picture 4">
            <a:extLst>
              <a:ext uri="{FF2B5EF4-FFF2-40B4-BE49-F238E27FC236}">
                <a16:creationId xmlns:a16="http://schemas.microsoft.com/office/drawing/2014/main" id="{F128C874-EC24-457D-B2D6-13BA2E1105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5265" y="2148840"/>
            <a:ext cx="2766060" cy="2041379"/>
          </a:xfrm>
          <a:prstGeom prst="rect">
            <a:avLst/>
          </a:prstGeom>
        </p:spPr>
      </p:pic>
      <p:pic>
        <p:nvPicPr>
          <p:cNvPr id="8" name="Picture 7">
            <a:extLst>
              <a:ext uri="{FF2B5EF4-FFF2-40B4-BE49-F238E27FC236}">
                <a16:creationId xmlns:a16="http://schemas.microsoft.com/office/drawing/2014/main" id="{8F338D52-429B-429F-86AC-0822A842CF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5726" y="29126"/>
            <a:ext cx="2895599" cy="1981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93701" y="1527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58" dirty="0">
                <a:cs typeface="Times New Roman"/>
              </a:rPr>
              <a:t>LEARNING OBJECTIVES</a:t>
            </a:r>
            <a:endParaRPr lang="en-IN" sz="1800" b="1" dirty="0"/>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457200" y="1102117"/>
            <a:ext cx="7010400" cy="2345257"/>
          </a:xfrm>
          <a:prstGeom prst="rect">
            <a:avLst/>
          </a:prstGeom>
        </p:spPr>
        <p:txBody>
          <a:bodyPr wrap="square">
            <a:spAutoFit/>
          </a:bodyPr>
          <a:lstStyle/>
          <a:p>
            <a:pPr marL="171450" lvl="0" indent="-171450">
              <a:lnSpc>
                <a:spcPct val="115000"/>
              </a:lnSpc>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Students will be able to:- understand the need  and working of political institutions.</a:t>
            </a:r>
          </a:p>
          <a:p>
            <a:pPr marL="342900" lvl="0" indent="-342900">
              <a:lnSpc>
                <a:spcPct val="115000"/>
              </a:lnSpc>
              <a:buFont typeface="Symbol" panose="05050102010706020507" pitchFamily="18" charset="2"/>
              <a:buChar char=""/>
            </a:pPr>
            <a:endParaRPr lang="en-IN" sz="1200" dirty="0">
              <a:effectLst/>
              <a:latin typeface="Arial" panose="020B0604020202020204" pitchFamily="34" charset="0"/>
              <a:ea typeface="Arial" panose="020B0604020202020204" pitchFamily="34" charset="0"/>
            </a:endParaRPr>
          </a:p>
          <a:p>
            <a:pPr marL="171450" lvl="0" indent="-171450">
              <a:lnSpc>
                <a:spcPct val="115000"/>
              </a:lnSpc>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Understand three important political institutions, Parliament, Prime Minister and Cabinet Ministers.</a:t>
            </a:r>
          </a:p>
          <a:p>
            <a:pPr marL="342900" lvl="0" indent="-342900">
              <a:lnSpc>
                <a:spcPct val="115000"/>
              </a:lnSpc>
              <a:buFont typeface="Symbol" panose="05050102010706020507" pitchFamily="18" charset="2"/>
              <a:buChar char=""/>
            </a:pPr>
            <a:endParaRPr lang="en-IN" sz="1200" dirty="0">
              <a:effectLst/>
              <a:latin typeface="Arial" panose="020B0604020202020204" pitchFamily="34" charset="0"/>
              <a:ea typeface="Roboto" panose="02000000000000000000" pitchFamily="2" charset="0"/>
              <a:cs typeface="Roboto" panose="02000000000000000000" pitchFamily="2" charset="0"/>
            </a:endParaRPr>
          </a:p>
          <a:p>
            <a:pPr marL="171450" indent="-171450">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 Gain a sense of the working of Indian Democracy, its institutions at local, state &amp; union level.</a:t>
            </a:r>
          </a:p>
          <a:p>
            <a:endPar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171450" indent="-171450">
              <a:lnSpc>
                <a:spcPct val="115000"/>
              </a:lnSpc>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  Sensitise to the key role of the Parliament and its procedures.</a:t>
            </a:r>
          </a:p>
          <a:p>
            <a:pPr marL="171450" indent="-171450">
              <a:lnSpc>
                <a:spcPct val="115000"/>
              </a:lnSpc>
              <a:buFont typeface="Arial" panose="020B0604020202020204" pitchFamily="34" charset="0"/>
              <a:buChar char="•"/>
            </a:pPr>
            <a:endParaRPr lang="en-IN" sz="1200" dirty="0">
              <a:effectLst/>
              <a:latin typeface="Arial" panose="020B0604020202020204" pitchFamily="34" charset="0"/>
              <a:ea typeface="Arial" panose="020B0604020202020204" pitchFamily="34" charset="0"/>
            </a:endParaRPr>
          </a:p>
          <a:p>
            <a:pPr marL="171450" indent="-171450">
              <a:lnSpc>
                <a:spcPct val="115000"/>
              </a:lnSpc>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  Distinguish between nominal and real executive authorities and functions.</a:t>
            </a:r>
          </a:p>
          <a:p>
            <a:pPr marL="171450" indent="-171450">
              <a:lnSpc>
                <a:spcPct val="115000"/>
              </a:lnSpc>
              <a:buFont typeface="Arial" panose="020B0604020202020204" pitchFamily="34" charset="0"/>
              <a:buChar char="•"/>
            </a:pPr>
            <a:endParaRPr lang="en-IN" sz="1200" dirty="0">
              <a:effectLst/>
              <a:latin typeface="Arial" panose="020B0604020202020204" pitchFamily="34" charset="0"/>
              <a:ea typeface="Arial" panose="020B0604020202020204" pitchFamily="34" charset="0"/>
            </a:endParaRPr>
          </a:p>
          <a:p>
            <a:pPr marL="171450" indent="-171450">
              <a:buFont typeface="Arial" panose="020B0604020202020204" pitchFamily="34" charset="0"/>
              <a:buChar char="•"/>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  Understand the Parliamentary System of executive’s accountability to the legislature.</a:t>
            </a:r>
            <a:endParaRPr lang="en-IN" sz="1200" dirty="0">
              <a:cs typeface="Times New Roman"/>
            </a:endParaRPr>
          </a:p>
        </p:txBody>
      </p:sp>
    </p:spTree>
    <p:extLst>
      <p:ext uri="{BB962C8B-B14F-4D97-AF65-F5344CB8AC3E}">
        <p14:creationId xmlns:p14="http://schemas.microsoft.com/office/powerpoint/2010/main" val="2442472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US" sz="1800" b="1" spc="83" dirty="0">
                <a:cs typeface="Times New Roman"/>
              </a:rPr>
              <a:t>LOK SABHA AND RAJYA SABHA</a:t>
            </a:r>
            <a:endParaRPr lang="en-IN" sz="1800" b="1" dirty="0"/>
          </a:p>
          <a:p>
            <a:endParaRPr lang="en-IN" sz="1800" b="1" dirty="0"/>
          </a:p>
        </p:txBody>
      </p:sp>
      <p:sp>
        <p:nvSpPr>
          <p:cNvPr id="72" name="Google Shape;72;p15"/>
          <p:cNvSpPr txBox="1"/>
          <p:nvPr/>
        </p:nvSpPr>
        <p:spPr>
          <a:xfrm>
            <a:off x="272675" y="742950"/>
            <a:ext cx="8688300" cy="30135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7" name="Rectangle 6"/>
          <p:cNvSpPr/>
          <p:nvPr/>
        </p:nvSpPr>
        <p:spPr>
          <a:xfrm>
            <a:off x="381000" y="1276350"/>
            <a:ext cx="8305800" cy="4246291"/>
          </a:xfrm>
          <a:prstGeom prst="rect">
            <a:avLst/>
          </a:prstGeom>
        </p:spPr>
        <p:txBody>
          <a:bodyPr wrap="square">
            <a:spAutoFit/>
          </a:bodyPr>
          <a:lstStyle/>
          <a:p>
            <a:pPr marL="238645" marR="207953" indent="-228591">
              <a:spcBef>
                <a:spcPts val="87"/>
              </a:spcBef>
              <a:spcAft>
                <a:spcPts val="1200"/>
              </a:spcAft>
              <a:buSzPct val="84615"/>
              <a:buFont typeface="Arial" pitchFamily="34" charset="0"/>
              <a:buChar char="•"/>
              <a:tabLst>
                <a:tab pos="307434" algn="l"/>
                <a:tab pos="307963" algn="l"/>
              </a:tabLst>
            </a:pPr>
            <a:r>
              <a:rPr lang="en-IN" sz="1200" spc="67" dirty="0">
                <a:cs typeface="Times New Roman"/>
              </a:rPr>
              <a:t>It</a:t>
            </a:r>
            <a:r>
              <a:rPr lang="en-IN" sz="1200" spc="-58" dirty="0">
                <a:cs typeface="Times New Roman"/>
              </a:rPr>
              <a:t> </a:t>
            </a:r>
            <a:r>
              <a:rPr lang="en-IN" sz="1200" spc="21" dirty="0">
                <a:cs typeface="Times New Roman"/>
              </a:rPr>
              <a:t>is</a:t>
            </a:r>
            <a:r>
              <a:rPr lang="en-IN" sz="1200" spc="-100" dirty="0">
                <a:cs typeface="Times New Roman"/>
              </a:rPr>
              <a:t> </a:t>
            </a:r>
            <a:r>
              <a:rPr lang="en-IN" sz="1200" spc="58" dirty="0">
                <a:cs typeface="Times New Roman"/>
              </a:rPr>
              <a:t>directly</a:t>
            </a:r>
            <a:r>
              <a:rPr lang="en-IN" sz="1200" spc="-117" dirty="0">
                <a:cs typeface="Times New Roman"/>
              </a:rPr>
              <a:t> </a:t>
            </a:r>
            <a:r>
              <a:rPr lang="en-IN" sz="1200" spc="79" dirty="0">
                <a:cs typeface="Times New Roman"/>
              </a:rPr>
              <a:t>elected</a:t>
            </a:r>
            <a:r>
              <a:rPr lang="en-IN" sz="1200" spc="-8" dirty="0">
                <a:cs typeface="Times New Roman"/>
              </a:rPr>
              <a:t> </a:t>
            </a:r>
            <a:r>
              <a:rPr lang="en-IN" sz="1200" spc="29" dirty="0">
                <a:cs typeface="Times New Roman"/>
              </a:rPr>
              <a:t>by</a:t>
            </a:r>
            <a:r>
              <a:rPr lang="en-IN" sz="1200" spc="-75" dirty="0">
                <a:cs typeface="Times New Roman"/>
              </a:rPr>
              <a:t> </a:t>
            </a:r>
            <a:r>
              <a:rPr lang="en-IN" sz="1200" spc="137" dirty="0">
                <a:cs typeface="Times New Roman"/>
              </a:rPr>
              <a:t>the</a:t>
            </a:r>
            <a:r>
              <a:rPr lang="en-IN" sz="1200" spc="-92" dirty="0">
                <a:cs typeface="Times New Roman"/>
              </a:rPr>
              <a:t> </a:t>
            </a:r>
            <a:r>
              <a:rPr lang="en-IN" sz="1200" spc="83" dirty="0">
                <a:cs typeface="Times New Roman"/>
              </a:rPr>
              <a:t>people</a:t>
            </a:r>
            <a:r>
              <a:rPr lang="en-IN" sz="1200" spc="-121" dirty="0">
                <a:cs typeface="Times New Roman"/>
              </a:rPr>
              <a:t> </a:t>
            </a:r>
            <a:r>
              <a:rPr lang="en-IN" sz="1200" spc="133" dirty="0">
                <a:cs typeface="Times New Roman"/>
              </a:rPr>
              <a:t>and</a:t>
            </a:r>
            <a:r>
              <a:rPr lang="en-IN" sz="1200" spc="-50" dirty="0">
                <a:cs typeface="Times New Roman"/>
              </a:rPr>
              <a:t> </a:t>
            </a:r>
            <a:r>
              <a:rPr lang="en-IN" sz="1200" spc="33" dirty="0">
                <a:cs typeface="Times New Roman"/>
              </a:rPr>
              <a:t>exercises</a:t>
            </a:r>
            <a:r>
              <a:rPr lang="en-IN" sz="1200" spc="-54" dirty="0">
                <a:cs typeface="Times New Roman"/>
              </a:rPr>
              <a:t>  </a:t>
            </a:r>
            <a:r>
              <a:rPr lang="en-IN" sz="1200" spc="137" dirty="0">
                <a:cs typeface="Times New Roman"/>
              </a:rPr>
              <a:t>the </a:t>
            </a:r>
            <a:r>
              <a:rPr lang="en-IN" sz="1200" spc="58" dirty="0">
                <a:cs typeface="Times New Roman"/>
              </a:rPr>
              <a:t>real</a:t>
            </a:r>
            <a:r>
              <a:rPr lang="en-IN" sz="1200" spc="-37" dirty="0">
                <a:cs typeface="Times New Roman"/>
              </a:rPr>
              <a:t> </a:t>
            </a:r>
            <a:r>
              <a:rPr lang="en-IN" sz="1200" spc="25" dirty="0">
                <a:cs typeface="Times New Roman"/>
              </a:rPr>
              <a:t>power.</a:t>
            </a:r>
            <a:endParaRPr lang="en-IN" sz="1200" dirty="0">
              <a:cs typeface="Times New Roman"/>
            </a:endParaRPr>
          </a:p>
          <a:p>
            <a:pPr marL="238645" marR="4233" indent="-228591">
              <a:spcBef>
                <a:spcPts val="496"/>
              </a:spcBef>
              <a:spcAft>
                <a:spcPts val="1200"/>
              </a:spcAft>
              <a:buSzPct val="84615"/>
              <a:buFont typeface="Arial" pitchFamily="34" charset="0"/>
              <a:buChar char="•"/>
              <a:tabLst>
                <a:tab pos="239174" algn="l"/>
              </a:tabLst>
            </a:pPr>
            <a:r>
              <a:rPr lang="en-IN" sz="1200" spc="83" dirty="0">
                <a:cs typeface="Times New Roman"/>
              </a:rPr>
              <a:t>The </a:t>
            </a:r>
            <a:r>
              <a:rPr lang="en-IN" sz="1200" spc="108" dirty="0">
                <a:cs typeface="Times New Roman"/>
              </a:rPr>
              <a:t>maximum strength </a:t>
            </a:r>
            <a:r>
              <a:rPr lang="en-IN" sz="1200" spc="17" dirty="0">
                <a:cs typeface="Times New Roman"/>
              </a:rPr>
              <a:t>of </a:t>
            </a:r>
            <a:r>
              <a:rPr lang="en-IN" sz="1200" spc="133" dirty="0">
                <a:cs typeface="Times New Roman"/>
              </a:rPr>
              <a:t>the </a:t>
            </a:r>
            <a:r>
              <a:rPr lang="en-IN" sz="1200" spc="104" dirty="0">
                <a:cs typeface="Times New Roman"/>
              </a:rPr>
              <a:t>house </a:t>
            </a:r>
            <a:r>
              <a:rPr lang="en-IN" sz="1200" spc="21" dirty="0">
                <a:cs typeface="Times New Roman"/>
              </a:rPr>
              <a:t>is </a:t>
            </a:r>
            <a:r>
              <a:rPr lang="en-IN" sz="1200" spc="-58" dirty="0">
                <a:cs typeface="Times New Roman"/>
              </a:rPr>
              <a:t>552 </a:t>
            </a:r>
            <a:r>
              <a:rPr lang="en-IN" sz="1200" spc="17" dirty="0">
                <a:cs typeface="Times New Roman"/>
              </a:rPr>
              <a:t>of </a:t>
            </a:r>
            <a:r>
              <a:rPr lang="en-IN" sz="1200" spc="-25" dirty="0">
                <a:cs typeface="Times New Roman"/>
              </a:rPr>
              <a:t>530  </a:t>
            </a:r>
            <a:r>
              <a:rPr lang="en-IN" sz="1200" spc="112" dirty="0">
                <a:cs typeface="Times New Roman"/>
              </a:rPr>
              <a:t>members</a:t>
            </a:r>
            <a:r>
              <a:rPr lang="en-IN" sz="1200" spc="-108" dirty="0">
                <a:cs typeface="Times New Roman"/>
              </a:rPr>
              <a:t> </a:t>
            </a:r>
            <a:r>
              <a:rPr lang="en-IN" sz="1200" spc="75" dirty="0">
                <a:cs typeface="Times New Roman"/>
              </a:rPr>
              <a:t>are</a:t>
            </a:r>
            <a:r>
              <a:rPr lang="en-IN" sz="1200" spc="-104" dirty="0">
                <a:cs typeface="Times New Roman"/>
              </a:rPr>
              <a:t> </a:t>
            </a:r>
            <a:r>
              <a:rPr lang="en-IN" sz="1200" spc="79" dirty="0">
                <a:cs typeface="Times New Roman"/>
              </a:rPr>
              <a:t>elected</a:t>
            </a:r>
            <a:r>
              <a:rPr lang="en-IN" sz="1200" spc="-25" dirty="0">
                <a:cs typeface="Times New Roman"/>
              </a:rPr>
              <a:t> </a:t>
            </a:r>
            <a:r>
              <a:rPr lang="en-IN" sz="1200" spc="75" dirty="0">
                <a:cs typeface="Times New Roman"/>
              </a:rPr>
              <a:t>from</a:t>
            </a:r>
            <a:r>
              <a:rPr lang="en-IN" sz="1200" spc="-83" dirty="0">
                <a:cs typeface="Times New Roman"/>
              </a:rPr>
              <a:t> </a:t>
            </a:r>
            <a:r>
              <a:rPr lang="en-IN" sz="1200" spc="133" dirty="0">
                <a:cs typeface="Times New Roman"/>
              </a:rPr>
              <a:t>the</a:t>
            </a:r>
            <a:r>
              <a:rPr lang="en-IN" sz="1200" spc="-100" dirty="0">
                <a:cs typeface="Times New Roman"/>
              </a:rPr>
              <a:t> </a:t>
            </a:r>
            <a:r>
              <a:rPr lang="en-IN" sz="1200" spc="87" dirty="0">
                <a:cs typeface="Times New Roman"/>
              </a:rPr>
              <a:t>states</a:t>
            </a:r>
            <a:r>
              <a:rPr lang="en-IN" sz="1200" spc="-121" dirty="0">
                <a:cs typeface="Times New Roman"/>
              </a:rPr>
              <a:t> </a:t>
            </a:r>
            <a:r>
              <a:rPr lang="en-IN" sz="1200" spc="133" dirty="0">
                <a:cs typeface="Times New Roman"/>
              </a:rPr>
              <a:t>and</a:t>
            </a:r>
            <a:r>
              <a:rPr lang="en-IN" sz="1200" spc="-12" dirty="0">
                <a:cs typeface="Times New Roman"/>
              </a:rPr>
              <a:t> </a:t>
            </a:r>
            <a:r>
              <a:rPr lang="en-IN" sz="1200" spc="25" dirty="0">
                <a:cs typeface="Times New Roman"/>
              </a:rPr>
              <a:t>20</a:t>
            </a:r>
            <a:r>
              <a:rPr lang="en-IN" sz="1200" dirty="0">
                <a:cs typeface="Times New Roman"/>
              </a:rPr>
              <a:t> </a:t>
            </a:r>
            <a:r>
              <a:rPr lang="en-IN" sz="1200" spc="112" dirty="0">
                <a:cs typeface="Times New Roman"/>
              </a:rPr>
              <a:t>members  </a:t>
            </a:r>
            <a:r>
              <a:rPr lang="en-IN" sz="1200" spc="75" dirty="0">
                <a:cs typeface="Times New Roman"/>
              </a:rPr>
              <a:t>from </a:t>
            </a:r>
            <a:r>
              <a:rPr lang="en-IN" sz="1200" spc="133" dirty="0">
                <a:cs typeface="Times New Roman"/>
              </a:rPr>
              <a:t>the </a:t>
            </a:r>
            <a:r>
              <a:rPr lang="en-IN" sz="1200" spc="87" dirty="0">
                <a:cs typeface="Times New Roman"/>
              </a:rPr>
              <a:t>Union </a:t>
            </a:r>
            <a:r>
              <a:rPr lang="en-IN" sz="1200" spc="46" dirty="0">
                <a:cs typeface="Times New Roman"/>
              </a:rPr>
              <a:t>Territories. </a:t>
            </a:r>
            <a:r>
              <a:rPr lang="en-IN" sz="1200" spc="-33" dirty="0">
                <a:cs typeface="Times New Roman"/>
              </a:rPr>
              <a:t>Two </a:t>
            </a:r>
            <a:r>
              <a:rPr lang="en-IN" sz="1200" spc="112" dirty="0">
                <a:cs typeface="Times New Roman"/>
              </a:rPr>
              <a:t>members </a:t>
            </a:r>
            <a:r>
              <a:rPr lang="en-IN" sz="1200" spc="75" dirty="0">
                <a:cs typeface="Times New Roman"/>
              </a:rPr>
              <a:t>are  </a:t>
            </a:r>
            <a:r>
              <a:rPr lang="en-IN" sz="1200" spc="117" dirty="0">
                <a:cs typeface="Times New Roman"/>
              </a:rPr>
              <a:t>nominated</a:t>
            </a:r>
            <a:r>
              <a:rPr lang="en-IN" sz="1200" spc="-12" dirty="0">
                <a:cs typeface="Times New Roman"/>
              </a:rPr>
              <a:t> </a:t>
            </a:r>
            <a:r>
              <a:rPr lang="en-IN" sz="1200" spc="29" dirty="0">
                <a:cs typeface="Times New Roman"/>
              </a:rPr>
              <a:t>by</a:t>
            </a:r>
            <a:r>
              <a:rPr lang="en-IN" sz="1200" spc="-75" dirty="0">
                <a:cs typeface="Times New Roman"/>
              </a:rPr>
              <a:t> </a:t>
            </a:r>
            <a:r>
              <a:rPr lang="en-IN" sz="1200" spc="133" dirty="0">
                <a:cs typeface="Times New Roman"/>
              </a:rPr>
              <a:t>the</a:t>
            </a:r>
            <a:r>
              <a:rPr lang="en-IN" sz="1200" spc="-87" dirty="0">
                <a:cs typeface="Times New Roman"/>
              </a:rPr>
              <a:t> </a:t>
            </a:r>
            <a:r>
              <a:rPr lang="en-IN" sz="1200" spc="95" dirty="0">
                <a:cs typeface="Times New Roman"/>
              </a:rPr>
              <a:t>president</a:t>
            </a:r>
            <a:r>
              <a:rPr lang="en-IN" sz="1200" spc="-125" dirty="0">
                <a:cs typeface="Times New Roman"/>
              </a:rPr>
              <a:t> </a:t>
            </a:r>
            <a:r>
              <a:rPr lang="en-IN" sz="1200" spc="17" dirty="0">
                <a:cs typeface="Times New Roman"/>
              </a:rPr>
              <a:t>of</a:t>
            </a:r>
            <a:r>
              <a:rPr lang="en-IN" sz="1200" spc="46" dirty="0">
                <a:cs typeface="Times New Roman"/>
              </a:rPr>
              <a:t> </a:t>
            </a:r>
            <a:r>
              <a:rPr lang="en-IN" sz="1200" spc="83" dirty="0">
                <a:cs typeface="Times New Roman"/>
              </a:rPr>
              <a:t>India</a:t>
            </a:r>
            <a:r>
              <a:rPr lang="en-IN" sz="1200" spc="-46" dirty="0">
                <a:cs typeface="Times New Roman"/>
              </a:rPr>
              <a:t> </a:t>
            </a:r>
            <a:r>
              <a:rPr lang="en-IN" sz="1200" spc="75" dirty="0">
                <a:cs typeface="Times New Roman"/>
              </a:rPr>
              <a:t>from</a:t>
            </a:r>
            <a:r>
              <a:rPr lang="en-IN" sz="1200" spc="-62" dirty="0">
                <a:cs typeface="Times New Roman"/>
              </a:rPr>
              <a:t> </a:t>
            </a:r>
            <a:r>
              <a:rPr lang="en-IN" sz="1200" spc="133" dirty="0">
                <a:cs typeface="Times New Roman"/>
              </a:rPr>
              <a:t>the</a:t>
            </a:r>
            <a:r>
              <a:rPr lang="en-IN" sz="1200" spc="-92" dirty="0">
                <a:cs typeface="Times New Roman"/>
              </a:rPr>
              <a:t> </a:t>
            </a:r>
            <a:r>
              <a:rPr lang="en-IN" sz="1200" spc="33" dirty="0">
                <a:cs typeface="Times New Roman"/>
              </a:rPr>
              <a:t>Anglo-  </a:t>
            </a:r>
            <a:r>
              <a:rPr lang="en-IN" sz="1200" spc="100" dirty="0">
                <a:cs typeface="Times New Roman"/>
              </a:rPr>
              <a:t>Indian</a:t>
            </a:r>
            <a:r>
              <a:rPr lang="en-IN" sz="1200" spc="-92" dirty="0">
                <a:cs typeface="Times New Roman"/>
              </a:rPr>
              <a:t> </a:t>
            </a:r>
            <a:r>
              <a:rPr lang="en-IN" sz="1200" spc="71" dirty="0">
                <a:cs typeface="Times New Roman"/>
              </a:rPr>
              <a:t>community.</a:t>
            </a:r>
            <a:endParaRPr lang="en-IN" sz="1200" dirty="0">
              <a:cs typeface="Times New Roman"/>
            </a:endParaRPr>
          </a:p>
          <a:p>
            <a:pPr marL="239174" indent="-228591">
              <a:spcBef>
                <a:spcPts val="504"/>
              </a:spcBef>
              <a:spcAft>
                <a:spcPts val="1200"/>
              </a:spcAft>
              <a:buSzPct val="84615"/>
              <a:buFont typeface="Arial" pitchFamily="34" charset="0"/>
              <a:buChar char="•"/>
              <a:tabLst>
                <a:tab pos="239174" algn="l"/>
              </a:tabLst>
            </a:pPr>
            <a:r>
              <a:rPr lang="en-IN" sz="1200" spc="83" dirty="0">
                <a:cs typeface="Times New Roman"/>
              </a:rPr>
              <a:t>The</a:t>
            </a:r>
            <a:r>
              <a:rPr lang="en-IN" sz="1200" spc="-87" dirty="0">
                <a:cs typeface="Times New Roman"/>
              </a:rPr>
              <a:t> </a:t>
            </a:r>
            <a:r>
              <a:rPr lang="en-IN" sz="1200" spc="104" dirty="0">
                <a:cs typeface="Times New Roman"/>
              </a:rPr>
              <a:t>present</a:t>
            </a:r>
            <a:r>
              <a:rPr lang="en-IN" sz="1200" spc="-67" dirty="0">
                <a:cs typeface="Times New Roman"/>
              </a:rPr>
              <a:t> </a:t>
            </a:r>
            <a:r>
              <a:rPr lang="en-IN" sz="1200" spc="108" dirty="0">
                <a:cs typeface="Times New Roman"/>
              </a:rPr>
              <a:t>membership</a:t>
            </a:r>
            <a:r>
              <a:rPr lang="en-IN" sz="1200" spc="-125" dirty="0">
                <a:cs typeface="Times New Roman"/>
              </a:rPr>
              <a:t> </a:t>
            </a:r>
            <a:r>
              <a:rPr lang="en-IN" sz="1200" spc="17" dirty="0">
                <a:cs typeface="Times New Roman"/>
              </a:rPr>
              <a:t>of</a:t>
            </a:r>
            <a:r>
              <a:rPr lang="en-IN" sz="1200" spc="42" dirty="0">
                <a:cs typeface="Times New Roman"/>
              </a:rPr>
              <a:t> </a:t>
            </a:r>
            <a:r>
              <a:rPr lang="en-IN" sz="1200" spc="25" dirty="0">
                <a:cs typeface="Times New Roman"/>
              </a:rPr>
              <a:t>Lok</a:t>
            </a:r>
            <a:r>
              <a:rPr lang="en-IN" sz="1200" spc="-37" dirty="0">
                <a:cs typeface="Times New Roman"/>
              </a:rPr>
              <a:t> </a:t>
            </a:r>
            <a:r>
              <a:rPr lang="en-IN" sz="1200" spc="71" dirty="0">
                <a:cs typeface="Times New Roman"/>
              </a:rPr>
              <a:t>Sabha</a:t>
            </a:r>
            <a:r>
              <a:rPr lang="en-IN" sz="1200" spc="-67" dirty="0">
                <a:cs typeface="Times New Roman"/>
              </a:rPr>
              <a:t> </a:t>
            </a:r>
            <a:r>
              <a:rPr lang="en-IN" sz="1200" spc="21" dirty="0">
                <a:cs typeface="Times New Roman"/>
              </a:rPr>
              <a:t>is</a:t>
            </a:r>
            <a:r>
              <a:rPr lang="en-IN" sz="1200" spc="-42" dirty="0">
                <a:cs typeface="Times New Roman"/>
              </a:rPr>
              <a:t> </a:t>
            </a:r>
            <a:r>
              <a:rPr lang="en-IN" sz="1200" spc="-21" dirty="0">
                <a:cs typeface="Times New Roman"/>
              </a:rPr>
              <a:t>545.</a:t>
            </a:r>
          </a:p>
          <a:p>
            <a:pPr marL="238645" marR="529675" indent="-228591">
              <a:lnSpc>
                <a:spcPts val="2158"/>
              </a:lnSpc>
              <a:spcBef>
                <a:spcPts val="354"/>
              </a:spcBef>
              <a:buSzPct val="85416"/>
              <a:buFont typeface="Arial" pitchFamily="34" charset="0"/>
              <a:buChar char="•"/>
              <a:tabLst>
                <a:tab pos="238645" algn="l"/>
                <a:tab pos="239174" algn="l"/>
              </a:tabLst>
            </a:pPr>
            <a:r>
              <a:rPr lang="en-US" sz="1200" spc="8" dirty="0">
                <a:cs typeface="Times New Roman"/>
              </a:rPr>
              <a:t>Is</a:t>
            </a:r>
            <a:r>
              <a:rPr lang="en-US" sz="1200" spc="-67" dirty="0">
                <a:cs typeface="Times New Roman"/>
              </a:rPr>
              <a:t> </a:t>
            </a:r>
            <a:r>
              <a:rPr lang="en-US" sz="1200" spc="42" dirty="0">
                <a:cs typeface="Times New Roman"/>
              </a:rPr>
              <a:t>usually</a:t>
            </a:r>
            <a:r>
              <a:rPr lang="en-US" sz="1200" spc="-95" dirty="0">
                <a:cs typeface="Times New Roman"/>
              </a:rPr>
              <a:t> </a:t>
            </a:r>
            <a:r>
              <a:rPr lang="en-US" sz="1200" spc="71" dirty="0">
                <a:cs typeface="Times New Roman"/>
              </a:rPr>
              <a:t>elected</a:t>
            </a:r>
            <a:r>
              <a:rPr lang="en-US" sz="1200" spc="12" dirty="0">
                <a:cs typeface="Times New Roman"/>
              </a:rPr>
              <a:t> </a:t>
            </a:r>
            <a:r>
              <a:rPr lang="en-US" sz="1200" spc="54" dirty="0">
                <a:cs typeface="Times New Roman"/>
              </a:rPr>
              <a:t>indirectly</a:t>
            </a:r>
            <a:r>
              <a:rPr lang="en-US" sz="1200" spc="-87" dirty="0">
                <a:cs typeface="Times New Roman"/>
              </a:rPr>
              <a:t> </a:t>
            </a:r>
            <a:r>
              <a:rPr lang="en-US" sz="1200" spc="121" dirty="0">
                <a:cs typeface="Times New Roman"/>
              </a:rPr>
              <a:t>and</a:t>
            </a:r>
            <a:r>
              <a:rPr lang="en-US" sz="1200" spc="-21" dirty="0">
                <a:cs typeface="Times New Roman"/>
              </a:rPr>
              <a:t> </a:t>
            </a:r>
            <a:r>
              <a:rPr lang="en-US" sz="1200" spc="75" dirty="0">
                <a:cs typeface="Times New Roman"/>
              </a:rPr>
              <a:t>performs</a:t>
            </a:r>
            <a:r>
              <a:rPr lang="en-US" sz="1200" spc="-83" dirty="0">
                <a:cs typeface="Times New Roman"/>
              </a:rPr>
              <a:t> </a:t>
            </a:r>
            <a:r>
              <a:rPr lang="en-US" sz="1200" spc="87" dirty="0">
                <a:cs typeface="Times New Roman"/>
              </a:rPr>
              <a:t>some</a:t>
            </a:r>
            <a:r>
              <a:rPr lang="en-US" sz="1200" spc="-83" dirty="0">
                <a:cs typeface="Times New Roman"/>
              </a:rPr>
              <a:t> </a:t>
            </a:r>
            <a:r>
              <a:rPr lang="en-US" sz="1200" spc="46" dirty="0">
                <a:cs typeface="Times New Roman"/>
              </a:rPr>
              <a:t>special  </a:t>
            </a:r>
            <a:r>
              <a:rPr lang="en-US" sz="1200" spc="79" dirty="0">
                <a:cs typeface="Times New Roman"/>
              </a:rPr>
              <a:t>functions</a:t>
            </a:r>
            <a:endParaRPr lang="en-US" sz="1200" dirty="0">
              <a:cs typeface="Times New Roman"/>
            </a:endParaRPr>
          </a:p>
          <a:p>
            <a:pPr marL="238645" marR="35982" indent="-228591">
              <a:lnSpc>
                <a:spcPts val="2158"/>
              </a:lnSpc>
              <a:spcBef>
                <a:spcPts val="508"/>
              </a:spcBef>
              <a:buSzPct val="85416"/>
              <a:buFont typeface="Arial" pitchFamily="34" charset="0"/>
              <a:buChar char="•"/>
              <a:tabLst>
                <a:tab pos="238645" algn="l"/>
                <a:tab pos="239174" algn="l"/>
              </a:tabLst>
            </a:pPr>
            <a:r>
              <a:rPr lang="en-US" sz="1200" spc="75" dirty="0">
                <a:cs typeface="Times New Roman"/>
              </a:rPr>
              <a:t>The </a:t>
            </a:r>
            <a:r>
              <a:rPr lang="en-US" sz="1200" spc="104" dirty="0">
                <a:cs typeface="Times New Roman"/>
              </a:rPr>
              <a:t>most </a:t>
            </a:r>
            <a:r>
              <a:rPr lang="en-US" sz="1200" spc="108" dirty="0">
                <a:cs typeface="Times New Roman"/>
              </a:rPr>
              <a:t>common </a:t>
            </a:r>
            <a:r>
              <a:rPr lang="en-US" sz="1200" spc="46" dirty="0">
                <a:cs typeface="Times New Roman"/>
              </a:rPr>
              <a:t>work </a:t>
            </a:r>
            <a:r>
              <a:rPr lang="en-US" sz="1200" spc="37" dirty="0">
                <a:cs typeface="Times New Roman"/>
              </a:rPr>
              <a:t>for </a:t>
            </a:r>
            <a:r>
              <a:rPr lang="en-US" sz="1200" spc="121" dirty="0">
                <a:cs typeface="Times New Roman"/>
              </a:rPr>
              <a:t>the </a:t>
            </a:r>
            <a:r>
              <a:rPr lang="en-US" sz="1200" spc="75" dirty="0">
                <a:cs typeface="Times New Roman"/>
              </a:rPr>
              <a:t>second </a:t>
            </a:r>
            <a:r>
              <a:rPr lang="en-US" sz="1200" spc="83" dirty="0">
                <a:cs typeface="Times New Roman"/>
              </a:rPr>
              <a:t>House </a:t>
            </a:r>
            <a:r>
              <a:rPr lang="en-US" sz="1200" spc="17" dirty="0">
                <a:cs typeface="Times New Roman"/>
              </a:rPr>
              <a:t>is </a:t>
            </a:r>
            <a:r>
              <a:rPr lang="en-US" sz="1200" spc="100" dirty="0">
                <a:cs typeface="Times New Roman"/>
              </a:rPr>
              <a:t>to </a:t>
            </a:r>
            <a:r>
              <a:rPr lang="en-US" sz="1200" spc="58" dirty="0">
                <a:cs typeface="Times New Roman"/>
              </a:rPr>
              <a:t>look  </a:t>
            </a:r>
            <a:r>
              <a:rPr lang="en-US" sz="1200" spc="62" dirty="0">
                <a:cs typeface="Times New Roman"/>
              </a:rPr>
              <a:t>after</a:t>
            </a:r>
            <a:r>
              <a:rPr lang="en-US" sz="1200" spc="-95" dirty="0">
                <a:cs typeface="Times New Roman"/>
              </a:rPr>
              <a:t> </a:t>
            </a:r>
            <a:r>
              <a:rPr lang="en-US" sz="1200" spc="121" dirty="0">
                <a:cs typeface="Times New Roman"/>
              </a:rPr>
              <a:t>the</a:t>
            </a:r>
            <a:r>
              <a:rPr lang="en-US" sz="1200" spc="-46" dirty="0">
                <a:cs typeface="Times New Roman"/>
              </a:rPr>
              <a:t> </a:t>
            </a:r>
            <a:r>
              <a:rPr lang="en-US" sz="1200" spc="79" dirty="0">
                <a:cs typeface="Times New Roman"/>
              </a:rPr>
              <a:t>interests</a:t>
            </a:r>
            <a:r>
              <a:rPr lang="en-US" sz="1200" spc="-92" dirty="0">
                <a:cs typeface="Times New Roman"/>
              </a:rPr>
              <a:t> </a:t>
            </a:r>
            <a:r>
              <a:rPr lang="en-US" sz="1200" spc="17" dirty="0">
                <a:cs typeface="Times New Roman"/>
              </a:rPr>
              <a:t>of</a:t>
            </a:r>
            <a:r>
              <a:rPr lang="en-US" sz="1200" spc="-17" dirty="0">
                <a:cs typeface="Times New Roman"/>
              </a:rPr>
              <a:t> </a:t>
            </a:r>
            <a:r>
              <a:rPr lang="en-US" sz="1200" spc="54" dirty="0">
                <a:cs typeface="Times New Roman"/>
              </a:rPr>
              <a:t>various</a:t>
            </a:r>
            <a:r>
              <a:rPr lang="en-US" sz="1200" spc="-92" dirty="0">
                <a:cs typeface="Times New Roman"/>
              </a:rPr>
              <a:t> </a:t>
            </a:r>
            <a:r>
              <a:rPr lang="en-US" sz="1200" spc="67" dirty="0">
                <a:cs typeface="Times New Roman"/>
              </a:rPr>
              <a:t>states,</a:t>
            </a:r>
            <a:r>
              <a:rPr lang="en-US" sz="1200" spc="-29" dirty="0">
                <a:cs typeface="Times New Roman"/>
              </a:rPr>
              <a:t> </a:t>
            </a:r>
            <a:r>
              <a:rPr lang="en-US" sz="1200" spc="58" dirty="0">
                <a:cs typeface="Times New Roman"/>
              </a:rPr>
              <a:t>regions</a:t>
            </a:r>
            <a:r>
              <a:rPr lang="en-US" sz="1200" spc="-83" dirty="0">
                <a:cs typeface="Times New Roman"/>
              </a:rPr>
              <a:t> </a:t>
            </a:r>
            <a:r>
              <a:rPr lang="en-US" sz="1200" spc="87" dirty="0">
                <a:cs typeface="Times New Roman"/>
              </a:rPr>
              <a:t>or</a:t>
            </a:r>
            <a:r>
              <a:rPr lang="en-US" sz="1200" spc="-67" dirty="0">
                <a:cs typeface="Times New Roman"/>
              </a:rPr>
              <a:t> </a:t>
            </a:r>
            <a:r>
              <a:rPr lang="en-US" sz="1200" spc="50" dirty="0">
                <a:cs typeface="Times New Roman"/>
              </a:rPr>
              <a:t>federal</a:t>
            </a:r>
            <a:r>
              <a:rPr lang="en-US" sz="1200" spc="-46" dirty="0">
                <a:cs typeface="Times New Roman"/>
              </a:rPr>
              <a:t> </a:t>
            </a:r>
            <a:r>
              <a:rPr lang="en-US" sz="1200" spc="75" dirty="0">
                <a:cs typeface="Times New Roman"/>
              </a:rPr>
              <a:t>units.</a:t>
            </a:r>
            <a:endParaRPr lang="en-US" sz="1200" dirty="0">
              <a:cs typeface="Times New Roman"/>
            </a:endParaRPr>
          </a:p>
          <a:p>
            <a:pPr marL="239174" indent="-228591">
              <a:spcBef>
                <a:spcPts val="229"/>
              </a:spcBef>
              <a:buSzPct val="85416"/>
              <a:buFont typeface="Arial" pitchFamily="34" charset="0"/>
              <a:buChar char="•"/>
              <a:tabLst>
                <a:tab pos="238645" algn="l"/>
                <a:tab pos="239174" algn="l"/>
              </a:tabLst>
            </a:pPr>
            <a:r>
              <a:rPr lang="en-US" sz="1200" spc="54" dirty="0">
                <a:cs typeface="Times New Roman"/>
              </a:rPr>
              <a:t>It</a:t>
            </a:r>
            <a:r>
              <a:rPr lang="en-US" sz="1200" spc="-50" dirty="0">
                <a:cs typeface="Times New Roman"/>
              </a:rPr>
              <a:t> </a:t>
            </a:r>
            <a:r>
              <a:rPr lang="en-US" sz="1200" spc="87" dirty="0">
                <a:cs typeface="Times New Roman"/>
              </a:rPr>
              <a:t>has</a:t>
            </a:r>
            <a:r>
              <a:rPr lang="en-US" sz="1200" spc="-42" dirty="0">
                <a:cs typeface="Times New Roman"/>
              </a:rPr>
              <a:t> </a:t>
            </a:r>
            <a:r>
              <a:rPr lang="en-US" sz="1200" spc="125" dirty="0">
                <a:cs typeface="Times New Roman"/>
              </a:rPr>
              <a:t>not</a:t>
            </a:r>
            <a:r>
              <a:rPr lang="en-US" sz="1200" spc="-42" dirty="0">
                <a:cs typeface="Times New Roman"/>
              </a:rPr>
              <a:t> </a:t>
            </a:r>
            <a:r>
              <a:rPr lang="en-US" sz="1200" spc="95" dirty="0">
                <a:cs typeface="Times New Roman"/>
              </a:rPr>
              <a:t>more</a:t>
            </a:r>
            <a:r>
              <a:rPr lang="en-US" sz="1200" spc="-71" dirty="0">
                <a:cs typeface="Times New Roman"/>
              </a:rPr>
              <a:t> </a:t>
            </a:r>
            <a:r>
              <a:rPr lang="en-US" sz="1200" spc="133" dirty="0">
                <a:cs typeface="Times New Roman"/>
              </a:rPr>
              <a:t>than</a:t>
            </a:r>
            <a:r>
              <a:rPr lang="en-US" sz="1200" spc="-33" dirty="0">
                <a:cs typeface="Times New Roman"/>
              </a:rPr>
              <a:t> </a:t>
            </a:r>
            <a:r>
              <a:rPr lang="en-US" sz="1200" spc="-12" dirty="0">
                <a:cs typeface="Times New Roman"/>
              </a:rPr>
              <a:t>250</a:t>
            </a:r>
            <a:r>
              <a:rPr lang="en-US" sz="1200" spc="-8" dirty="0">
                <a:cs typeface="Times New Roman"/>
              </a:rPr>
              <a:t> </a:t>
            </a:r>
            <a:r>
              <a:rPr lang="en-US" sz="1200" spc="100" dirty="0">
                <a:cs typeface="Times New Roman"/>
              </a:rPr>
              <a:t>members</a:t>
            </a:r>
            <a:endParaRPr lang="en-US" sz="1200" dirty="0">
              <a:cs typeface="Times New Roman"/>
            </a:endParaRPr>
          </a:p>
          <a:p>
            <a:pPr marL="238645" marR="91013" indent="-228591">
              <a:lnSpc>
                <a:spcPct val="90000"/>
              </a:lnSpc>
              <a:spcBef>
                <a:spcPts val="500"/>
              </a:spcBef>
              <a:buSzPct val="85416"/>
              <a:buFont typeface="Arial" pitchFamily="34" charset="0"/>
              <a:buChar char="•"/>
              <a:tabLst>
                <a:tab pos="238645" algn="l"/>
                <a:tab pos="239174" algn="l"/>
              </a:tabLst>
            </a:pPr>
            <a:r>
              <a:rPr lang="en-US" sz="1200" spc="-25" dirty="0">
                <a:cs typeface="Times New Roman"/>
              </a:rPr>
              <a:t>Twelve </a:t>
            </a:r>
            <a:r>
              <a:rPr lang="en-US" sz="1200" spc="17" dirty="0">
                <a:cs typeface="Times New Roman"/>
              </a:rPr>
              <a:t>of </a:t>
            </a:r>
            <a:r>
              <a:rPr lang="en-US" sz="1200" spc="-8" dirty="0">
                <a:cs typeface="Times New Roman"/>
              </a:rPr>
              <a:t>Rajya </a:t>
            </a:r>
            <a:r>
              <a:rPr lang="en-US" sz="1200" spc="62" dirty="0">
                <a:cs typeface="Times New Roman"/>
              </a:rPr>
              <a:t>Sabha </a:t>
            </a:r>
            <a:r>
              <a:rPr lang="en-US" sz="1200" spc="100" dirty="0">
                <a:cs typeface="Times New Roman"/>
              </a:rPr>
              <a:t>members </a:t>
            </a:r>
            <a:r>
              <a:rPr lang="en-US" sz="1200" spc="71" dirty="0">
                <a:cs typeface="Times New Roman"/>
              </a:rPr>
              <a:t>are </a:t>
            </a:r>
            <a:r>
              <a:rPr lang="en-US" sz="1200" spc="108" dirty="0">
                <a:cs typeface="Times New Roman"/>
              </a:rPr>
              <a:t>nominated </a:t>
            </a:r>
            <a:r>
              <a:rPr lang="en-US" sz="1200" spc="25" dirty="0">
                <a:cs typeface="Times New Roman"/>
              </a:rPr>
              <a:t>by </a:t>
            </a:r>
            <a:r>
              <a:rPr lang="en-US" sz="1200" spc="121" dirty="0">
                <a:cs typeface="Times New Roman"/>
              </a:rPr>
              <a:t>the  </a:t>
            </a:r>
            <a:r>
              <a:rPr lang="en-US" sz="1200" spc="87" dirty="0">
                <a:cs typeface="Times New Roman"/>
              </a:rPr>
              <a:t>president</a:t>
            </a:r>
            <a:r>
              <a:rPr lang="en-US" sz="1200" spc="-58" dirty="0">
                <a:cs typeface="Times New Roman"/>
              </a:rPr>
              <a:t> </a:t>
            </a:r>
            <a:r>
              <a:rPr lang="en-US" sz="1200" spc="67" dirty="0">
                <a:cs typeface="Times New Roman"/>
              </a:rPr>
              <a:t>from</a:t>
            </a:r>
            <a:r>
              <a:rPr lang="en-US" sz="1200" spc="-62" dirty="0">
                <a:cs typeface="Times New Roman"/>
              </a:rPr>
              <a:t> </a:t>
            </a:r>
            <a:r>
              <a:rPr lang="en-US" sz="1200" spc="83" dirty="0">
                <a:cs typeface="Times New Roman"/>
              </a:rPr>
              <a:t>persons</a:t>
            </a:r>
            <a:r>
              <a:rPr lang="en-US" sz="1200" spc="-79" dirty="0">
                <a:cs typeface="Times New Roman"/>
              </a:rPr>
              <a:t> </a:t>
            </a:r>
            <a:r>
              <a:rPr lang="en-US" sz="1200" spc="75" dirty="0">
                <a:cs typeface="Times New Roman"/>
              </a:rPr>
              <a:t>who</a:t>
            </a:r>
            <a:r>
              <a:rPr lang="en-US" sz="1200" spc="-42" dirty="0">
                <a:cs typeface="Times New Roman"/>
              </a:rPr>
              <a:t> </a:t>
            </a:r>
            <a:r>
              <a:rPr lang="en-US" sz="1200" spc="42" dirty="0">
                <a:cs typeface="Times New Roman"/>
              </a:rPr>
              <a:t>have</a:t>
            </a:r>
            <a:r>
              <a:rPr lang="en-US" sz="1200" spc="-100" dirty="0">
                <a:cs typeface="Times New Roman"/>
              </a:rPr>
              <a:t> </a:t>
            </a:r>
            <a:r>
              <a:rPr lang="en-US" sz="1200" spc="100" dirty="0">
                <a:cs typeface="Times New Roman"/>
              </a:rPr>
              <a:t>earned</a:t>
            </a:r>
            <a:r>
              <a:rPr lang="en-US" sz="1200" spc="-50" dirty="0">
                <a:cs typeface="Times New Roman"/>
              </a:rPr>
              <a:t> </a:t>
            </a:r>
            <a:r>
              <a:rPr lang="en-US" sz="1200" spc="83" dirty="0">
                <a:cs typeface="Times New Roman"/>
              </a:rPr>
              <a:t>distinction</a:t>
            </a:r>
            <a:r>
              <a:rPr lang="en-US" sz="1200" spc="-29" dirty="0">
                <a:cs typeface="Times New Roman"/>
              </a:rPr>
              <a:t> </a:t>
            </a:r>
            <a:r>
              <a:rPr lang="en-US" sz="1200" spc="83" dirty="0">
                <a:cs typeface="Times New Roman"/>
              </a:rPr>
              <a:t>in</a:t>
            </a:r>
            <a:r>
              <a:rPr lang="en-US" sz="1200" spc="-54" dirty="0">
                <a:cs typeface="Times New Roman"/>
              </a:rPr>
              <a:t> </a:t>
            </a:r>
            <a:r>
              <a:rPr lang="en-US" sz="1200" spc="121" dirty="0">
                <a:cs typeface="Times New Roman"/>
              </a:rPr>
              <a:t>the  </a:t>
            </a:r>
            <a:r>
              <a:rPr lang="en-US" sz="1200" spc="42" dirty="0">
                <a:cs typeface="Times New Roman"/>
              </a:rPr>
              <a:t>field</a:t>
            </a:r>
            <a:r>
              <a:rPr lang="en-US" sz="1200" spc="-67" dirty="0">
                <a:cs typeface="Times New Roman"/>
              </a:rPr>
              <a:t> </a:t>
            </a:r>
            <a:r>
              <a:rPr lang="en-US" sz="1200" spc="17" dirty="0">
                <a:cs typeface="Times New Roman"/>
              </a:rPr>
              <a:t>of</a:t>
            </a:r>
            <a:r>
              <a:rPr lang="en-US" sz="1200" spc="46" dirty="0">
                <a:cs typeface="Times New Roman"/>
              </a:rPr>
              <a:t> </a:t>
            </a:r>
            <a:r>
              <a:rPr lang="en-US" sz="1200" spc="71" dirty="0">
                <a:cs typeface="Times New Roman"/>
              </a:rPr>
              <a:t>literature,</a:t>
            </a:r>
            <a:r>
              <a:rPr lang="en-US" sz="1200" spc="-71" dirty="0">
                <a:cs typeface="Times New Roman"/>
              </a:rPr>
              <a:t> </a:t>
            </a:r>
            <a:r>
              <a:rPr lang="en-US" sz="1200" spc="83" dirty="0">
                <a:cs typeface="Times New Roman"/>
              </a:rPr>
              <a:t>art,</a:t>
            </a:r>
            <a:r>
              <a:rPr lang="en-US" sz="1200" spc="-42" dirty="0">
                <a:cs typeface="Times New Roman"/>
              </a:rPr>
              <a:t> </a:t>
            </a:r>
            <a:r>
              <a:rPr lang="en-US" sz="1200" spc="50" dirty="0">
                <a:cs typeface="Times New Roman"/>
              </a:rPr>
              <a:t>science</a:t>
            </a:r>
            <a:r>
              <a:rPr lang="en-US" sz="1200" spc="-71" dirty="0">
                <a:cs typeface="Times New Roman"/>
              </a:rPr>
              <a:t> </a:t>
            </a:r>
            <a:r>
              <a:rPr lang="en-US" sz="1200" spc="33" dirty="0">
                <a:cs typeface="Times New Roman"/>
              </a:rPr>
              <a:t>service.</a:t>
            </a:r>
            <a:endParaRPr lang="en-US" sz="1200" dirty="0">
              <a:cs typeface="Times New Roman"/>
            </a:endParaRPr>
          </a:p>
          <a:p>
            <a:pPr marL="239174" indent="-228591">
              <a:spcBef>
                <a:spcPts val="258"/>
              </a:spcBef>
              <a:buSzPct val="85416"/>
              <a:buFont typeface="Arial" pitchFamily="34" charset="0"/>
              <a:buChar char="•"/>
              <a:tabLst>
                <a:tab pos="238645" algn="l"/>
                <a:tab pos="239174" algn="l"/>
              </a:tabLst>
            </a:pPr>
            <a:r>
              <a:rPr lang="en-US" sz="1200" spc="-8" dirty="0">
                <a:cs typeface="Times New Roman"/>
              </a:rPr>
              <a:t>Rajya</a:t>
            </a:r>
            <a:r>
              <a:rPr lang="en-US" sz="1200" spc="-54" dirty="0">
                <a:cs typeface="Times New Roman"/>
              </a:rPr>
              <a:t> </a:t>
            </a:r>
            <a:r>
              <a:rPr lang="en-US" sz="1200" spc="62" dirty="0">
                <a:cs typeface="Times New Roman"/>
              </a:rPr>
              <a:t>Sabha</a:t>
            </a:r>
            <a:r>
              <a:rPr lang="en-US" sz="1200" spc="-54" dirty="0">
                <a:cs typeface="Times New Roman"/>
              </a:rPr>
              <a:t> </a:t>
            </a:r>
            <a:r>
              <a:rPr lang="en-US" sz="1200" spc="17" dirty="0">
                <a:cs typeface="Times New Roman"/>
              </a:rPr>
              <a:t>is</a:t>
            </a:r>
            <a:r>
              <a:rPr lang="en-US" sz="1200" spc="-92" dirty="0">
                <a:cs typeface="Times New Roman"/>
              </a:rPr>
              <a:t> </a:t>
            </a:r>
            <a:r>
              <a:rPr lang="en-US" sz="1200" spc="71" dirty="0">
                <a:cs typeface="Times New Roman"/>
              </a:rPr>
              <a:t>a</a:t>
            </a:r>
            <a:r>
              <a:rPr lang="en-US" sz="1200" spc="-83" dirty="0">
                <a:cs typeface="Times New Roman"/>
              </a:rPr>
              <a:t> </a:t>
            </a:r>
            <a:r>
              <a:rPr lang="en-US" sz="1200" spc="121" dirty="0">
                <a:cs typeface="Times New Roman"/>
              </a:rPr>
              <a:t>permanent</a:t>
            </a:r>
            <a:r>
              <a:rPr lang="en-US" sz="1200" spc="-50" dirty="0">
                <a:cs typeface="Times New Roman"/>
              </a:rPr>
              <a:t> </a:t>
            </a:r>
            <a:r>
              <a:rPr lang="en-US" sz="1200" spc="12" dirty="0">
                <a:cs typeface="Times New Roman"/>
              </a:rPr>
              <a:t>body.</a:t>
            </a:r>
            <a:endParaRPr lang="en-US" sz="1200" dirty="0">
              <a:cs typeface="Times New Roman"/>
            </a:endParaRPr>
          </a:p>
          <a:p>
            <a:pPr marL="239174" indent="-228591">
              <a:spcBef>
                <a:spcPts val="262"/>
              </a:spcBef>
              <a:buSzPct val="85416"/>
              <a:buFont typeface="Arial" pitchFamily="34" charset="0"/>
              <a:buChar char="•"/>
              <a:tabLst>
                <a:tab pos="238645" algn="l"/>
                <a:tab pos="239174" algn="l"/>
              </a:tabLst>
            </a:pPr>
            <a:r>
              <a:rPr lang="en-US" sz="1200" spc="129" dirty="0">
                <a:cs typeface="Times New Roman"/>
              </a:rPr>
              <a:t>One</a:t>
            </a:r>
            <a:r>
              <a:rPr lang="en-US" sz="1200" spc="-75" dirty="0">
                <a:cs typeface="Times New Roman"/>
              </a:rPr>
              <a:t> </a:t>
            </a:r>
            <a:r>
              <a:rPr lang="en-US" sz="1200" spc="104" dirty="0">
                <a:cs typeface="Times New Roman"/>
              </a:rPr>
              <a:t>third</a:t>
            </a:r>
            <a:r>
              <a:rPr lang="en-US" sz="1200" spc="-58" dirty="0">
                <a:cs typeface="Times New Roman"/>
              </a:rPr>
              <a:t> </a:t>
            </a:r>
            <a:r>
              <a:rPr lang="en-US" sz="1200" spc="17" dirty="0">
                <a:cs typeface="Times New Roman"/>
              </a:rPr>
              <a:t>of</a:t>
            </a:r>
            <a:r>
              <a:rPr lang="en-US" sz="1200" spc="12" dirty="0">
                <a:cs typeface="Times New Roman"/>
              </a:rPr>
              <a:t> </a:t>
            </a:r>
            <a:r>
              <a:rPr lang="en-US" sz="1200" spc="121" dirty="0">
                <a:cs typeface="Times New Roman"/>
              </a:rPr>
              <a:t>the</a:t>
            </a:r>
            <a:r>
              <a:rPr lang="en-US" sz="1200" spc="-46" dirty="0">
                <a:cs typeface="Times New Roman"/>
              </a:rPr>
              <a:t> </a:t>
            </a:r>
            <a:r>
              <a:rPr lang="en-US" sz="1200" spc="100" dirty="0">
                <a:cs typeface="Times New Roman"/>
              </a:rPr>
              <a:t>members</a:t>
            </a:r>
            <a:r>
              <a:rPr lang="en-US" sz="1200" spc="-67" dirty="0">
                <a:cs typeface="Times New Roman"/>
              </a:rPr>
              <a:t> </a:t>
            </a:r>
            <a:r>
              <a:rPr lang="en-US" sz="1200" spc="75" dirty="0">
                <a:cs typeface="Times New Roman"/>
              </a:rPr>
              <a:t>retire</a:t>
            </a:r>
            <a:r>
              <a:rPr lang="en-US" sz="1200" spc="-100" dirty="0">
                <a:cs typeface="Times New Roman"/>
              </a:rPr>
              <a:t> </a:t>
            </a:r>
            <a:r>
              <a:rPr lang="en-US" sz="1200" spc="29" dirty="0">
                <a:cs typeface="Times New Roman"/>
              </a:rPr>
              <a:t>every</a:t>
            </a:r>
            <a:r>
              <a:rPr lang="en-US" sz="1200" spc="-83" dirty="0">
                <a:cs typeface="Times New Roman"/>
              </a:rPr>
              <a:t> </a:t>
            </a:r>
            <a:r>
              <a:rPr lang="en-US" sz="1200" spc="62" dirty="0">
                <a:cs typeface="Times New Roman"/>
              </a:rPr>
              <a:t>two</a:t>
            </a:r>
            <a:r>
              <a:rPr lang="en-US" sz="1200" spc="-95" dirty="0">
                <a:cs typeface="Times New Roman"/>
              </a:rPr>
              <a:t> </a:t>
            </a:r>
            <a:r>
              <a:rPr lang="en-US" sz="1200" spc="25" dirty="0">
                <a:cs typeface="Times New Roman"/>
              </a:rPr>
              <a:t>years.</a:t>
            </a:r>
            <a:endParaRPr lang="en-US" sz="1200" dirty="0">
              <a:cs typeface="Times New Roman"/>
            </a:endParaRPr>
          </a:p>
          <a:p>
            <a:pPr marL="238645" marR="4233" indent="-228591">
              <a:lnSpc>
                <a:spcPts val="2158"/>
              </a:lnSpc>
              <a:spcBef>
                <a:spcPts val="533"/>
              </a:spcBef>
              <a:buSzPct val="85416"/>
              <a:buFont typeface="Arial" pitchFamily="34" charset="0"/>
              <a:buChar char="•"/>
              <a:tabLst>
                <a:tab pos="238645" algn="l"/>
                <a:tab pos="239174" algn="l"/>
              </a:tabLst>
            </a:pPr>
            <a:r>
              <a:rPr lang="en-US" sz="1200" spc="25" dirty="0">
                <a:cs typeface="Times New Roman"/>
              </a:rPr>
              <a:t>At</a:t>
            </a:r>
            <a:r>
              <a:rPr lang="en-US" sz="1200" spc="-83" dirty="0">
                <a:cs typeface="Times New Roman"/>
              </a:rPr>
              <a:t> </a:t>
            </a:r>
            <a:r>
              <a:rPr lang="en-US" sz="1200" spc="95" dirty="0">
                <a:cs typeface="Times New Roman"/>
              </a:rPr>
              <a:t>present</a:t>
            </a:r>
            <a:r>
              <a:rPr lang="en-US" sz="1200" spc="-42" dirty="0">
                <a:cs typeface="Times New Roman"/>
              </a:rPr>
              <a:t> </a:t>
            </a:r>
            <a:r>
              <a:rPr lang="en-US" sz="1200" spc="-29" dirty="0">
                <a:cs typeface="Times New Roman"/>
              </a:rPr>
              <a:t>245</a:t>
            </a:r>
            <a:r>
              <a:rPr lang="en-US" sz="1200" spc="4" dirty="0">
                <a:cs typeface="Times New Roman"/>
              </a:rPr>
              <a:t> </a:t>
            </a:r>
            <a:r>
              <a:rPr lang="en-US" sz="1200" spc="100" dirty="0">
                <a:cs typeface="Times New Roman"/>
              </a:rPr>
              <a:t>members</a:t>
            </a:r>
            <a:r>
              <a:rPr lang="en-US" sz="1200" spc="-42" dirty="0">
                <a:cs typeface="Times New Roman"/>
              </a:rPr>
              <a:t> </a:t>
            </a:r>
            <a:r>
              <a:rPr lang="en-US" sz="1200" spc="83" dirty="0">
                <a:cs typeface="Times New Roman"/>
              </a:rPr>
              <a:t>in</a:t>
            </a:r>
            <a:r>
              <a:rPr lang="en-US" sz="1200" spc="-33" dirty="0">
                <a:cs typeface="Times New Roman"/>
              </a:rPr>
              <a:t> </a:t>
            </a:r>
            <a:r>
              <a:rPr lang="en-US" sz="1200" spc="-8" dirty="0">
                <a:cs typeface="Times New Roman"/>
              </a:rPr>
              <a:t>Rajya</a:t>
            </a:r>
            <a:r>
              <a:rPr lang="en-US" sz="1200" spc="-46" dirty="0">
                <a:cs typeface="Times New Roman"/>
              </a:rPr>
              <a:t> </a:t>
            </a:r>
            <a:r>
              <a:rPr lang="en-US" sz="1200" spc="54" dirty="0">
                <a:cs typeface="Times New Roman"/>
              </a:rPr>
              <a:t>Sabha,</a:t>
            </a:r>
            <a:r>
              <a:rPr lang="en-US" sz="1200" spc="-58" dirty="0">
                <a:cs typeface="Times New Roman"/>
              </a:rPr>
              <a:t> </a:t>
            </a:r>
            <a:r>
              <a:rPr lang="en-US" sz="1200" spc="87" dirty="0">
                <a:cs typeface="Times New Roman"/>
              </a:rPr>
              <a:t>distributed</a:t>
            </a:r>
            <a:r>
              <a:rPr lang="en-US" sz="1200" spc="-62" dirty="0">
                <a:cs typeface="Times New Roman"/>
              </a:rPr>
              <a:t> </a:t>
            </a:r>
            <a:r>
              <a:rPr lang="en-US" sz="1200" spc="100" dirty="0">
                <a:cs typeface="Times New Roman"/>
              </a:rPr>
              <a:t>among  </a:t>
            </a:r>
            <a:r>
              <a:rPr lang="en-US" sz="1200" spc="58" dirty="0">
                <a:cs typeface="Times New Roman"/>
              </a:rPr>
              <a:t>different</a:t>
            </a:r>
            <a:r>
              <a:rPr lang="en-US" sz="1200" spc="-100" dirty="0">
                <a:cs typeface="Times New Roman"/>
              </a:rPr>
              <a:t> </a:t>
            </a:r>
            <a:r>
              <a:rPr lang="en-US" sz="1200" spc="79" dirty="0">
                <a:cs typeface="Times New Roman"/>
              </a:rPr>
              <a:t>states</a:t>
            </a:r>
            <a:r>
              <a:rPr lang="en-US" sz="1200" spc="-92" dirty="0">
                <a:cs typeface="Times New Roman"/>
              </a:rPr>
              <a:t> </a:t>
            </a:r>
            <a:r>
              <a:rPr lang="en-US" sz="1200" spc="121" dirty="0">
                <a:cs typeface="Times New Roman"/>
              </a:rPr>
              <a:t>and</a:t>
            </a:r>
            <a:r>
              <a:rPr lang="en-US" sz="1200" spc="-29" dirty="0">
                <a:cs typeface="Times New Roman"/>
              </a:rPr>
              <a:t> </a:t>
            </a:r>
            <a:r>
              <a:rPr lang="en-US" sz="1200" spc="108" dirty="0">
                <a:cs typeface="Times New Roman"/>
              </a:rPr>
              <a:t>union</a:t>
            </a:r>
            <a:r>
              <a:rPr lang="en-US" sz="1200" spc="-46" dirty="0">
                <a:cs typeface="Times New Roman"/>
              </a:rPr>
              <a:t> </a:t>
            </a:r>
            <a:r>
              <a:rPr lang="en-US" sz="1200" spc="71" dirty="0">
                <a:cs typeface="Times New Roman"/>
              </a:rPr>
              <a:t>territories</a:t>
            </a:r>
            <a:endParaRPr lang="en-US" sz="1200" dirty="0">
              <a:cs typeface="Times New Roman"/>
            </a:endParaRPr>
          </a:p>
          <a:p>
            <a:pPr marL="239174" indent="-228591">
              <a:spcBef>
                <a:spcPts val="504"/>
              </a:spcBef>
              <a:spcAft>
                <a:spcPts val="1200"/>
              </a:spcAft>
              <a:buSzPct val="84615"/>
              <a:buFont typeface="Arial" pitchFamily="34" charset="0"/>
              <a:buChar char="•"/>
              <a:tabLst>
                <a:tab pos="239174" algn="l"/>
              </a:tabLst>
            </a:pPr>
            <a:endParaRPr lang="en-IN" sz="1400" dirty="0">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151955"/>
            <a:ext cx="3959859" cy="2832249"/>
          </a:xfrm>
          <a:prstGeom prst="rect">
            <a:avLst/>
          </a:prstGeom>
        </p:spPr>
        <p:txBody>
          <a:bodyPr vert="horz" wrap="square" lIns="0" tIns="11112" rIns="0" bIns="0" rtlCol="0">
            <a:spAutoFit/>
          </a:bodyPr>
          <a:lstStyle/>
          <a:p>
            <a:pPr marL="238645" marR="280976" indent="-228591">
              <a:lnSpc>
                <a:spcPct val="150000"/>
              </a:lnSpc>
              <a:spcBef>
                <a:spcPts val="87"/>
              </a:spcBef>
              <a:buSzPct val="85416"/>
              <a:buFont typeface="Arial" pitchFamily="34" charset="0"/>
              <a:buChar char="•"/>
              <a:tabLst>
                <a:tab pos="238645" algn="l"/>
                <a:tab pos="239174" algn="l"/>
              </a:tabLst>
            </a:pPr>
            <a:r>
              <a:rPr sz="1300" spc="8" dirty="0">
                <a:cs typeface="Times New Roman"/>
              </a:rPr>
              <a:t>On ordinary bills </a:t>
            </a:r>
            <a:r>
              <a:rPr sz="1400" spc="8" dirty="0">
                <a:cs typeface="Times New Roman"/>
              </a:rPr>
              <a:t>both</a:t>
            </a:r>
            <a:r>
              <a:rPr sz="1300" spc="8" dirty="0">
                <a:cs typeface="Times New Roman"/>
              </a:rPr>
              <a:t> Houses have equal power. In  case of a deadlock a joint sitting of both Houses is  called where Lok Sabha has numerical majority.</a:t>
            </a:r>
          </a:p>
          <a:p>
            <a:pPr marL="238645" marR="4233" indent="-228591">
              <a:lnSpc>
                <a:spcPct val="150000"/>
              </a:lnSpc>
              <a:spcBef>
                <a:spcPts val="500"/>
              </a:spcBef>
              <a:buSzPct val="85416"/>
              <a:buFont typeface="Arial" pitchFamily="34" charset="0"/>
              <a:buChar char="•"/>
              <a:tabLst>
                <a:tab pos="238645" algn="l"/>
                <a:tab pos="239174" algn="l"/>
              </a:tabLst>
            </a:pPr>
            <a:r>
              <a:rPr sz="1300" spc="8" dirty="0">
                <a:cs typeface="Times New Roman"/>
              </a:rPr>
              <a:t>On many matters, Lok Sabha enjoys more power than  Rajya Sabha . Rajya Sabha can delay it only by 14 days.</a:t>
            </a:r>
          </a:p>
          <a:p>
            <a:pPr marL="238645" marR="203721" indent="-228591">
              <a:lnSpc>
                <a:spcPct val="150000"/>
              </a:lnSpc>
              <a:spcBef>
                <a:spcPts val="500"/>
              </a:spcBef>
              <a:buSzPct val="85416"/>
              <a:buFont typeface="Arial" pitchFamily="34" charset="0"/>
              <a:buChar char="•"/>
              <a:tabLst>
                <a:tab pos="238645" algn="l"/>
                <a:tab pos="239174" algn="l"/>
              </a:tabLst>
            </a:pPr>
            <a:r>
              <a:rPr sz="1300" spc="8" dirty="0">
                <a:cs typeface="Times New Roman"/>
              </a:rPr>
              <a:t>Lok Sabha controls Council of Ministers through no  confidence motion . Rajya Sabha does not have this  power.</a:t>
            </a:r>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6"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 dirty="0">
                <a:cs typeface="Times New Roman"/>
              </a:rPr>
              <a:t>FUNCTIONS OF PARLIAMENT</a:t>
            </a:r>
            <a:endParaRPr lang="en-IN" sz="1800" b="1" dirty="0"/>
          </a:p>
        </p:txBody>
      </p:sp>
      <p:pic>
        <p:nvPicPr>
          <p:cNvPr id="4" name="Picture 3">
            <a:extLst>
              <a:ext uri="{FF2B5EF4-FFF2-40B4-BE49-F238E27FC236}">
                <a16:creationId xmlns:a16="http://schemas.microsoft.com/office/drawing/2014/main" id="{87060313-43A7-4D6B-A694-5E4E7138FB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8606" y="666750"/>
            <a:ext cx="3959859" cy="36576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1" y="1151955"/>
            <a:ext cx="6705599" cy="1984068"/>
          </a:xfrm>
          <a:prstGeom prst="rect">
            <a:avLst/>
          </a:prstGeom>
        </p:spPr>
        <p:txBody>
          <a:bodyPr vert="horz" wrap="square" lIns="0" tIns="11112" rIns="0" bIns="0" rtlCol="0">
            <a:spAutoFit/>
          </a:bodyPr>
          <a:lstStyle/>
          <a:p>
            <a:pPr lvl="0">
              <a:lnSpc>
                <a:spcPct val="115000"/>
              </a:lnSpc>
            </a:pPr>
            <a:r>
              <a:rPr lang="en-IN" sz="1200" dirty="0">
                <a:solidFill>
                  <a:srgbClr val="000000"/>
                </a:solidFill>
                <a:effectLst/>
                <a:ea typeface="Roboto" panose="02000000000000000000" pitchFamily="2" charset="0"/>
                <a:cs typeface="Roboto" panose="02000000000000000000" pitchFamily="2" charset="0"/>
              </a:rPr>
              <a:t>         1. What is the role of Parliament in law making?</a:t>
            </a:r>
          </a:p>
          <a:p>
            <a:pPr lvl="0">
              <a:lnSpc>
                <a:spcPct val="115000"/>
              </a:lnSpc>
            </a:pP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2. How does Lok Sabha exercise money powers?</a:t>
            </a:r>
          </a:p>
          <a:p>
            <a:pPr>
              <a:lnSpc>
                <a:spcPct val="115000"/>
              </a:lnSpc>
            </a:pPr>
            <a:endParaRPr lang="en-IN" sz="1200" dirty="0">
              <a:effectLst/>
              <a:ea typeface="Arial" panose="020B0604020202020204" pitchFamily="34" charset="0"/>
            </a:endParaRPr>
          </a:p>
          <a:p>
            <a:r>
              <a:rPr lang="en-IN" sz="1200" dirty="0">
                <a:solidFill>
                  <a:srgbClr val="000000"/>
                </a:solidFill>
                <a:effectLst/>
                <a:ea typeface="Roboto" panose="02000000000000000000" pitchFamily="2" charset="0"/>
                <a:cs typeface="Roboto" panose="02000000000000000000" pitchFamily="2" charset="0"/>
              </a:rPr>
              <a:t>         3. How does Lok Sabha exercise control over the Council of Ministers?</a:t>
            </a:r>
          </a:p>
          <a:p>
            <a:endParaRPr lang="en-IN" sz="1200" dirty="0">
              <a:solidFill>
                <a:srgbClr val="000000"/>
              </a:solidFill>
              <a:effectLst/>
              <a:ea typeface="Roboto" panose="02000000000000000000" pitchFamily="2" charset="0"/>
              <a:cs typeface="Roboto" panose="02000000000000000000" pitchFamily="2" charset="0"/>
            </a:endParaRPr>
          </a:p>
          <a:p>
            <a:r>
              <a:rPr lang="en-US" sz="1200" dirty="0">
                <a:solidFill>
                  <a:srgbClr val="000000"/>
                </a:solidFill>
                <a:effectLst/>
                <a:ea typeface="Times New Roman" panose="02020603050405020304" pitchFamily="18" charset="0"/>
                <a:cs typeface="Arial" panose="020B0604020202020204" pitchFamily="34" charset="0"/>
              </a:rPr>
              <a:t>         4. The Lok Sabha exercises Supreme power.’ Justify your statement.</a:t>
            </a:r>
          </a:p>
          <a:p>
            <a:endParaRPr lang="en-IN" sz="1200" dirty="0">
              <a:effectLst/>
              <a:ea typeface="Times New Roman" panose="02020603050405020304" pitchFamily="18" charset="0"/>
              <a:cs typeface="Times New Roman" panose="02020603050405020304" pitchFamily="18" charset="0"/>
            </a:endParaRPr>
          </a:p>
          <a:p>
            <a:r>
              <a:rPr lang="en-US" sz="1200" dirty="0">
                <a:solidFill>
                  <a:srgbClr val="000000"/>
                </a:solidFill>
                <a:effectLst/>
                <a:ea typeface="Times New Roman" panose="02020603050405020304" pitchFamily="18" charset="0"/>
                <a:cs typeface="Arial" panose="020B0604020202020204" pitchFamily="34" charset="0"/>
              </a:rPr>
              <a:t>         5. Why do we need a Parliament?</a:t>
            </a:r>
            <a:endParaRPr lang="en-IN" sz="1200" dirty="0">
              <a:effectLst/>
              <a:ea typeface="Times New Roman" panose="02020603050405020304" pitchFamily="18" charset="0"/>
              <a:cs typeface="Times New Roman" panose="02020603050405020304" pitchFamily="18" charset="0"/>
            </a:endParaRPr>
          </a:p>
          <a:p>
            <a:endParaRPr sz="1300" spc="8" dirty="0">
              <a:cs typeface="Times New Roman"/>
            </a:endParaRPr>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6"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 dirty="0">
                <a:cs typeface="Times New Roman"/>
              </a:rPr>
              <a:t>HOME ASSIGNMENT</a:t>
            </a:r>
            <a:endParaRPr lang="en-IN" sz="1800" b="1" dirty="0"/>
          </a:p>
        </p:txBody>
      </p:sp>
    </p:spTree>
    <p:extLst>
      <p:ext uri="{BB962C8B-B14F-4D97-AF65-F5344CB8AC3E}">
        <p14:creationId xmlns:p14="http://schemas.microsoft.com/office/powerpoint/2010/main" val="3974344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2993482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 4</a:t>
            </a:r>
            <a:endParaRPr b="1" dirty="0"/>
          </a:p>
          <a:p>
            <a:pPr algn="ctr"/>
            <a:r>
              <a:rPr lang="en" b="1" dirty="0"/>
              <a:t>CHAPTER NAME : WORKING OF INSTITUTIONS</a:t>
            </a:r>
            <a:endParaRPr b="1" dirty="0"/>
          </a:p>
        </p:txBody>
      </p:sp>
    </p:spTree>
    <p:extLst>
      <p:ext uri="{BB962C8B-B14F-4D97-AF65-F5344CB8AC3E}">
        <p14:creationId xmlns:p14="http://schemas.microsoft.com/office/powerpoint/2010/main" val="3936310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151955"/>
            <a:ext cx="5334000" cy="1836977"/>
          </a:xfrm>
          <a:prstGeom prst="rect">
            <a:avLst/>
          </a:prstGeom>
        </p:spPr>
        <p:txBody>
          <a:bodyPr vert="horz" wrap="square" lIns="0" tIns="11112" rIns="0" bIns="0" rtlCol="0">
            <a:spAutoFit/>
          </a:bodyPr>
          <a:lstStyle/>
          <a:p>
            <a:pPr marL="238645" marR="54502" indent="-228591">
              <a:lnSpc>
                <a:spcPct val="150000"/>
              </a:lnSpc>
              <a:spcBef>
                <a:spcPts val="87"/>
              </a:spcBef>
              <a:buSzPct val="84615"/>
              <a:buFont typeface="Arial" pitchFamily="34" charset="0"/>
              <a:buChar char="•"/>
              <a:tabLst>
                <a:tab pos="239174" algn="l"/>
              </a:tabLst>
            </a:pPr>
            <a:r>
              <a:rPr sz="1200" spc="83" dirty="0">
                <a:cs typeface="Times New Roman"/>
              </a:rPr>
              <a:t>The </a:t>
            </a:r>
            <a:r>
              <a:rPr sz="1200" spc="112" dirty="0">
                <a:cs typeface="Times New Roman"/>
              </a:rPr>
              <a:t>one </a:t>
            </a:r>
            <a:r>
              <a:rPr sz="1200" spc="79" dirty="0">
                <a:cs typeface="Times New Roman"/>
              </a:rPr>
              <a:t>which </a:t>
            </a:r>
            <a:r>
              <a:rPr sz="1200" spc="21" dirty="0">
                <a:cs typeface="Times New Roman"/>
              </a:rPr>
              <a:t>is </a:t>
            </a:r>
            <a:r>
              <a:rPr sz="1200" spc="79" dirty="0">
                <a:cs typeface="Times New Roman"/>
              </a:rPr>
              <a:t>elected </a:t>
            </a:r>
            <a:r>
              <a:rPr sz="1200" spc="29" dirty="0">
                <a:cs typeface="Times New Roman"/>
              </a:rPr>
              <a:t>by </a:t>
            </a:r>
            <a:r>
              <a:rPr sz="1200" spc="133" dirty="0">
                <a:cs typeface="Times New Roman"/>
              </a:rPr>
              <a:t>the </a:t>
            </a:r>
            <a:r>
              <a:rPr sz="1200" spc="83" dirty="0">
                <a:cs typeface="Times New Roman"/>
              </a:rPr>
              <a:t>people </a:t>
            </a:r>
            <a:r>
              <a:rPr sz="1200" spc="42" dirty="0">
                <a:cs typeface="Times New Roman"/>
              </a:rPr>
              <a:t>for </a:t>
            </a:r>
            <a:r>
              <a:rPr sz="1200" spc="50" dirty="0">
                <a:cs typeface="Times New Roman"/>
              </a:rPr>
              <a:t>only </a:t>
            </a:r>
            <a:r>
              <a:rPr sz="1200" spc="79" dirty="0">
                <a:cs typeface="Times New Roman"/>
              </a:rPr>
              <a:t>a  </a:t>
            </a:r>
            <a:r>
              <a:rPr sz="1200" spc="37" dirty="0">
                <a:cs typeface="Times New Roman"/>
              </a:rPr>
              <a:t>specific</a:t>
            </a:r>
            <a:r>
              <a:rPr sz="1200" spc="-92" dirty="0">
                <a:cs typeface="Times New Roman"/>
              </a:rPr>
              <a:t> </a:t>
            </a:r>
            <a:r>
              <a:rPr sz="1200" spc="92" dirty="0">
                <a:cs typeface="Times New Roman"/>
              </a:rPr>
              <a:t>period</a:t>
            </a:r>
            <a:r>
              <a:rPr sz="1200" spc="-54" dirty="0">
                <a:cs typeface="Times New Roman"/>
              </a:rPr>
              <a:t> </a:t>
            </a:r>
            <a:r>
              <a:rPr sz="1200" spc="17" dirty="0">
                <a:cs typeface="Times New Roman"/>
              </a:rPr>
              <a:t>of</a:t>
            </a:r>
            <a:r>
              <a:rPr sz="1200" spc="21" dirty="0">
                <a:cs typeface="Times New Roman"/>
              </a:rPr>
              <a:t> </a:t>
            </a:r>
            <a:r>
              <a:rPr sz="1200" spc="108" dirty="0">
                <a:cs typeface="Times New Roman"/>
              </a:rPr>
              <a:t>time</a:t>
            </a:r>
            <a:r>
              <a:rPr sz="1200" spc="-58" dirty="0">
                <a:cs typeface="Times New Roman"/>
              </a:rPr>
              <a:t> </a:t>
            </a:r>
            <a:r>
              <a:rPr sz="1200" spc="21" dirty="0">
                <a:cs typeface="Times New Roman"/>
              </a:rPr>
              <a:t>is</a:t>
            </a:r>
            <a:r>
              <a:rPr sz="1200" spc="-92" dirty="0">
                <a:cs typeface="Times New Roman"/>
              </a:rPr>
              <a:t> </a:t>
            </a:r>
            <a:r>
              <a:rPr sz="1200" spc="54" dirty="0">
                <a:cs typeface="Times New Roman"/>
              </a:rPr>
              <a:t>called</a:t>
            </a:r>
            <a:r>
              <a:rPr sz="1200" spc="-37" dirty="0">
                <a:cs typeface="Times New Roman"/>
              </a:rPr>
              <a:t> </a:t>
            </a:r>
            <a:r>
              <a:rPr sz="1200" spc="133" dirty="0">
                <a:cs typeface="Times New Roman"/>
              </a:rPr>
              <a:t>the</a:t>
            </a:r>
            <a:r>
              <a:rPr sz="1200" spc="-58" dirty="0">
                <a:cs typeface="Times New Roman"/>
              </a:rPr>
              <a:t> </a:t>
            </a:r>
            <a:r>
              <a:rPr sz="1200" spc="42" dirty="0">
                <a:cs typeface="Times New Roman"/>
              </a:rPr>
              <a:t>Political</a:t>
            </a:r>
            <a:r>
              <a:rPr sz="1200" spc="-25" dirty="0">
                <a:cs typeface="Times New Roman"/>
              </a:rPr>
              <a:t> </a:t>
            </a:r>
            <a:r>
              <a:rPr sz="1200" spc="25" dirty="0">
                <a:cs typeface="Times New Roman"/>
              </a:rPr>
              <a:t>Executive.</a:t>
            </a:r>
            <a:endParaRPr sz="1200" dirty="0">
              <a:cs typeface="Times New Roman"/>
            </a:endParaRPr>
          </a:p>
          <a:p>
            <a:pPr marL="239174" indent="-228591">
              <a:lnSpc>
                <a:spcPct val="150000"/>
              </a:lnSpc>
              <a:spcBef>
                <a:spcPts val="500"/>
              </a:spcBef>
              <a:buSzPct val="84615"/>
              <a:buFont typeface="Arial" pitchFamily="34" charset="0"/>
              <a:buChar char="•"/>
              <a:tabLst>
                <a:tab pos="239174" algn="l"/>
              </a:tabLst>
            </a:pPr>
            <a:r>
              <a:rPr sz="1200" spc="62" dirty="0">
                <a:cs typeface="Times New Roman"/>
              </a:rPr>
              <a:t>It</a:t>
            </a:r>
            <a:r>
              <a:rPr sz="1200" spc="-108" dirty="0">
                <a:cs typeface="Times New Roman"/>
              </a:rPr>
              <a:t> </a:t>
            </a:r>
            <a:r>
              <a:rPr sz="1200" spc="37" dirty="0">
                <a:cs typeface="Times New Roman"/>
              </a:rPr>
              <a:t>signifies</a:t>
            </a:r>
            <a:r>
              <a:rPr sz="1200" spc="-58" dirty="0">
                <a:cs typeface="Times New Roman"/>
              </a:rPr>
              <a:t> </a:t>
            </a:r>
            <a:r>
              <a:rPr sz="1200" spc="133" dirty="0">
                <a:cs typeface="Times New Roman"/>
              </a:rPr>
              <a:t>the</a:t>
            </a:r>
            <a:r>
              <a:rPr sz="1200" spc="-108" dirty="0">
                <a:cs typeface="Times New Roman"/>
              </a:rPr>
              <a:t> </a:t>
            </a:r>
            <a:r>
              <a:rPr sz="1200" spc="87" dirty="0">
                <a:cs typeface="Times New Roman"/>
              </a:rPr>
              <a:t>government</a:t>
            </a:r>
            <a:r>
              <a:rPr sz="1200" spc="-133" dirty="0">
                <a:cs typeface="Times New Roman"/>
              </a:rPr>
              <a:t> </a:t>
            </a:r>
            <a:r>
              <a:rPr sz="1200" spc="17" dirty="0">
                <a:cs typeface="Times New Roman"/>
              </a:rPr>
              <a:t>of</a:t>
            </a:r>
            <a:r>
              <a:rPr sz="1200" spc="-12" dirty="0">
                <a:cs typeface="Times New Roman"/>
              </a:rPr>
              <a:t> </a:t>
            </a:r>
            <a:r>
              <a:rPr sz="1200" spc="79" dirty="0">
                <a:cs typeface="Times New Roman"/>
              </a:rPr>
              <a:t>a</a:t>
            </a:r>
            <a:r>
              <a:rPr sz="1200" spc="-104" dirty="0">
                <a:cs typeface="Times New Roman"/>
              </a:rPr>
              <a:t> </a:t>
            </a:r>
            <a:r>
              <a:rPr sz="1200" spc="58" dirty="0">
                <a:cs typeface="Times New Roman"/>
              </a:rPr>
              <a:t>country.</a:t>
            </a:r>
            <a:endParaRPr sz="1200" dirty="0">
              <a:cs typeface="Times New Roman"/>
            </a:endParaRPr>
          </a:p>
          <a:p>
            <a:pPr marL="238645" marR="303730" indent="-228591">
              <a:lnSpc>
                <a:spcPct val="150000"/>
              </a:lnSpc>
              <a:spcBef>
                <a:spcPts val="500"/>
              </a:spcBef>
              <a:buSzPct val="84615"/>
              <a:buFont typeface="Arial" pitchFamily="34" charset="0"/>
              <a:buChar char="•"/>
              <a:tabLst>
                <a:tab pos="302142" algn="l"/>
                <a:tab pos="302671" algn="l"/>
              </a:tabLst>
            </a:pPr>
            <a:r>
              <a:rPr sz="1200" dirty="0"/>
              <a:t>	</a:t>
            </a:r>
            <a:r>
              <a:rPr sz="1200" spc="83" dirty="0">
                <a:cs typeface="Times New Roman"/>
              </a:rPr>
              <a:t>The</a:t>
            </a:r>
            <a:r>
              <a:rPr sz="1200" spc="-92" dirty="0">
                <a:cs typeface="Times New Roman"/>
              </a:rPr>
              <a:t> </a:t>
            </a:r>
            <a:r>
              <a:rPr sz="1200" spc="112" dirty="0">
                <a:cs typeface="Times New Roman"/>
              </a:rPr>
              <a:t>one</a:t>
            </a:r>
            <a:r>
              <a:rPr sz="1200" spc="-112" dirty="0">
                <a:cs typeface="Times New Roman"/>
              </a:rPr>
              <a:t> </a:t>
            </a:r>
            <a:r>
              <a:rPr sz="1200" spc="83" dirty="0">
                <a:cs typeface="Times New Roman"/>
              </a:rPr>
              <a:t>where</a:t>
            </a:r>
            <a:r>
              <a:rPr sz="1200" spc="-79" dirty="0">
                <a:cs typeface="Times New Roman"/>
              </a:rPr>
              <a:t> </a:t>
            </a:r>
            <a:r>
              <a:rPr sz="1200" spc="83" dirty="0">
                <a:cs typeface="Times New Roman"/>
              </a:rPr>
              <a:t>people</a:t>
            </a:r>
            <a:r>
              <a:rPr sz="1200" spc="-112" dirty="0">
                <a:cs typeface="Times New Roman"/>
              </a:rPr>
              <a:t> </a:t>
            </a:r>
            <a:r>
              <a:rPr sz="1200" spc="79" dirty="0">
                <a:cs typeface="Times New Roman"/>
              </a:rPr>
              <a:t>are</a:t>
            </a:r>
            <a:r>
              <a:rPr sz="1200" spc="-100" dirty="0">
                <a:cs typeface="Times New Roman"/>
              </a:rPr>
              <a:t> </a:t>
            </a:r>
            <a:r>
              <a:rPr sz="1200" spc="104" dirty="0">
                <a:cs typeface="Times New Roman"/>
              </a:rPr>
              <a:t>appointed</a:t>
            </a:r>
            <a:r>
              <a:rPr sz="1200" spc="-54" dirty="0">
                <a:cs typeface="Times New Roman"/>
              </a:rPr>
              <a:t> </a:t>
            </a:r>
            <a:r>
              <a:rPr sz="1200" spc="133" dirty="0">
                <a:cs typeface="Times New Roman"/>
              </a:rPr>
              <a:t>on</a:t>
            </a:r>
            <a:r>
              <a:rPr sz="1200" spc="-92" dirty="0">
                <a:cs typeface="Times New Roman"/>
              </a:rPr>
              <a:t> </a:t>
            </a:r>
            <a:r>
              <a:rPr sz="1200" spc="79" dirty="0">
                <a:cs typeface="Times New Roman"/>
              </a:rPr>
              <a:t>a</a:t>
            </a:r>
            <a:r>
              <a:rPr sz="1200" spc="-50" dirty="0">
                <a:cs typeface="Times New Roman"/>
              </a:rPr>
              <a:t> </a:t>
            </a:r>
            <a:r>
              <a:rPr sz="1200" spc="83" dirty="0">
                <a:cs typeface="Times New Roman"/>
              </a:rPr>
              <a:t>long-term  </a:t>
            </a:r>
            <a:r>
              <a:rPr sz="1200" spc="54" dirty="0">
                <a:cs typeface="Times New Roman"/>
              </a:rPr>
              <a:t>basis </a:t>
            </a:r>
            <a:r>
              <a:rPr sz="1200" spc="21" dirty="0">
                <a:cs typeface="Times New Roman"/>
              </a:rPr>
              <a:t>is </a:t>
            </a:r>
            <a:r>
              <a:rPr sz="1200" spc="54" dirty="0">
                <a:cs typeface="Times New Roman"/>
              </a:rPr>
              <a:t>called </a:t>
            </a:r>
            <a:r>
              <a:rPr sz="1200" spc="133" dirty="0">
                <a:cs typeface="Times New Roman"/>
              </a:rPr>
              <a:t>the </a:t>
            </a:r>
            <a:r>
              <a:rPr sz="1200" spc="117" dirty="0">
                <a:cs typeface="Times New Roman"/>
              </a:rPr>
              <a:t>Permanent </a:t>
            </a:r>
            <a:r>
              <a:rPr sz="1200" spc="29" dirty="0">
                <a:cs typeface="Times New Roman"/>
              </a:rPr>
              <a:t>Executive </a:t>
            </a:r>
            <a:r>
              <a:rPr sz="1200" spc="100" dirty="0">
                <a:cs typeface="Times New Roman"/>
              </a:rPr>
              <a:t>or </a:t>
            </a:r>
            <a:r>
              <a:rPr sz="1200" spc="133" dirty="0">
                <a:cs typeface="Times New Roman"/>
              </a:rPr>
              <a:t>the </a:t>
            </a:r>
            <a:r>
              <a:rPr sz="1200" spc="-17" dirty="0">
                <a:cs typeface="Times New Roman"/>
              </a:rPr>
              <a:t>Civil  </a:t>
            </a:r>
            <a:r>
              <a:rPr sz="1200" spc="21" dirty="0">
                <a:cs typeface="Times New Roman"/>
              </a:rPr>
              <a:t>Services.</a:t>
            </a:r>
            <a:endParaRPr sz="1200" dirty="0">
              <a:cs typeface="Times New Roman"/>
            </a:endParaRPr>
          </a:p>
          <a:p>
            <a:pPr marL="238645" marR="4233" indent="-228591">
              <a:lnSpc>
                <a:spcPct val="150000"/>
              </a:lnSpc>
              <a:spcBef>
                <a:spcPts val="500"/>
              </a:spcBef>
              <a:buSzPct val="84615"/>
              <a:buFont typeface="Arial" pitchFamily="34" charset="0"/>
              <a:buChar char="•"/>
              <a:tabLst>
                <a:tab pos="239174" algn="l"/>
                <a:tab pos="6205818" algn="l"/>
              </a:tabLst>
            </a:pPr>
            <a:r>
              <a:rPr sz="1200" spc="-8" dirty="0">
                <a:cs typeface="Times New Roman"/>
              </a:rPr>
              <a:t>P</a:t>
            </a:r>
            <a:r>
              <a:rPr sz="1200" spc="95" dirty="0">
                <a:cs typeface="Times New Roman"/>
              </a:rPr>
              <a:t>eo</a:t>
            </a:r>
            <a:r>
              <a:rPr sz="1200" spc="87" dirty="0">
                <a:cs typeface="Times New Roman"/>
              </a:rPr>
              <a:t>p</a:t>
            </a:r>
            <a:r>
              <a:rPr sz="1200" spc="42" dirty="0">
                <a:cs typeface="Times New Roman"/>
              </a:rPr>
              <a:t>le</a:t>
            </a:r>
            <a:r>
              <a:rPr sz="1200" spc="-112" dirty="0">
                <a:cs typeface="Times New Roman"/>
              </a:rPr>
              <a:t> </a:t>
            </a:r>
            <a:r>
              <a:rPr sz="1200" spc="-25" dirty="0">
                <a:cs typeface="Times New Roman"/>
              </a:rPr>
              <a:t>w</a:t>
            </a:r>
            <a:r>
              <a:rPr sz="1200" spc="117" dirty="0">
                <a:cs typeface="Times New Roman"/>
              </a:rPr>
              <a:t>o</a:t>
            </a:r>
            <a:r>
              <a:rPr sz="1200" spc="54" dirty="0">
                <a:cs typeface="Times New Roman"/>
              </a:rPr>
              <a:t>r</a:t>
            </a:r>
            <a:r>
              <a:rPr sz="1200" spc="79" dirty="0">
                <a:cs typeface="Times New Roman"/>
              </a:rPr>
              <a:t>ki</a:t>
            </a:r>
            <a:r>
              <a:rPr sz="1200" spc="95" dirty="0">
                <a:cs typeface="Times New Roman"/>
              </a:rPr>
              <a:t>n</a:t>
            </a:r>
            <a:r>
              <a:rPr sz="1200" spc="17" dirty="0">
                <a:cs typeface="Times New Roman"/>
              </a:rPr>
              <a:t>g</a:t>
            </a:r>
            <a:r>
              <a:rPr sz="1200" spc="-25" dirty="0">
                <a:cs typeface="Times New Roman"/>
              </a:rPr>
              <a:t> </a:t>
            </a:r>
            <a:r>
              <a:rPr sz="1200" spc="-71" dirty="0">
                <a:cs typeface="Times New Roman"/>
              </a:rPr>
              <a:t>f</a:t>
            </a:r>
            <a:r>
              <a:rPr sz="1200" spc="95" dirty="0">
                <a:cs typeface="Times New Roman"/>
              </a:rPr>
              <a:t>or</a:t>
            </a:r>
            <a:r>
              <a:rPr sz="1200" spc="-95" dirty="0">
                <a:cs typeface="Times New Roman"/>
              </a:rPr>
              <a:t> </a:t>
            </a:r>
            <a:r>
              <a:rPr sz="1200" spc="125" dirty="0">
                <a:cs typeface="Times New Roman"/>
              </a:rPr>
              <a:t>th</a:t>
            </a:r>
            <a:r>
              <a:rPr sz="1200" spc="150" dirty="0">
                <a:cs typeface="Times New Roman"/>
              </a:rPr>
              <a:t>e</a:t>
            </a:r>
            <a:r>
              <a:rPr sz="1200" spc="-108" dirty="0">
                <a:cs typeface="Times New Roman"/>
              </a:rPr>
              <a:t> </a:t>
            </a:r>
            <a:r>
              <a:rPr sz="1200" spc="25" dirty="0">
                <a:cs typeface="Times New Roman"/>
              </a:rPr>
              <a:t>c</a:t>
            </a:r>
            <a:r>
              <a:rPr sz="1200" spc="-8" dirty="0">
                <a:cs typeface="Times New Roman"/>
              </a:rPr>
              <a:t>ivil</a:t>
            </a:r>
            <a:r>
              <a:rPr sz="1200" spc="-54" dirty="0">
                <a:cs typeface="Times New Roman"/>
              </a:rPr>
              <a:t> </a:t>
            </a:r>
            <a:r>
              <a:rPr sz="1200" spc="79" dirty="0">
                <a:cs typeface="Times New Roman"/>
              </a:rPr>
              <a:t>se</a:t>
            </a:r>
            <a:r>
              <a:rPr sz="1200" spc="100" dirty="0">
                <a:cs typeface="Times New Roman"/>
              </a:rPr>
              <a:t>r</a:t>
            </a:r>
            <a:r>
              <a:rPr sz="1200" spc="4" dirty="0">
                <a:cs typeface="Times New Roman"/>
              </a:rPr>
              <a:t>vi</a:t>
            </a:r>
            <a:r>
              <a:rPr sz="1200" spc="-42" dirty="0">
                <a:cs typeface="Times New Roman"/>
              </a:rPr>
              <a:t>c</a:t>
            </a:r>
            <a:r>
              <a:rPr sz="1200" spc="54" dirty="0">
                <a:cs typeface="Times New Roman"/>
              </a:rPr>
              <a:t>es</a:t>
            </a:r>
            <a:r>
              <a:rPr sz="1200" spc="-104" dirty="0">
                <a:cs typeface="Times New Roman"/>
              </a:rPr>
              <a:t> </a:t>
            </a:r>
            <a:r>
              <a:rPr sz="1200" spc="108" dirty="0">
                <a:cs typeface="Times New Roman"/>
              </a:rPr>
              <a:t>a</a:t>
            </a:r>
            <a:r>
              <a:rPr sz="1200" spc="46" dirty="0">
                <a:cs typeface="Times New Roman"/>
              </a:rPr>
              <a:t>r</a:t>
            </a:r>
            <a:r>
              <a:rPr sz="1200" spc="75" dirty="0">
                <a:cs typeface="Times New Roman"/>
              </a:rPr>
              <a:t>e</a:t>
            </a:r>
            <a:r>
              <a:rPr sz="1200" spc="-104" dirty="0">
                <a:cs typeface="Times New Roman"/>
              </a:rPr>
              <a:t> </a:t>
            </a:r>
            <a:r>
              <a:rPr sz="1200" spc="50" dirty="0">
                <a:cs typeface="Times New Roman"/>
              </a:rPr>
              <a:t>calle</a:t>
            </a:r>
            <a:r>
              <a:rPr sz="1200" spc="75" dirty="0">
                <a:cs typeface="Times New Roman"/>
              </a:rPr>
              <a:t>d</a:t>
            </a:r>
            <a:r>
              <a:rPr sz="1200" spc="-37" dirty="0">
                <a:cs typeface="Times New Roman"/>
              </a:rPr>
              <a:t> </a:t>
            </a:r>
            <a:r>
              <a:rPr sz="1200" spc="125" dirty="0">
                <a:cs typeface="Times New Roman"/>
              </a:rPr>
              <a:t>th</a:t>
            </a:r>
            <a:r>
              <a:rPr sz="1200" spc="150" dirty="0">
                <a:cs typeface="Times New Roman"/>
              </a:rPr>
              <a:t>e</a:t>
            </a:r>
            <a:r>
              <a:rPr lang="en-US" sz="1200" dirty="0">
                <a:cs typeface="Times New Roman"/>
              </a:rPr>
              <a:t> </a:t>
            </a:r>
            <a:r>
              <a:rPr sz="1200" spc="25" dirty="0">
                <a:cs typeface="Times New Roman"/>
              </a:rPr>
              <a:t>c</a:t>
            </a:r>
            <a:r>
              <a:rPr sz="1200" spc="-8" dirty="0">
                <a:cs typeface="Times New Roman"/>
              </a:rPr>
              <a:t>ivil  </a:t>
            </a:r>
            <a:r>
              <a:rPr sz="1200" spc="71" dirty="0">
                <a:cs typeface="Times New Roman"/>
              </a:rPr>
              <a:t>servants.</a:t>
            </a:r>
            <a:endParaRPr sz="1200" dirty="0">
              <a:cs typeface="Times New Roman"/>
            </a:endParaRPr>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7"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 dirty="0">
                <a:cs typeface="Times New Roman"/>
              </a:rPr>
              <a:t>POLITICAL AND PERMANENT EXECUTIVE</a:t>
            </a:r>
            <a:endParaRPr lang="en-IN" sz="1800" b="1" dirty="0"/>
          </a:p>
          <a:p>
            <a:endParaRPr lang="en-IN" sz="1800" b="1" dirty="0"/>
          </a:p>
        </p:txBody>
      </p:sp>
      <p:pic>
        <p:nvPicPr>
          <p:cNvPr id="8" name="Picture 7">
            <a:extLst>
              <a:ext uri="{FF2B5EF4-FFF2-40B4-BE49-F238E27FC236}">
                <a16:creationId xmlns:a16="http://schemas.microsoft.com/office/drawing/2014/main" id="{C2572465-BA8C-48B4-BCFC-1162418C9A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2140" y="666750"/>
            <a:ext cx="3070860" cy="297179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25781" y="1603630"/>
            <a:ext cx="3828415" cy="65246"/>
            <a:chOff x="525780" y="2138172"/>
            <a:chExt cx="3828415" cy="86995"/>
          </a:xfrm>
        </p:grpSpPr>
        <p:sp>
          <p:nvSpPr>
            <p:cNvPr id="3" name="object 3"/>
            <p:cNvSpPr/>
            <p:nvPr/>
          </p:nvSpPr>
          <p:spPr>
            <a:xfrm>
              <a:off x="525780" y="2138172"/>
              <a:ext cx="3828288" cy="8686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62356" y="2180844"/>
              <a:ext cx="3749040" cy="1905"/>
            </a:xfrm>
            <a:custGeom>
              <a:avLst/>
              <a:gdLst/>
              <a:ahLst/>
              <a:cxnLst/>
              <a:rect l="l" t="t" r="r" b="b"/>
              <a:pathLst>
                <a:path w="3749040" h="1905">
                  <a:moveTo>
                    <a:pt x="0" y="0"/>
                  </a:moveTo>
                  <a:lnTo>
                    <a:pt x="3749040" y="1650"/>
                  </a:lnTo>
                </a:path>
              </a:pathLst>
            </a:custGeom>
            <a:ln w="12192">
              <a:solidFill>
                <a:srgbClr val="E9E9E8"/>
              </a:solidFill>
            </a:ln>
          </p:spPr>
          <p:txBody>
            <a:bodyPr wrap="square" lIns="0" tIns="0" rIns="0" bIns="0" rtlCol="0"/>
            <a:lstStyle/>
            <a:p>
              <a:endParaRPr/>
            </a:p>
          </p:txBody>
        </p:sp>
      </p:grpSp>
      <p:grpSp>
        <p:nvGrpSpPr>
          <p:cNvPr id="5" name="object 5"/>
          <p:cNvGrpSpPr/>
          <p:nvPr/>
        </p:nvGrpSpPr>
        <p:grpSpPr>
          <a:xfrm>
            <a:off x="4718304" y="1603630"/>
            <a:ext cx="3828415" cy="65246"/>
            <a:chOff x="4718303" y="2138172"/>
            <a:chExt cx="3828415" cy="86995"/>
          </a:xfrm>
        </p:grpSpPr>
        <p:sp>
          <p:nvSpPr>
            <p:cNvPr id="6" name="object 6"/>
            <p:cNvSpPr/>
            <p:nvPr/>
          </p:nvSpPr>
          <p:spPr>
            <a:xfrm>
              <a:off x="4718303" y="2138172"/>
              <a:ext cx="3828288" cy="8686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754879" y="2180844"/>
              <a:ext cx="3749040" cy="1905"/>
            </a:xfrm>
            <a:custGeom>
              <a:avLst/>
              <a:gdLst/>
              <a:ahLst/>
              <a:cxnLst/>
              <a:rect l="l" t="t" r="r" b="b"/>
              <a:pathLst>
                <a:path w="3749040" h="1905">
                  <a:moveTo>
                    <a:pt x="0" y="0"/>
                  </a:moveTo>
                  <a:lnTo>
                    <a:pt x="3749040" y="1650"/>
                  </a:lnTo>
                </a:path>
              </a:pathLst>
            </a:custGeom>
            <a:ln w="12192">
              <a:solidFill>
                <a:srgbClr val="E9E9E8"/>
              </a:solidFill>
            </a:ln>
          </p:spPr>
          <p:txBody>
            <a:bodyPr wrap="square" lIns="0" tIns="0" rIns="0" bIns="0" rtlCol="0"/>
            <a:lstStyle/>
            <a:p>
              <a:endParaRPr/>
            </a:p>
          </p:txBody>
        </p:sp>
      </p:grpSp>
      <p:sp>
        <p:nvSpPr>
          <p:cNvPr id="8" name="object 8"/>
          <p:cNvSpPr txBox="1">
            <a:spLocks noGrp="1"/>
          </p:cNvSpPr>
          <p:nvPr>
            <p:ph type="title"/>
          </p:nvPr>
        </p:nvSpPr>
        <p:spPr>
          <a:xfrm>
            <a:off x="228600" y="984469"/>
            <a:ext cx="4572000" cy="272831"/>
          </a:xfrm>
          <a:prstGeom prst="rect">
            <a:avLst/>
          </a:prstGeom>
        </p:spPr>
        <p:txBody>
          <a:bodyPr vert="horz" wrap="square" lIns="0" tIns="11112" rIns="0" bIns="0" rtlCol="0">
            <a:spAutoFit/>
          </a:bodyPr>
          <a:lstStyle/>
          <a:p>
            <a:pPr marL="10583">
              <a:spcBef>
                <a:spcPts val="87"/>
              </a:spcBef>
            </a:pPr>
            <a:r>
              <a:rPr sz="1700" b="1" spc="104" dirty="0">
                <a:latin typeface="+mn-lt"/>
                <a:cs typeface="Times New Roman"/>
              </a:rPr>
              <a:t>Political</a:t>
            </a:r>
            <a:r>
              <a:rPr sz="1700" b="1" spc="-137" dirty="0">
                <a:latin typeface="+mn-lt"/>
                <a:cs typeface="Times New Roman"/>
              </a:rPr>
              <a:t> </a:t>
            </a:r>
            <a:r>
              <a:rPr sz="1700" b="1" spc="121" dirty="0">
                <a:latin typeface="+mn-lt"/>
                <a:cs typeface="Times New Roman"/>
              </a:rPr>
              <a:t>executive</a:t>
            </a:r>
          </a:p>
        </p:txBody>
      </p:sp>
      <p:sp>
        <p:nvSpPr>
          <p:cNvPr id="9" name="object 9"/>
          <p:cNvSpPr txBox="1"/>
          <p:nvPr/>
        </p:nvSpPr>
        <p:spPr>
          <a:xfrm>
            <a:off x="152400" y="1428750"/>
            <a:ext cx="4114800" cy="3337385"/>
          </a:xfrm>
          <a:prstGeom prst="rect">
            <a:avLst/>
          </a:prstGeom>
        </p:spPr>
        <p:txBody>
          <a:bodyPr vert="horz" wrap="square" lIns="0" tIns="61910" rIns="0" bIns="0" rtlCol="0">
            <a:spAutoFit/>
          </a:bodyPr>
          <a:lstStyle/>
          <a:p>
            <a:pPr marL="238645" marR="115883" indent="-228591">
              <a:lnSpc>
                <a:spcPct val="150000"/>
              </a:lnSpc>
              <a:spcBef>
                <a:spcPts val="487"/>
              </a:spcBef>
              <a:buSzPct val="85000"/>
              <a:buFont typeface="Arial" pitchFamily="34" charset="0"/>
              <a:buChar char="•"/>
              <a:tabLst>
                <a:tab pos="238645" algn="l"/>
                <a:tab pos="239174" algn="l"/>
              </a:tabLst>
            </a:pPr>
            <a:r>
              <a:rPr sz="1200" spc="21" dirty="0">
                <a:cs typeface="Times New Roman"/>
              </a:rPr>
              <a:t>Executives </a:t>
            </a:r>
            <a:r>
              <a:rPr sz="1200" spc="62" dirty="0">
                <a:cs typeface="Times New Roman"/>
              </a:rPr>
              <a:t>who </a:t>
            </a:r>
            <a:r>
              <a:rPr sz="1200" spc="58" dirty="0">
                <a:cs typeface="Times New Roman"/>
              </a:rPr>
              <a:t>are elected </a:t>
            </a:r>
            <a:r>
              <a:rPr sz="1200" spc="21" dirty="0">
                <a:cs typeface="Times New Roman"/>
              </a:rPr>
              <a:t>by  </a:t>
            </a:r>
            <a:r>
              <a:rPr sz="1200" spc="104" dirty="0">
                <a:cs typeface="Times New Roman"/>
              </a:rPr>
              <a:t>the</a:t>
            </a:r>
            <a:r>
              <a:rPr sz="1200" spc="-71" dirty="0">
                <a:cs typeface="Times New Roman"/>
              </a:rPr>
              <a:t> </a:t>
            </a:r>
            <a:r>
              <a:rPr sz="1200" spc="62" dirty="0">
                <a:cs typeface="Times New Roman"/>
              </a:rPr>
              <a:t>people</a:t>
            </a:r>
            <a:r>
              <a:rPr sz="1200" spc="-42" dirty="0">
                <a:cs typeface="Times New Roman"/>
              </a:rPr>
              <a:t> </a:t>
            </a:r>
            <a:r>
              <a:rPr sz="1200" spc="33" dirty="0">
                <a:cs typeface="Times New Roman"/>
              </a:rPr>
              <a:t>for</a:t>
            </a:r>
            <a:r>
              <a:rPr sz="1200" spc="-112" dirty="0">
                <a:cs typeface="Times New Roman"/>
              </a:rPr>
              <a:t> </a:t>
            </a:r>
            <a:r>
              <a:rPr sz="1200" spc="58" dirty="0">
                <a:cs typeface="Times New Roman"/>
              </a:rPr>
              <a:t>a</a:t>
            </a:r>
            <a:r>
              <a:rPr sz="1200" spc="-83" dirty="0">
                <a:cs typeface="Times New Roman"/>
              </a:rPr>
              <a:t> </a:t>
            </a:r>
            <a:r>
              <a:rPr sz="1200" spc="29" dirty="0">
                <a:cs typeface="Times New Roman"/>
              </a:rPr>
              <a:t>specific</a:t>
            </a:r>
            <a:r>
              <a:rPr sz="1200" spc="-62" dirty="0">
                <a:cs typeface="Times New Roman"/>
              </a:rPr>
              <a:t> </a:t>
            </a:r>
            <a:r>
              <a:rPr sz="1200" spc="67" dirty="0">
                <a:cs typeface="Times New Roman"/>
              </a:rPr>
              <a:t>period  </a:t>
            </a:r>
            <a:r>
              <a:rPr sz="1200" spc="58" dirty="0">
                <a:cs typeface="Times New Roman"/>
              </a:rPr>
              <a:t>are </a:t>
            </a:r>
            <a:r>
              <a:rPr sz="1200" spc="42" dirty="0">
                <a:cs typeface="Times New Roman"/>
              </a:rPr>
              <a:t>called </a:t>
            </a:r>
            <a:r>
              <a:rPr sz="1200" spc="29" dirty="0">
                <a:cs typeface="Times New Roman"/>
              </a:rPr>
              <a:t>Political</a:t>
            </a:r>
            <a:r>
              <a:rPr sz="1200" spc="-217" dirty="0">
                <a:cs typeface="Times New Roman"/>
              </a:rPr>
              <a:t> </a:t>
            </a:r>
            <a:r>
              <a:rPr sz="1200" spc="17" dirty="0">
                <a:cs typeface="Times New Roman"/>
              </a:rPr>
              <a:t>Executives.</a:t>
            </a:r>
            <a:endParaRPr sz="1200" dirty="0">
              <a:cs typeface="Times New Roman"/>
            </a:endParaRPr>
          </a:p>
          <a:p>
            <a:pPr marL="238645" marR="154510" indent="-228591" algn="just">
              <a:lnSpc>
                <a:spcPct val="150000"/>
              </a:lnSpc>
              <a:spcBef>
                <a:spcPts val="483"/>
              </a:spcBef>
              <a:buSzPct val="85000"/>
              <a:buFont typeface="Arial" pitchFamily="34" charset="0"/>
              <a:buChar char="•"/>
              <a:tabLst>
                <a:tab pos="239174" algn="l"/>
              </a:tabLst>
            </a:pPr>
            <a:r>
              <a:rPr sz="1200" spc="37" dirty="0">
                <a:cs typeface="Times New Roman"/>
              </a:rPr>
              <a:t>Example- </a:t>
            </a:r>
            <a:r>
              <a:rPr sz="1200" spc="29" dirty="0">
                <a:cs typeface="Times New Roman"/>
              </a:rPr>
              <a:t>Political </a:t>
            </a:r>
            <a:r>
              <a:rPr sz="1200" spc="58" dirty="0">
                <a:cs typeface="Times New Roman"/>
              </a:rPr>
              <a:t>leaders </a:t>
            </a:r>
            <a:r>
              <a:rPr sz="1200" spc="-46" dirty="0">
                <a:cs typeface="Times New Roman"/>
              </a:rPr>
              <a:t>like  </a:t>
            </a:r>
            <a:r>
              <a:rPr sz="1200" spc="104" dirty="0">
                <a:cs typeface="Times New Roman"/>
              </a:rPr>
              <a:t>the</a:t>
            </a:r>
            <a:r>
              <a:rPr sz="1200" spc="-62" dirty="0">
                <a:cs typeface="Times New Roman"/>
              </a:rPr>
              <a:t> </a:t>
            </a:r>
            <a:r>
              <a:rPr sz="1200" spc="67" dirty="0">
                <a:cs typeface="Times New Roman"/>
              </a:rPr>
              <a:t>Prime</a:t>
            </a:r>
            <a:r>
              <a:rPr sz="1200" spc="-54" dirty="0">
                <a:cs typeface="Times New Roman"/>
              </a:rPr>
              <a:t> </a:t>
            </a:r>
            <a:r>
              <a:rPr sz="1200" spc="50" dirty="0">
                <a:cs typeface="Times New Roman"/>
              </a:rPr>
              <a:t>minister,</a:t>
            </a:r>
            <a:r>
              <a:rPr sz="1200" spc="-33" dirty="0">
                <a:cs typeface="Times New Roman"/>
              </a:rPr>
              <a:t> </a:t>
            </a:r>
            <a:r>
              <a:rPr sz="1200" spc="42" dirty="0">
                <a:cs typeface="Times New Roman"/>
              </a:rPr>
              <a:t>Council</a:t>
            </a:r>
            <a:r>
              <a:rPr sz="1200" spc="-67" dirty="0">
                <a:cs typeface="Times New Roman"/>
              </a:rPr>
              <a:t> </a:t>
            </a:r>
            <a:r>
              <a:rPr sz="1200" spc="12" dirty="0">
                <a:cs typeface="Times New Roman"/>
              </a:rPr>
              <a:t>of  </a:t>
            </a:r>
            <a:r>
              <a:rPr sz="1200" spc="50" dirty="0">
                <a:cs typeface="Times New Roman"/>
              </a:rPr>
              <a:t>Ministers</a:t>
            </a:r>
            <a:endParaRPr sz="1200" dirty="0">
              <a:cs typeface="Times New Roman"/>
            </a:endParaRPr>
          </a:p>
          <a:p>
            <a:pPr marL="238645" marR="284680" indent="-228591">
              <a:lnSpc>
                <a:spcPct val="150000"/>
              </a:lnSpc>
              <a:spcBef>
                <a:spcPts val="504"/>
              </a:spcBef>
              <a:buSzPct val="85000"/>
              <a:buFont typeface="Arial" pitchFamily="34" charset="0"/>
              <a:buChar char="•"/>
              <a:tabLst>
                <a:tab pos="238645" algn="l"/>
                <a:tab pos="239174" algn="l"/>
              </a:tabLst>
            </a:pPr>
            <a:r>
              <a:rPr sz="1200" spc="37" dirty="0">
                <a:cs typeface="Times New Roman"/>
              </a:rPr>
              <a:t>They</a:t>
            </a:r>
            <a:r>
              <a:rPr sz="1200" spc="-83" dirty="0">
                <a:cs typeface="Times New Roman"/>
              </a:rPr>
              <a:t> </a:t>
            </a:r>
            <a:r>
              <a:rPr sz="1200" spc="79" dirty="0">
                <a:cs typeface="Times New Roman"/>
              </a:rPr>
              <a:t>remain</a:t>
            </a:r>
            <a:r>
              <a:rPr sz="1200" spc="-37" dirty="0">
                <a:cs typeface="Times New Roman"/>
              </a:rPr>
              <a:t> </a:t>
            </a:r>
            <a:r>
              <a:rPr sz="1200" spc="71" dirty="0">
                <a:cs typeface="Times New Roman"/>
              </a:rPr>
              <a:t>in</a:t>
            </a:r>
            <a:r>
              <a:rPr sz="1200" spc="-79" dirty="0">
                <a:cs typeface="Times New Roman"/>
              </a:rPr>
              <a:t> </a:t>
            </a:r>
            <a:r>
              <a:rPr sz="1200" spc="12" dirty="0">
                <a:cs typeface="Times New Roman"/>
              </a:rPr>
              <a:t>office</a:t>
            </a:r>
            <a:r>
              <a:rPr sz="1200" spc="-95" dirty="0">
                <a:cs typeface="Times New Roman"/>
              </a:rPr>
              <a:t> </a:t>
            </a:r>
            <a:r>
              <a:rPr sz="1200" spc="37" dirty="0">
                <a:cs typeface="Times New Roman"/>
              </a:rPr>
              <a:t>only</a:t>
            </a:r>
            <a:r>
              <a:rPr sz="1200" spc="-87" dirty="0">
                <a:cs typeface="Times New Roman"/>
              </a:rPr>
              <a:t> </a:t>
            </a:r>
            <a:r>
              <a:rPr sz="1200" spc="46" dirty="0">
                <a:cs typeface="Times New Roman"/>
              </a:rPr>
              <a:t>so  </a:t>
            </a:r>
            <a:r>
              <a:rPr sz="1200" spc="54" dirty="0">
                <a:cs typeface="Times New Roman"/>
              </a:rPr>
              <a:t>long </a:t>
            </a:r>
            <a:r>
              <a:rPr sz="1200" spc="42" dirty="0">
                <a:cs typeface="Times New Roman"/>
              </a:rPr>
              <a:t>as </a:t>
            </a:r>
            <a:r>
              <a:rPr sz="1200" spc="67" dirty="0">
                <a:cs typeface="Times New Roman"/>
              </a:rPr>
              <a:t>they </a:t>
            </a:r>
            <a:r>
              <a:rPr sz="1200" spc="95" dirty="0">
                <a:cs typeface="Times New Roman"/>
              </a:rPr>
              <a:t>command </a:t>
            </a:r>
            <a:r>
              <a:rPr sz="1200" spc="100" dirty="0">
                <a:cs typeface="Times New Roman"/>
              </a:rPr>
              <a:t>the  </a:t>
            </a:r>
            <a:r>
              <a:rPr sz="1200" spc="54" dirty="0">
                <a:cs typeface="Times New Roman"/>
              </a:rPr>
              <a:t>confidence </a:t>
            </a:r>
            <a:r>
              <a:rPr sz="1200" spc="12" dirty="0">
                <a:cs typeface="Times New Roman"/>
              </a:rPr>
              <a:t>of </a:t>
            </a:r>
            <a:r>
              <a:rPr sz="1200" spc="104" dirty="0">
                <a:cs typeface="Times New Roman"/>
              </a:rPr>
              <a:t>the </a:t>
            </a:r>
            <a:r>
              <a:rPr sz="1200" spc="50" dirty="0">
                <a:cs typeface="Times New Roman"/>
              </a:rPr>
              <a:t>majority  </a:t>
            </a:r>
            <a:r>
              <a:rPr sz="1200" spc="87" dirty="0">
                <a:cs typeface="Times New Roman"/>
              </a:rPr>
              <a:t>members </a:t>
            </a:r>
            <a:r>
              <a:rPr sz="1200" spc="12" dirty="0">
                <a:cs typeface="Times New Roman"/>
              </a:rPr>
              <a:t>of </a:t>
            </a:r>
            <a:r>
              <a:rPr sz="1200" spc="104" dirty="0">
                <a:cs typeface="Times New Roman"/>
              </a:rPr>
              <a:t>the</a:t>
            </a:r>
            <a:r>
              <a:rPr sz="1200" spc="-254" dirty="0">
                <a:cs typeface="Times New Roman"/>
              </a:rPr>
              <a:t> </a:t>
            </a:r>
            <a:r>
              <a:rPr sz="1200" spc="75" dirty="0">
                <a:cs typeface="Times New Roman"/>
              </a:rPr>
              <a:t>parliament</a:t>
            </a:r>
            <a:endParaRPr sz="1200" dirty="0">
              <a:cs typeface="Times New Roman"/>
            </a:endParaRPr>
          </a:p>
          <a:p>
            <a:pPr marL="238645" marR="4233" indent="-228591">
              <a:lnSpc>
                <a:spcPct val="150000"/>
              </a:lnSpc>
              <a:spcBef>
                <a:spcPts val="500"/>
              </a:spcBef>
              <a:buSzPct val="85000"/>
              <a:buFont typeface="Arial" pitchFamily="34" charset="0"/>
              <a:buChar char="•"/>
              <a:tabLst>
                <a:tab pos="238645" algn="l"/>
                <a:tab pos="239174" algn="l"/>
              </a:tabLst>
            </a:pPr>
            <a:r>
              <a:rPr sz="1200" spc="37" dirty="0">
                <a:cs typeface="Times New Roman"/>
              </a:rPr>
              <a:t>They </a:t>
            </a:r>
            <a:r>
              <a:rPr sz="1200" spc="58" dirty="0">
                <a:cs typeface="Times New Roman"/>
              </a:rPr>
              <a:t>are </a:t>
            </a:r>
            <a:r>
              <a:rPr sz="1200" spc="54" dirty="0">
                <a:cs typeface="Times New Roman"/>
              </a:rPr>
              <a:t>answerable </a:t>
            </a:r>
            <a:r>
              <a:rPr sz="1200" spc="87" dirty="0">
                <a:cs typeface="Times New Roman"/>
              </a:rPr>
              <a:t>to </a:t>
            </a:r>
            <a:r>
              <a:rPr sz="1200" spc="62" dirty="0">
                <a:cs typeface="Times New Roman"/>
              </a:rPr>
              <a:t>people  </a:t>
            </a:r>
            <a:r>
              <a:rPr sz="1200" spc="33" dirty="0">
                <a:cs typeface="Times New Roman"/>
              </a:rPr>
              <a:t>for</a:t>
            </a:r>
            <a:r>
              <a:rPr sz="1200" spc="-117" dirty="0">
                <a:cs typeface="Times New Roman"/>
              </a:rPr>
              <a:t> </a:t>
            </a:r>
            <a:r>
              <a:rPr sz="1200" spc="21" dirty="0">
                <a:cs typeface="Times New Roman"/>
              </a:rPr>
              <a:t>all</a:t>
            </a:r>
            <a:r>
              <a:rPr sz="1200" spc="-21" dirty="0">
                <a:cs typeface="Times New Roman"/>
              </a:rPr>
              <a:t> </a:t>
            </a:r>
            <a:r>
              <a:rPr sz="1200" spc="104" dirty="0">
                <a:cs typeface="Times New Roman"/>
              </a:rPr>
              <a:t>the</a:t>
            </a:r>
            <a:r>
              <a:rPr sz="1200" spc="-92" dirty="0">
                <a:cs typeface="Times New Roman"/>
              </a:rPr>
              <a:t> </a:t>
            </a:r>
            <a:r>
              <a:rPr sz="1200" spc="62" dirty="0">
                <a:cs typeface="Times New Roman"/>
              </a:rPr>
              <a:t>consequences</a:t>
            </a:r>
            <a:r>
              <a:rPr sz="1200" spc="-75" dirty="0">
                <a:cs typeface="Times New Roman"/>
              </a:rPr>
              <a:t> </a:t>
            </a:r>
            <a:r>
              <a:rPr sz="1200" spc="12" dirty="0">
                <a:cs typeface="Times New Roman"/>
              </a:rPr>
              <a:t>of</a:t>
            </a:r>
            <a:r>
              <a:rPr sz="1200" spc="4" dirty="0">
                <a:cs typeface="Times New Roman"/>
              </a:rPr>
              <a:t> </a:t>
            </a:r>
            <a:r>
              <a:rPr sz="1200" spc="75" dirty="0">
                <a:cs typeface="Times New Roman"/>
              </a:rPr>
              <a:t>their  </a:t>
            </a:r>
            <a:r>
              <a:rPr sz="1200" spc="50" dirty="0">
                <a:cs typeface="Times New Roman"/>
              </a:rPr>
              <a:t>decisions</a:t>
            </a:r>
            <a:endParaRPr sz="1200" dirty="0">
              <a:cs typeface="Times New Roman"/>
            </a:endParaRPr>
          </a:p>
          <a:p>
            <a:pPr marL="238645" marR="184142" indent="-228591">
              <a:lnSpc>
                <a:spcPct val="150000"/>
              </a:lnSpc>
              <a:spcBef>
                <a:spcPts val="500"/>
              </a:spcBef>
              <a:buSzPct val="85000"/>
              <a:buFont typeface="Arial" pitchFamily="34" charset="0"/>
              <a:buChar char="•"/>
              <a:tabLst>
                <a:tab pos="238645" algn="l"/>
                <a:tab pos="239174" algn="l"/>
              </a:tabLst>
            </a:pPr>
            <a:r>
              <a:rPr sz="1200" spc="37" dirty="0">
                <a:cs typeface="Times New Roman"/>
              </a:rPr>
              <a:t>They</a:t>
            </a:r>
            <a:r>
              <a:rPr sz="1200" spc="-95" dirty="0">
                <a:cs typeface="Times New Roman"/>
              </a:rPr>
              <a:t> </a:t>
            </a:r>
            <a:r>
              <a:rPr sz="1200" spc="58" dirty="0">
                <a:cs typeface="Times New Roman"/>
              </a:rPr>
              <a:t>are</a:t>
            </a:r>
            <a:r>
              <a:rPr sz="1200" spc="-62" dirty="0">
                <a:cs typeface="Times New Roman"/>
              </a:rPr>
              <a:t> </a:t>
            </a:r>
            <a:r>
              <a:rPr sz="1200" spc="83" dirty="0">
                <a:cs typeface="Times New Roman"/>
              </a:rPr>
              <a:t>more</a:t>
            </a:r>
            <a:r>
              <a:rPr sz="1200" spc="-87" dirty="0">
                <a:cs typeface="Times New Roman"/>
              </a:rPr>
              <a:t> </a:t>
            </a:r>
            <a:r>
              <a:rPr sz="1200" spc="37" dirty="0">
                <a:cs typeface="Times New Roman"/>
              </a:rPr>
              <a:t>powerful.</a:t>
            </a:r>
            <a:r>
              <a:rPr sz="1200" spc="-58" dirty="0">
                <a:cs typeface="Times New Roman"/>
              </a:rPr>
              <a:t> </a:t>
            </a:r>
            <a:r>
              <a:rPr sz="1200" spc="37" dirty="0">
                <a:cs typeface="Times New Roman"/>
              </a:rPr>
              <a:t>They  </a:t>
            </a:r>
            <a:r>
              <a:rPr sz="1200" spc="62" dirty="0">
                <a:cs typeface="Times New Roman"/>
              </a:rPr>
              <a:t>take</a:t>
            </a:r>
            <a:r>
              <a:rPr sz="1200" spc="-83" dirty="0">
                <a:cs typeface="Times New Roman"/>
              </a:rPr>
              <a:t> </a:t>
            </a:r>
            <a:r>
              <a:rPr sz="1200" spc="21" dirty="0">
                <a:cs typeface="Times New Roman"/>
              </a:rPr>
              <a:t>all</a:t>
            </a:r>
            <a:r>
              <a:rPr sz="1200" spc="-25" dirty="0">
                <a:cs typeface="Times New Roman"/>
              </a:rPr>
              <a:t> </a:t>
            </a:r>
            <a:r>
              <a:rPr sz="1200" spc="104" dirty="0">
                <a:cs typeface="Times New Roman"/>
              </a:rPr>
              <a:t>the</a:t>
            </a:r>
            <a:r>
              <a:rPr sz="1200" spc="-58" dirty="0">
                <a:cs typeface="Times New Roman"/>
              </a:rPr>
              <a:t> </a:t>
            </a:r>
            <a:r>
              <a:rPr sz="1200" spc="37" dirty="0">
                <a:cs typeface="Times New Roman"/>
              </a:rPr>
              <a:t>final</a:t>
            </a:r>
            <a:r>
              <a:rPr sz="1200" spc="-42" dirty="0">
                <a:cs typeface="Times New Roman"/>
              </a:rPr>
              <a:t> </a:t>
            </a:r>
            <a:r>
              <a:rPr sz="1200" spc="50" dirty="0">
                <a:cs typeface="Times New Roman"/>
              </a:rPr>
              <a:t>decision</a:t>
            </a:r>
            <a:endParaRPr sz="1200" dirty="0">
              <a:cs typeface="Times New Roman"/>
            </a:endParaRPr>
          </a:p>
        </p:txBody>
      </p:sp>
      <p:sp>
        <p:nvSpPr>
          <p:cNvPr id="10" name="object 10"/>
          <p:cNvSpPr txBox="1"/>
          <p:nvPr/>
        </p:nvSpPr>
        <p:spPr>
          <a:xfrm>
            <a:off x="4419601" y="1428751"/>
            <a:ext cx="4724399" cy="2732092"/>
          </a:xfrm>
          <a:prstGeom prst="rect">
            <a:avLst/>
          </a:prstGeom>
        </p:spPr>
        <p:txBody>
          <a:bodyPr vert="horz" wrap="square" lIns="0" tIns="61910" rIns="0" bIns="0" rtlCol="0">
            <a:spAutoFit/>
          </a:bodyPr>
          <a:lstStyle/>
          <a:p>
            <a:pPr marL="239174" marR="142340" indent="-228591">
              <a:lnSpc>
                <a:spcPct val="150000"/>
              </a:lnSpc>
              <a:spcBef>
                <a:spcPts val="487"/>
              </a:spcBef>
              <a:buSzPct val="85000"/>
              <a:buFont typeface="Arial" pitchFamily="34" charset="0"/>
              <a:buChar char="•"/>
              <a:tabLst>
                <a:tab pos="238645" algn="l"/>
                <a:tab pos="239174" algn="l"/>
              </a:tabLst>
            </a:pPr>
            <a:r>
              <a:rPr sz="1200" spc="62" dirty="0">
                <a:cs typeface="Times New Roman"/>
              </a:rPr>
              <a:t>The </a:t>
            </a:r>
            <a:r>
              <a:rPr sz="1200" spc="100" dirty="0">
                <a:cs typeface="Times New Roman"/>
              </a:rPr>
              <a:t>permanent </a:t>
            </a:r>
            <a:r>
              <a:rPr sz="1200" spc="29" dirty="0">
                <a:cs typeface="Times New Roman"/>
              </a:rPr>
              <a:t>executives </a:t>
            </a:r>
            <a:r>
              <a:rPr sz="1200" spc="58" dirty="0">
                <a:cs typeface="Times New Roman"/>
              </a:rPr>
              <a:t>are  </a:t>
            </a:r>
            <a:r>
              <a:rPr sz="1200" spc="50" dirty="0">
                <a:cs typeface="Times New Roman"/>
              </a:rPr>
              <a:t>salaried</a:t>
            </a:r>
            <a:r>
              <a:rPr sz="1200" spc="-54" dirty="0">
                <a:cs typeface="Times New Roman"/>
              </a:rPr>
              <a:t> </a:t>
            </a:r>
            <a:r>
              <a:rPr sz="1200" spc="67" dirty="0">
                <a:cs typeface="Times New Roman"/>
              </a:rPr>
              <a:t>with</a:t>
            </a:r>
            <a:r>
              <a:rPr sz="1200" spc="-79" dirty="0">
                <a:cs typeface="Times New Roman"/>
              </a:rPr>
              <a:t> </a:t>
            </a:r>
            <a:r>
              <a:rPr sz="1200" dirty="0">
                <a:cs typeface="Times New Roman"/>
              </a:rPr>
              <a:t>civil</a:t>
            </a:r>
            <a:r>
              <a:rPr sz="1200" spc="-46" dirty="0">
                <a:cs typeface="Times New Roman"/>
              </a:rPr>
              <a:t> </a:t>
            </a:r>
            <a:r>
              <a:rPr sz="1200" spc="62" dirty="0">
                <a:cs typeface="Times New Roman"/>
              </a:rPr>
              <a:t>servants</a:t>
            </a:r>
            <a:r>
              <a:rPr sz="1200" spc="-92" dirty="0">
                <a:cs typeface="Times New Roman"/>
              </a:rPr>
              <a:t> </a:t>
            </a:r>
            <a:r>
              <a:rPr sz="1200" spc="62" dirty="0">
                <a:cs typeface="Times New Roman"/>
              </a:rPr>
              <a:t>who  </a:t>
            </a:r>
            <a:r>
              <a:rPr sz="1200" spc="58" dirty="0">
                <a:cs typeface="Times New Roman"/>
              </a:rPr>
              <a:t>are</a:t>
            </a:r>
            <a:r>
              <a:rPr sz="1200" spc="-92" dirty="0">
                <a:cs typeface="Times New Roman"/>
              </a:rPr>
              <a:t> </a:t>
            </a:r>
            <a:r>
              <a:rPr sz="1200" spc="79" dirty="0">
                <a:cs typeface="Times New Roman"/>
              </a:rPr>
              <a:t>appointed</a:t>
            </a:r>
            <a:r>
              <a:rPr sz="1200" spc="-42" dirty="0">
                <a:cs typeface="Times New Roman"/>
              </a:rPr>
              <a:t> </a:t>
            </a:r>
            <a:r>
              <a:rPr sz="1200" spc="100" dirty="0">
                <a:cs typeface="Times New Roman"/>
              </a:rPr>
              <a:t>on</a:t>
            </a:r>
            <a:r>
              <a:rPr sz="1200" spc="-83" dirty="0">
                <a:cs typeface="Times New Roman"/>
              </a:rPr>
              <a:t> </a:t>
            </a:r>
            <a:r>
              <a:rPr sz="1200" spc="58" dirty="0">
                <a:cs typeface="Times New Roman"/>
              </a:rPr>
              <a:t>a</a:t>
            </a:r>
            <a:r>
              <a:rPr sz="1200" spc="-46" dirty="0">
                <a:cs typeface="Times New Roman"/>
              </a:rPr>
              <a:t> </a:t>
            </a:r>
            <a:r>
              <a:rPr sz="1200" spc="54" dirty="0">
                <a:cs typeface="Times New Roman"/>
              </a:rPr>
              <a:t>long</a:t>
            </a:r>
            <a:r>
              <a:rPr sz="1200" spc="-29" dirty="0">
                <a:cs typeface="Times New Roman"/>
              </a:rPr>
              <a:t> </a:t>
            </a:r>
            <a:r>
              <a:rPr sz="1200" spc="79" dirty="0">
                <a:cs typeface="Times New Roman"/>
              </a:rPr>
              <a:t>term.</a:t>
            </a:r>
            <a:endParaRPr sz="1200" dirty="0">
              <a:cs typeface="Times New Roman"/>
            </a:endParaRPr>
          </a:p>
          <a:p>
            <a:pPr marL="239174" indent="-228591">
              <a:lnSpc>
                <a:spcPct val="150000"/>
              </a:lnSpc>
              <a:spcBef>
                <a:spcPts val="95"/>
              </a:spcBef>
              <a:buSzPct val="85000"/>
              <a:buFont typeface="Arial" pitchFamily="34" charset="0"/>
              <a:buChar char="•"/>
              <a:tabLst>
                <a:tab pos="238645" algn="l"/>
                <a:tab pos="239174" algn="l"/>
              </a:tabLst>
            </a:pPr>
            <a:r>
              <a:rPr sz="1200" spc="54" dirty="0">
                <a:cs typeface="Times New Roman"/>
              </a:rPr>
              <a:t>Persons</a:t>
            </a:r>
            <a:r>
              <a:rPr sz="1200" spc="-95" dirty="0">
                <a:cs typeface="Times New Roman"/>
              </a:rPr>
              <a:t> </a:t>
            </a:r>
            <a:r>
              <a:rPr sz="1200" spc="42" dirty="0">
                <a:cs typeface="Times New Roman"/>
              </a:rPr>
              <a:t>working</a:t>
            </a:r>
            <a:r>
              <a:rPr sz="1200" spc="-17" dirty="0">
                <a:cs typeface="Times New Roman"/>
              </a:rPr>
              <a:t> </a:t>
            </a:r>
            <a:r>
              <a:rPr sz="1200" spc="71" dirty="0">
                <a:cs typeface="Times New Roman"/>
              </a:rPr>
              <a:t>in</a:t>
            </a:r>
            <a:r>
              <a:rPr sz="1200" spc="-83" dirty="0">
                <a:cs typeface="Times New Roman"/>
              </a:rPr>
              <a:t> </a:t>
            </a:r>
            <a:r>
              <a:rPr sz="1200" dirty="0">
                <a:cs typeface="Times New Roman"/>
              </a:rPr>
              <a:t>civil</a:t>
            </a:r>
            <a:r>
              <a:rPr sz="1200" spc="-50" dirty="0">
                <a:cs typeface="Times New Roman"/>
              </a:rPr>
              <a:t> </a:t>
            </a:r>
            <a:r>
              <a:rPr sz="1200" spc="29" dirty="0">
                <a:cs typeface="Times New Roman"/>
              </a:rPr>
              <a:t>services.</a:t>
            </a:r>
            <a:r>
              <a:rPr lang="en-IN" sz="1200" spc="29" dirty="0">
                <a:cs typeface="Times New Roman"/>
              </a:rPr>
              <a:t> </a:t>
            </a:r>
            <a:r>
              <a:rPr sz="1200" spc="29" dirty="0">
                <a:cs typeface="Times New Roman"/>
              </a:rPr>
              <a:t>Example: </a:t>
            </a:r>
            <a:r>
              <a:rPr sz="1200" spc="-33" dirty="0">
                <a:cs typeface="Times New Roman"/>
              </a:rPr>
              <a:t>IAS, </a:t>
            </a:r>
            <a:r>
              <a:rPr sz="1200" spc="-8" dirty="0">
                <a:cs typeface="Times New Roman"/>
              </a:rPr>
              <a:t>IPS </a:t>
            </a:r>
            <a:r>
              <a:rPr sz="1200" spc="100" dirty="0">
                <a:cs typeface="Times New Roman"/>
              </a:rPr>
              <a:t>and</a:t>
            </a:r>
            <a:r>
              <a:rPr sz="1200" spc="-67" dirty="0">
                <a:cs typeface="Times New Roman"/>
              </a:rPr>
              <a:t> </a:t>
            </a:r>
            <a:r>
              <a:rPr sz="1200" spc="-29" dirty="0">
                <a:cs typeface="Times New Roman"/>
              </a:rPr>
              <a:t>IFS</a:t>
            </a:r>
            <a:endParaRPr sz="1200" dirty="0">
              <a:cs typeface="Times New Roman"/>
            </a:endParaRPr>
          </a:p>
          <a:p>
            <a:pPr marL="239174" marR="32278" indent="-228591">
              <a:lnSpc>
                <a:spcPct val="150000"/>
              </a:lnSpc>
              <a:spcBef>
                <a:spcPts val="492"/>
              </a:spcBef>
              <a:buSzPct val="85000"/>
              <a:buFont typeface="Arial" pitchFamily="34" charset="0"/>
              <a:buChar char="•"/>
              <a:tabLst>
                <a:tab pos="238645" algn="l"/>
                <a:tab pos="239174" algn="l"/>
              </a:tabLst>
            </a:pPr>
            <a:r>
              <a:rPr sz="1200" spc="37" dirty="0">
                <a:cs typeface="Times New Roman"/>
              </a:rPr>
              <a:t>They</a:t>
            </a:r>
            <a:r>
              <a:rPr sz="1200" spc="-79" dirty="0">
                <a:cs typeface="Times New Roman"/>
              </a:rPr>
              <a:t> </a:t>
            </a:r>
            <a:r>
              <a:rPr sz="1200" spc="79" dirty="0">
                <a:cs typeface="Times New Roman"/>
              </a:rPr>
              <a:t>remain</a:t>
            </a:r>
            <a:r>
              <a:rPr sz="1200" spc="-33" dirty="0">
                <a:cs typeface="Times New Roman"/>
              </a:rPr>
              <a:t> </a:t>
            </a:r>
            <a:r>
              <a:rPr sz="1200" spc="71" dirty="0">
                <a:cs typeface="Times New Roman"/>
              </a:rPr>
              <a:t>in</a:t>
            </a:r>
            <a:r>
              <a:rPr sz="1200" spc="-79" dirty="0">
                <a:cs typeface="Times New Roman"/>
              </a:rPr>
              <a:t> </a:t>
            </a:r>
            <a:r>
              <a:rPr sz="1200" spc="12" dirty="0">
                <a:cs typeface="Times New Roman"/>
              </a:rPr>
              <a:t>office</a:t>
            </a:r>
            <a:r>
              <a:rPr sz="1200" spc="-92" dirty="0">
                <a:cs typeface="Times New Roman"/>
              </a:rPr>
              <a:t> </a:t>
            </a:r>
            <a:r>
              <a:rPr sz="1200" spc="46" dirty="0">
                <a:cs typeface="Times New Roman"/>
              </a:rPr>
              <a:t>even</a:t>
            </a:r>
            <a:r>
              <a:rPr sz="1200" spc="-83" dirty="0">
                <a:cs typeface="Times New Roman"/>
              </a:rPr>
              <a:t> </a:t>
            </a:r>
            <a:r>
              <a:rPr sz="1200" spc="79" dirty="0">
                <a:cs typeface="Times New Roman"/>
              </a:rPr>
              <a:t>when  </a:t>
            </a:r>
            <a:r>
              <a:rPr sz="1200" spc="104" dirty="0">
                <a:cs typeface="Times New Roman"/>
              </a:rPr>
              <a:t>the </a:t>
            </a:r>
            <a:r>
              <a:rPr sz="1200" spc="58" dirty="0">
                <a:cs typeface="Times New Roman"/>
              </a:rPr>
              <a:t>ruling </a:t>
            </a:r>
            <a:r>
              <a:rPr sz="1200" spc="67" dirty="0">
                <a:cs typeface="Times New Roman"/>
              </a:rPr>
              <a:t>party </a:t>
            </a:r>
            <a:r>
              <a:rPr sz="1200" spc="50" dirty="0">
                <a:cs typeface="Times New Roman"/>
              </a:rPr>
              <a:t>changes. </a:t>
            </a:r>
            <a:r>
              <a:rPr sz="1200" spc="54" dirty="0">
                <a:cs typeface="Times New Roman"/>
              </a:rPr>
              <a:t>Their  </a:t>
            </a:r>
            <a:r>
              <a:rPr sz="1200" spc="87" dirty="0">
                <a:cs typeface="Times New Roman"/>
              </a:rPr>
              <a:t>tenure</a:t>
            </a:r>
            <a:r>
              <a:rPr sz="1200" spc="-104" dirty="0">
                <a:cs typeface="Times New Roman"/>
              </a:rPr>
              <a:t> </a:t>
            </a:r>
            <a:r>
              <a:rPr sz="1200" spc="12" dirty="0">
                <a:cs typeface="Times New Roman"/>
              </a:rPr>
              <a:t>of</a:t>
            </a:r>
            <a:r>
              <a:rPr sz="1200" spc="8" dirty="0">
                <a:cs typeface="Times New Roman"/>
              </a:rPr>
              <a:t> </a:t>
            </a:r>
            <a:r>
              <a:rPr sz="1200" spc="104" dirty="0">
                <a:cs typeface="Times New Roman"/>
              </a:rPr>
              <a:t>the</a:t>
            </a:r>
            <a:r>
              <a:rPr sz="1200" spc="-87" dirty="0">
                <a:cs typeface="Times New Roman"/>
              </a:rPr>
              <a:t> </a:t>
            </a:r>
            <a:r>
              <a:rPr sz="1200" spc="12" dirty="0">
                <a:cs typeface="Times New Roman"/>
              </a:rPr>
              <a:t>office</a:t>
            </a:r>
            <a:r>
              <a:rPr sz="1200" spc="-46" dirty="0">
                <a:cs typeface="Times New Roman"/>
              </a:rPr>
              <a:t> </a:t>
            </a:r>
            <a:r>
              <a:rPr sz="1200" spc="12" dirty="0">
                <a:cs typeface="Times New Roman"/>
              </a:rPr>
              <a:t>is</a:t>
            </a:r>
            <a:r>
              <a:rPr sz="1200" spc="-46" dirty="0">
                <a:cs typeface="Times New Roman"/>
              </a:rPr>
              <a:t> </a:t>
            </a:r>
            <a:r>
              <a:rPr sz="1200" spc="17" dirty="0">
                <a:cs typeface="Times New Roman"/>
              </a:rPr>
              <a:t>fixed.</a:t>
            </a:r>
            <a:endParaRPr sz="1200" dirty="0">
              <a:cs typeface="Times New Roman"/>
            </a:endParaRPr>
          </a:p>
          <a:p>
            <a:pPr marL="239174" marR="198430" indent="-228591">
              <a:lnSpc>
                <a:spcPct val="150000"/>
              </a:lnSpc>
              <a:spcBef>
                <a:spcPts val="512"/>
              </a:spcBef>
              <a:buSzPct val="85000"/>
              <a:buFont typeface="Arial" pitchFamily="34" charset="0"/>
              <a:buChar char="•"/>
              <a:tabLst>
                <a:tab pos="238645" algn="l"/>
                <a:tab pos="239174" algn="l"/>
              </a:tabLst>
            </a:pPr>
            <a:r>
              <a:rPr sz="1200" spc="37" dirty="0">
                <a:cs typeface="Times New Roman"/>
              </a:rPr>
              <a:t>They</a:t>
            </a:r>
            <a:r>
              <a:rPr sz="1200" spc="-87" dirty="0">
                <a:cs typeface="Times New Roman"/>
              </a:rPr>
              <a:t> </a:t>
            </a:r>
            <a:r>
              <a:rPr sz="1200" spc="58" dirty="0">
                <a:cs typeface="Times New Roman"/>
              </a:rPr>
              <a:t>are</a:t>
            </a:r>
            <a:r>
              <a:rPr sz="1200" spc="-54" dirty="0">
                <a:cs typeface="Times New Roman"/>
              </a:rPr>
              <a:t> </a:t>
            </a:r>
            <a:r>
              <a:rPr sz="1200" spc="104" dirty="0">
                <a:cs typeface="Times New Roman"/>
              </a:rPr>
              <a:t>not</a:t>
            </a:r>
            <a:r>
              <a:rPr sz="1200" spc="-100" dirty="0">
                <a:cs typeface="Times New Roman"/>
              </a:rPr>
              <a:t> </a:t>
            </a:r>
            <a:r>
              <a:rPr sz="1200" spc="50" dirty="0">
                <a:cs typeface="Times New Roman"/>
              </a:rPr>
              <a:t>answerable</a:t>
            </a:r>
            <a:r>
              <a:rPr sz="1200" spc="-62" dirty="0">
                <a:cs typeface="Times New Roman"/>
              </a:rPr>
              <a:t> </a:t>
            </a:r>
            <a:r>
              <a:rPr sz="1200" spc="87" dirty="0">
                <a:cs typeface="Times New Roman"/>
              </a:rPr>
              <a:t>to</a:t>
            </a:r>
            <a:r>
              <a:rPr sz="1200" spc="-79" dirty="0">
                <a:cs typeface="Times New Roman"/>
              </a:rPr>
              <a:t> </a:t>
            </a:r>
            <a:r>
              <a:rPr sz="1200" spc="100" dirty="0">
                <a:cs typeface="Times New Roman"/>
              </a:rPr>
              <a:t>the  </a:t>
            </a:r>
            <a:r>
              <a:rPr sz="1200" spc="54" dirty="0">
                <a:cs typeface="Times New Roman"/>
              </a:rPr>
              <a:t>people.</a:t>
            </a:r>
            <a:endParaRPr sz="1200" dirty="0">
              <a:cs typeface="Times New Roman"/>
            </a:endParaRPr>
          </a:p>
          <a:p>
            <a:pPr marL="239174" marR="109533" indent="-228591">
              <a:lnSpc>
                <a:spcPct val="150000"/>
              </a:lnSpc>
              <a:spcBef>
                <a:spcPts val="500"/>
              </a:spcBef>
              <a:buSzPct val="85000"/>
              <a:buFont typeface="Arial" pitchFamily="34" charset="0"/>
              <a:buChar char="•"/>
              <a:tabLst>
                <a:tab pos="238645" algn="l"/>
                <a:tab pos="239174" algn="l"/>
              </a:tabLst>
            </a:pPr>
            <a:r>
              <a:rPr sz="1200" spc="37" dirty="0">
                <a:cs typeface="Times New Roman"/>
              </a:rPr>
              <a:t>They</a:t>
            </a:r>
            <a:r>
              <a:rPr sz="1200" spc="-92" dirty="0">
                <a:cs typeface="Times New Roman"/>
              </a:rPr>
              <a:t> </a:t>
            </a:r>
            <a:r>
              <a:rPr sz="1200" spc="58" dirty="0">
                <a:cs typeface="Times New Roman"/>
              </a:rPr>
              <a:t>are</a:t>
            </a:r>
            <a:r>
              <a:rPr sz="1200" spc="-58" dirty="0">
                <a:cs typeface="Times New Roman"/>
              </a:rPr>
              <a:t> </a:t>
            </a:r>
            <a:r>
              <a:rPr sz="1200" spc="29" dirty="0">
                <a:cs typeface="Times New Roman"/>
              </a:rPr>
              <a:t>less</a:t>
            </a:r>
            <a:r>
              <a:rPr sz="1200" spc="-67" dirty="0">
                <a:cs typeface="Times New Roman"/>
              </a:rPr>
              <a:t> </a:t>
            </a:r>
            <a:r>
              <a:rPr sz="1200" spc="37" dirty="0">
                <a:cs typeface="Times New Roman"/>
              </a:rPr>
              <a:t>powerful.</a:t>
            </a:r>
            <a:r>
              <a:rPr sz="1200" spc="-46" dirty="0">
                <a:cs typeface="Times New Roman"/>
              </a:rPr>
              <a:t> </a:t>
            </a:r>
            <a:r>
              <a:rPr sz="1200" spc="37" dirty="0">
                <a:cs typeface="Times New Roman"/>
              </a:rPr>
              <a:t>They</a:t>
            </a:r>
            <a:r>
              <a:rPr sz="1200" spc="-87" dirty="0">
                <a:cs typeface="Times New Roman"/>
              </a:rPr>
              <a:t> </a:t>
            </a:r>
            <a:r>
              <a:rPr sz="1200" spc="87" dirty="0">
                <a:cs typeface="Times New Roman"/>
              </a:rPr>
              <a:t>do  </a:t>
            </a:r>
            <a:r>
              <a:rPr sz="1200" spc="104" dirty="0">
                <a:cs typeface="Times New Roman"/>
              </a:rPr>
              <a:t>not</a:t>
            </a:r>
            <a:r>
              <a:rPr sz="1200" spc="-71" dirty="0">
                <a:cs typeface="Times New Roman"/>
              </a:rPr>
              <a:t> </a:t>
            </a:r>
            <a:r>
              <a:rPr sz="1200" spc="62" dirty="0">
                <a:cs typeface="Times New Roman"/>
              </a:rPr>
              <a:t>take</a:t>
            </a:r>
            <a:r>
              <a:rPr sz="1200" spc="-79" dirty="0">
                <a:cs typeface="Times New Roman"/>
              </a:rPr>
              <a:t> </a:t>
            </a:r>
            <a:r>
              <a:rPr sz="1200" spc="42" dirty="0">
                <a:cs typeface="Times New Roman"/>
              </a:rPr>
              <a:t>decisions.</a:t>
            </a:r>
            <a:r>
              <a:rPr sz="1200" spc="-17" dirty="0">
                <a:cs typeface="Times New Roman"/>
              </a:rPr>
              <a:t> </a:t>
            </a:r>
            <a:r>
              <a:rPr sz="1200" spc="71" dirty="0">
                <a:cs typeface="Times New Roman"/>
              </a:rPr>
              <a:t>Instead</a:t>
            </a:r>
            <a:r>
              <a:rPr sz="1200" spc="-42" dirty="0">
                <a:cs typeface="Times New Roman"/>
              </a:rPr>
              <a:t> </a:t>
            </a:r>
            <a:r>
              <a:rPr sz="1200" spc="67" dirty="0">
                <a:cs typeface="Times New Roman"/>
              </a:rPr>
              <a:t>they  </a:t>
            </a:r>
            <a:r>
              <a:rPr sz="1200" spc="42" dirty="0">
                <a:cs typeface="Times New Roman"/>
              </a:rPr>
              <a:t>assist political </a:t>
            </a:r>
            <a:r>
              <a:rPr sz="1200" spc="29" dirty="0">
                <a:cs typeface="Times New Roman"/>
              </a:rPr>
              <a:t>executives </a:t>
            </a:r>
            <a:r>
              <a:rPr sz="1200" spc="67" dirty="0">
                <a:cs typeface="Times New Roman"/>
              </a:rPr>
              <a:t>in  </a:t>
            </a:r>
            <a:r>
              <a:rPr sz="1200" spc="46" dirty="0">
                <a:cs typeface="Times New Roman"/>
              </a:rPr>
              <a:t>carrying </a:t>
            </a:r>
            <a:r>
              <a:rPr sz="1200" spc="104" dirty="0">
                <a:cs typeface="Times New Roman"/>
              </a:rPr>
              <a:t>out </a:t>
            </a:r>
            <a:r>
              <a:rPr sz="1200" spc="37" dirty="0">
                <a:cs typeface="Times New Roman"/>
              </a:rPr>
              <a:t>day- </a:t>
            </a:r>
            <a:r>
              <a:rPr sz="1200" spc="71" dirty="0">
                <a:cs typeface="Times New Roman"/>
              </a:rPr>
              <a:t>to- </a:t>
            </a:r>
            <a:r>
              <a:rPr sz="1200" spc="37" dirty="0">
                <a:cs typeface="Times New Roman"/>
              </a:rPr>
              <a:t>day  </a:t>
            </a:r>
            <a:r>
              <a:rPr sz="1200" spc="71" dirty="0">
                <a:cs typeface="Times New Roman"/>
              </a:rPr>
              <a:t>administration.</a:t>
            </a:r>
            <a:endParaRPr sz="1200" dirty="0">
              <a:cs typeface="Times New Roman"/>
            </a:endParaRPr>
          </a:p>
        </p:txBody>
      </p:sp>
      <p:sp>
        <p:nvSpPr>
          <p:cNvPr id="13" name="object 13"/>
          <p:cNvSpPr txBox="1"/>
          <p:nvPr/>
        </p:nvSpPr>
        <p:spPr>
          <a:xfrm>
            <a:off x="4800600" y="1085850"/>
            <a:ext cx="4343400" cy="272831"/>
          </a:xfrm>
          <a:prstGeom prst="rect">
            <a:avLst/>
          </a:prstGeom>
        </p:spPr>
        <p:txBody>
          <a:bodyPr vert="horz" wrap="square" lIns="0" tIns="11112" rIns="0" bIns="0" rtlCol="0">
            <a:spAutoFit/>
          </a:bodyPr>
          <a:lstStyle/>
          <a:p>
            <a:pPr marL="10583" algn="ctr">
              <a:spcBef>
                <a:spcPts val="87"/>
              </a:spcBef>
            </a:pPr>
            <a:r>
              <a:rPr sz="1700" b="1" spc="129" dirty="0">
                <a:cs typeface="Times New Roman"/>
              </a:rPr>
              <a:t>Permanent</a:t>
            </a:r>
            <a:r>
              <a:rPr sz="1700" b="1" spc="-196" dirty="0">
                <a:cs typeface="Times New Roman"/>
              </a:rPr>
              <a:t> </a:t>
            </a:r>
            <a:r>
              <a:rPr sz="1700" b="1" spc="121" dirty="0">
                <a:cs typeface="Times New Roman"/>
              </a:rPr>
              <a:t>executive</a:t>
            </a:r>
            <a:endParaRPr sz="1700" dirty="0">
              <a:cs typeface="Times New Roman"/>
            </a:endParaRPr>
          </a:p>
        </p:txBody>
      </p:sp>
      <p:pic>
        <p:nvPicPr>
          <p:cNvPr id="15"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16"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 dirty="0">
                <a:cs typeface="Times New Roman"/>
              </a:rPr>
              <a:t>DIFFERENCE BETWEEN POLITICAL AND PERMANENT EXECUTIVE</a:t>
            </a:r>
            <a:endParaRPr lang="en-IN" sz="1800" b="1" dirty="0"/>
          </a:p>
          <a:p>
            <a:endParaRPr lang="en-IN" sz="18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999934"/>
            <a:ext cx="7239000" cy="3886640"/>
          </a:xfrm>
          <a:prstGeom prst="rect">
            <a:avLst/>
          </a:prstGeom>
        </p:spPr>
        <p:txBody>
          <a:bodyPr vert="horz" wrap="square" lIns="0" tIns="11112" rIns="0" bIns="0" rtlCol="0">
            <a:spAutoFit/>
          </a:bodyPr>
          <a:lstStyle/>
          <a:p>
            <a:pPr marL="353483" indent="-342900">
              <a:spcBef>
                <a:spcPts val="87"/>
              </a:spcBef>
              <a:spcAft>
                <a:spcPts val="600"/>
              </a:spcAft>
              <a:buFont typeface="+mj-lt"/>
              <a:buAutoNum type="arabicPeriod"/>
            </a:pPr>
            <a:r>
              <a:rPr sz="1400" spc="62" dirty="0">
                <a:cs typeface="Times New Roman"/>
              </a:rPr>
              <a:t>The</a:t>
            </a:r>
            <a:r>
              <a:rPr sz="1400" spc="-71" dirty="0">
                <a:cs typeface="Times New Roman"/>
              </a:rPr>
              <a:t> </a:t>
            </a:r>
            <a:r>
              <a:rPr sz="1400" spc="75" dirty="0">
                <a:cs typeface="Times New Roman"/>
              </a:rPr>
              <a:t>prime</a:t>
            </a:r>
            <a:r>
              <a:rPr sz="1400" spc="-33" dirty="0">
                <a:cs typeface="Times New Roman"/>
              </a:rPr>
              <a:t> </a:t>
            </a:r>
            <a:r>
              <a:rPr sz="1400" spc="67" dirty="0">
                <a:cs typeface="Times New Roman"/>
              </a:rPr>
              <a:t>minister</a:t>
            </a:r>
            <a:r>
              <a:rPr sz="1400" spc="-75" dirty="0">
                <a:cs typeface="Times New Roman"/>
              </a:rPr>
              <a:t> </a:t>
            </a:r>
            <a:r>
              <a:rPr sz="1400" spc="12" dirty="0">
                <a:cs typeface="Times New Roman"/>
              </a:rPr>
              <a:t>is</a:t>
            </a:r>
            <a:r>
              <a:rPr sz="1400" spc="-54" dirty="0">
                <a:cs typeface="Times New Roman"/>
              </a:rPr>
              <a:t> </a:t>
            </a:r>
            <a:r>
              <a:rPr sz="1400" spc="104" dirty="0">
                <a:cs typeface="Times New Roman"/>
              </a:rPr>
              <a:t>the</a:t>
            </a:r>
            <a:r>
              <a:rPr sz="1400" spc="-42" dirty="0">
                <a:cs typeface="Times New Roman"/>
              </a:rPr>
              <a:t> </a:t>
            </a:r>
            <a:r>
              <a:rPr sz="1400" spc="87" dirty="0">
                <a:cs typeface="Times New Roman"/>
              </a:rPr>
              <a:t>most</a:t>
            </a:r>
            <a:r>
              <a:rPr sz="1400" spc="-50" dirty="0">
                <a:cs typeface="Times New Roman"/>
              </a:rPr>
              <a:t> </a:t>
            </a:r>
            <a:r>
              <a:rPr sz="1400" spc="92" dirty="0">
                <a:cs typeface="Times New Roman"/>
              </a:rPr>
              <a:t>important</a:t>
            </a:r>
            <a:r>
              <a:rPr sz="1400" spc="-75" dirty="0">
                <a:cs typeface="Times New Roman"/>
              </a:rPr>
              <a:t> </a:t>
            </a:r>
            <a:r>
              <a:rPr sz="1400" spc="42" dirty="0">
                <a:cs typeface="Times New Roman"/>
              </a:rPr>
              <a:t>political</a:t>
            </a:r>
            <a:r>
              <a:rPr sz="1400" spc="-8" dirty="0">
                <a:cs typeface="Times New Roman"/>
              </a:rPr>
              <a:t> </a:t>
            </a:r>
            <a:r>
              <a:rPr sz="1400" spc="75" dirty="0">
                <a:cs typeface="Times New Roman"/>
              </a:rPr>
              <a:t>institution</a:t>
            </a:r>
            <a:r>
              <a:rPr sz="1400" spc="-58" dirty="0">
                <a:cs typeface="Times New Roman"/>
              </a:rPr>
              <a:t> </a:t>
            </a:r>
            <a:r>
              <a:rPr sz="1400" spc="71" dirty="0">
                <a:cs typeface="Times New Roman"/>
              </a:rPr>
              <a:t>in</a:t>
            </a:r>
            <a:r>
              <a:rPr sz="1400" spc="-37" dirty="0">
                <a:cs typeface="Times New Roman"/>
              </a:rPr>
              <a:t> </a:t>
            </a:r>
            <a:r>
              <a:rPr sz="1400" spc="104" dirty="0">
                <a:cs typeface="Times New Roman"/>
              </a:rPr>
              <a:t>the</a:t>
            </a:r>
            <a:r>
              <a:rPr sz="1400" spc="-83" dirty="0">
                <a:cs typeface="Times New Roman"/>
              </a:rPr>
              <a:t> </a:t>
            </a:r>
            <a:r>
              <a:rPr sz="1400" spc="42" dirty="0">
                <a:cs typeface="Times New Roman"/>
              </a:rPr>
              <a:t>country.</a:t>
            </a:r>
            <a:endParaRPr lang="en-IN" sz="1400" spc="42" dirty="0">
              <a:cs typeface="Times New Roman"/>
            </a:endParaRPr>
          </a:p>
          <a:p>
            <a:pPr marL="353483" indent="-342900">
              <a:spcBef>
                <a:spcPts val="87"/>
              </a:spcBef>
              <a:spcAft>
                <a:spcPts val="600"/>
              </a:spcAft>
              <a:buFont typeface="+mj-lt"/>
              <a:buAutoNum type="arabicPeriod"/>
            </a:pPr>
            <a:r>
              <a:rPr sz="1400" spc="62" dirty="0">
                <a:cs typeface="Times New Roman"/>
              </a:rPr>
              <a:t>The </a:t>
            </a:r>
            <a:r>
              <a:rPr sz="1400" spc="71" dirty="0">
                <a:cs typeface="Times New Roman"/>
              </a:rPr>
              <a:t>President </a:t>
            </a:r>
            <a:r>
              <a:rPr sz="1400" spc="75" dirty="0">
                <a:cs typeface="Times New Roman"/>
              </a:rPr>
              <a:t>appoints </a:t>
            </a:r>
            <a:r>
              <a:rPr sz="1400" spc="104" dirty="0">
                <a:cs typeface="Times New Roman"/>
              </a:rPr>
              <a:t>the </a:t>
            </a:r>
            <a:r>
              <a:rPr sz="1400" spc="67" dirty="0">
                <a:cs typeface="Times New Roman"/>
              </a:rPr>
              <a:t>Prime </a:t>
            </a:r>
            <a:r>
              <a:rPr sz="1400" spc="29" dirty="0">
                <a:cs typeface="Times New Roman"/>
              </a:rPr>
              <a:t>Minister. </a:t>
            </a:r>
            <a:r>
              <a:rPr sz="1400" spc="62" dirty="0">
                <a:cs typeface="Times New Roman"/>
              </a:rPr>
              <a:t>The </a:t>
            </a:r>
            <a:r>
              <a:rPr sz="1400" spc="75" dirty="0">
                <a:cs typeface="Times New Roman"/>
              </a:rPr>
              <a:t>prime </a:t>
            </a:r>
            <a:r>
              <a:rPr sz="1400" spc="67" dirty="0">
                <a:cs typeface="Times New Roman"/>
              </a:rPr>
              <a:t>minister </a:t>
            </a:r>
            <a:r>
              <a:rPr sz="1400" spc="62" dirty="0">
                <a:cs typeface="Times New Roman"/>
              </a:rPr>
              <a:t>does </a:t>
            </a:r>
            <a:r>
              <a:rPr sz="1400" spc="104" dirty="0">
                <a:cs typeface="Times New Roman"/>
              </a:rPr>
              <a:t>not  </a:t>
            </a:r>
            <a:r>
              <a:rPr sz="1400" spc="37" dirty="0">
                <a:cs typeface="Times New Roman"/>
              </a:rPr>
              <a:t>have</a:t>
            </a:r>
            <a:r>
              <a:rPr sz="1400" spc="-87" dirty="0">
                <a:cs typeface="Times New Roman"/>
              </a:rPr>
              <a:t> </a:t>
            </a:r>
            <a:r>
              <a:rPr sz="1400" spc="62" dirty="0">
                <a:cs typeface="Times New Roman"/>
              </a:rPr>
              <a:t>a</a:t>
            </a:r>
            <a:r>
              <a:rPr sz="1400" spc="-46" dirty="0">
                <a:cs typeface="Times New Roman"/>
              </a:rPr>
              <a:t> </a:t>
            </a:r>
            <a:r>
              <a:rPr sz="1400" spc="21" dirty="0">
                <a:cs typeface="Times New Roman"/>
              </a:rPr>
              <a:t>fixed</a:t>
            </a:r>
            <a:r>
              <a:rPr sz="1400" spc="-12" dirty="0">
                <a:cs typeface="Times New Roman"/>
              </a:rPr>
              <a:t> </a:t>
            </a:r>
            <a:r>
              <a:rPr sz="1400" spc="79" dirty="0">
                <a:cs typeface="Times New Roman"/>
              </a:rPr>
              <a:t>tenure.</a:t>
            </a:r>
            <a:r>
              <a:rPr sz="1400" spc="-25" dirty="0">
                <a:cs typeface="Times New Roman"/>
              </a:rPr>
              <a:t> </a:t>
            </a:r>
            <a:r>
              <a:rPr sz="1400" spc="71" dirty="0">
                <a:cs typeface="Times New Roman"/>
              </a:rPr>
              <a:t>He</a:t>
            </a:r>
            <a:r>
              <a:rPr sz="1400" spc="-79" dirty="0">
                <a:cs typeface="Times New Roman"/>
              </a:rPr>
              <a:t> </a:t>
            </a:r>
            <a:r>
              <a:rPr sz="1400" spc="71" dirty="0">
                <a:cs typeface="Times New Roman"/>
              </a:rPr>
              <a:t>continues</a:t>
            </a:r>
            <a:r>
              <a:rPr sz="1400" spc="-46" dirty="0">
                <a:cs typeface="Times New Roman"/>
              </a:rPr>
              <a:t> </a:t>
            </a:r>
            <a:r>
              <a:rPr sz="1400" spc="71" dirty="0">
                <a:cs typeface="Times New Roman"/>
              </a:rPr>
              <a:t>in</a:t>
            </a:r>
            <a:r>
              <a:rPr sz="1400" spc="-62" dirty="0">
                <a:cs typeface="Times New Roman"/>
              </a:rPr>
              <a:t> </a:t>
            </a:r>
            <a:r>
              <a:rPr sz="1400" spc="46" dirty="0">
                <a:cs typeface="Times New Roman"/>
              </a:rPr>
              <a:t>power</a:t>
            </a:r>
            <a:r>
              <a:rPr sz="1400" spc="-92" dirty="0">
                <a:cs typeface="Times New Roman"/>
              </a:rPr>
              <a:t> </a:t>
            </a:r>
            <a:r>
              <a:rPr sz="1400" spc="46" dirty="0">
                <a:cs typeface="Times New Roman"/>
              </a:rPr>
              <a:t>so</a:t>
            </a:r>
            <a:r>
              <a:rPr sz="1400" spc="-58" dirty="0">
                <a:cs typeface="Times New Roman"/>
              </a:rPr>
              <a:t> </a:t>
            </a:r>
            <a:r>
              <a:rPr sz="1400" spc="54" dirty="0">
                <a:cs typeface="Times New Roman"/>
              </a:rPr>
              <a:t>long</a:t>
            </a:r>
            <a:r>
              <a:rPr sz="1400" spc="-42" dirty="0">
                <a:cs typeface="Times New Roman"/>
              </a:rPr>
              <a:t> </a:t>
            </a:r>
            <a:r>
              <a:rPr sz="1400" spc="42" dirty="0">
                <a:cs typeface="Times New Roman"/>
              </a:rPr>
              <a:t>as</a:t>
            </a:r>
            <a:r>
              <a:rPr sz="1400" spc="-54" dirty="0">
                <a:cs typeface="Times New Roman"/>
              </a:rPr>
              <a:t> </a:t>
            </a:r>
            <a:r>
              <a:rPr sz="1400" spc="71" dirty="0">
                <a:cs typeface="Times New Roman"/>
              </a:rPr>
              <a:t>remains</a:t>
            </a:r>
            <a:r>
              <a:rPr sz="1400" spc="-67" dirty="0">
                <a:cs typeface="Times New Roman"/>
              </a:rPr>
              <a:t> </a:t>
            </a:r>
            <a:r>
              <a:rPr sz="1400" spc="104" dirty="0">
                <a:cs typeface="Times New Roman"/>
              </a:rPr>
              <a:t>the</a:t>
            </a:r>
            <a:r>
              <a:rPr sz="1400" spc="-46" dirty="0">
                <a:cs typeface="Times New Roman"/>
              </a:rPr>
              <a:t> </a:t>
            </a:r>
            <a:r>
              <a:rPr sz="1400" spc="62" dirty="0">
                <a:cs typeface="Times New Roman"/>
              </a:rPr>
              <a:t>leader</a:t>
            </a:r>
            <a:r>
              <a:rPr sz="1400" spc="-95" dirty="0">
                <a:cs typeface="Times New Roman"/>
              </a:rPr>
              <a:t> </a:t>
            </a:r>
            <a:r>
              <a:rPr sz="1400" spc="12" dirty="0">
                <a:cs typeface="Times New Roman"/>
              </a:rPr>
              <a:t>of  </a:t>
            </a:r>
            <a:r>
              <a:rPr sz="1400" spc="104" dirty="0">
                <a:cs typeface="Times New Roman"/>
              </a:rPr>
              <a:t>the </a:t>
            </a:r>
            <a:r>
              <a:rPr sz="1400" spc="50" dirty="0">
                <a:cs typeface="Times New Roman"/>
              </a:rPr>
              <a:t>majority </a:t>
            </a:r>
            <a:r>
              <a:rPr sz="1400" spc="67" dirty="0">
                <a:cs typeface="Times New Roman"/>
              </a:rPr>
              <a:t>party </a:t>
            </a:r>
            <a:r>
              <a:rPr sz="1400" spc="75" dirty="0">
                <a:cs typeface="Times New Roman"/>
              </a:rPr>
              <a:t>or </a:t>
            </a:r>
            <a:r>
              <a:rPr sz="1400" spc="46" dirty="0">
                <a:cs typeface="Times New Roman"/>
              </a:rPr>
              <a:t>coalition. </a:t>
            </a:r>
            <a:r>
              <a:rPr sz="1400" spc="62" dirty="0">
                <a:cs typeface="Times New Roman"/>
              </a:rPr>
              <a:t>The currently </a:t>
            </a:r>
            <a:r>
              <a:rPr sz="1400" spc="75" dirty="0">
                <a:cs typeface="Times New Roman"/>
              </a:rPr>
              <a:t>prime </a:t>
            </a:r>
            <a:r>
              <a:rPr sz="1400" spc="67" dirty="0">
                <a:cs typeface="Times New Roman"/>
              </a:rPr>
              <a:t>minister </a:t>
            </a:r>
            <a:r>
              <a:rPr sz="1400" spc="12" dirty="0">
                <a:cs typeface="Times New Roman"/>
              </a:rPr>
              <a:t>of </a:t>
            </a:r>
            <a:r>
              <a:rPr sz="1400" spc="67" dirty="0">
                <a:cs typeface="Times New Roman"/>
              </a:rPr>
              <a:t>India </a:t>
            </a:r>
            <a:r>
              <a:rPr sz="1400" spc="12" dirty="0">
                <a:cs typeface="Times New Roman"/>
              </a:rPr>
              <a:t>is  </a:t>
            </a:r>
            <a:r>
              <a:rPr sz="1400" spc="71" dirty="0">
                <a:cs typeface="Times New Roman"/>
              </a:rPr>
              <a:t>Narender</a:t>
            </a:r>
            <a:r>
              <a:rPr sz="1400" spc="-71" dirty="0">
                <a:cs typeface="Times New Roman"/>
              </a:rPr>
              <a:t> </a:t>
            </a:r>
            <a:r>
              <a:rPr sz="1400" spc="37" dirty="0">
                <a:cs typeface="Times New Roman"/>
              </a:rPr>
              <a:t>Modi.</a:t>
            </a:r>
            <a:endParaRPr sz="1400" dirty="0">
              <a:cs typeface="Times New Roman"/>
            </a:endParaRPr>
          </a:p>
          <a:p>
            <a:pPr marL="439720" indent="-429666">
              <a:spcBef>
                <a:spcPts val="95"/>
              </a:spcBef>
              <a:spcAft>
                <a:spcPts val="600"/>
              </a:spcAft>
              <a:buSzPct val="85000"/>
              <a:buFont typeface="+mj-lt"/>
              <a:buAutoNum type="arabicPeriod"/>
              <a:tabLst>
                <a:tab pos="439720" algn="l"/>
                <a:tab pos="440249" algn="l"/>
              </a:tabLst>
            </a:pPr>
            <a:r>
              <a:rPr sz="1400" spc="71" dirty="0">
                <a:cs typeface="Times New Roman"/>
              </a:rPr>
              <a:t>He </a:t>
            </a:r>
            <a:r>
              <a:rPr sz="1400" spc="54" dirty="0">
                <a:cs typeface="Times New Roman"/>
              </a:rPr>
              <a:t>chairs </a:t>
            </a:r>
            <a:r>
              <a:rPr sz="1400" spc="62" dirty="0">
                <a:cs typeface="Times New Roman"/>
              </a:rPr>
              <a:t>Cabinet</a:t>
            </a:r>
            <a:r>
              <a:rPr sz="1400" spc="-287" dirty="0">
                <a:cs typeface="Times New Roman"/>
              </a:rPr>
              <a:t> </a:t>
            </a:r>
            <a:r>
              <a:rPr sz="1400" spc="71" dirty="0">
                <a:cs typeface="Times New Roman"/>
              </a:rPr>
              <a:t>meetings</a:t>
            </a:r>
            <a:endParaRPr sz="1400" dirty="0">
              <a:cs typeface="Times New Roman"/>
            </a:endParaRPr>
          </a:p>
          <a:p>
            <a:pPr marL="439720" indent="-429666">
              <a:spcBef>
                <a:spcPts val="104"/>
              </a:spcBef>
              <a:spcAft>
                <a:spcPts val="600"/>
              </a:spcAft>
              <a:buSzPct val="85000"/>
              <a:buFont typeface="+mj-lt"/>
              <a:buAutoNum type="arabicPeriod"/>
              <a:tabLst>
                <a:tab pos="439720" algn="l"/>
                <a:tab pos="440249" algn="l"/>
              </a:tabLst>
            </a:pPr>
            <a:r>
              <a:rPr sz="1400" spc="71" dirty="0">
                <a:cs typeface="Times New Roman"/>
              </a:rPr>
              <a:t>He</a:t>
            </a:r>
            <a:r>
              <a:rPr sz="1400" spc="-75" dirty="0">
                <a:cs typeface="Times New Roman"/>
              </a:rPr>
              <a:t> </a:t>
            </a:r>
            <a:r>
              <a:rPr sz="1400" spc="67" dirty="0">
                <a:cs typeface="Times New Roman"/>
              </a:rPr>
              <a:t>coordinate</a:t>
            </a:r>
            <a:r>
              <a:rPr sz="1400" spc="-75" dirty="0">
                <a:cs typeface="Times New Roman"/>
              </a:rPr>
              <a:t> </a:t>
            </a:r>
            <a:r>
              <a:rPr sz="1400" spc="104" dirty="0">
                <a:cs typeface="Times New Roman"/>
              </a:rPr>
              <a:t>the</a:t>
            </a:r>
            <a:r>
              <a:rPr sz="1400" spc="-87" dirty="0">
                <a:cs typeface="Times New Roman"/>
              </a:rPr>
              <a:t> </a:t>
            </a:r>
            <a:r>
              <a:rPr sz="1400" spc="42" dirty="0">
                <a:cs typeface="Times New Roman"/>
              </a:rPr>
              <a:t>work</a:t>
            </a:r>
            <a:r>
              <a:rPr sz="1400" spc="-71" dirty="0">
                <a:cs typeface="Times New Roman"/>
              </a:rPr>
              <a:t> </a:t>
            </a:r>
            <a:r>
              <a:rPr sz="1400" spc="12" dirty="0">
                <a:cs typeface="Times New Roman"/>
              </a:rPr>
              <a:t>of</a:t>
            </a:r>
            <a:r>
              <a:rPr sz="1400" spc="4" dirty="0">
                <a:cs typeface="Times New Roman"/>
              </a:rPr>
              <a:t> </a:t>
            </a:r>
            <a:r>
              <a:rPr sz="1400" spc="50" dirty="0">
                <a:cs typeface="Times New Roman"/>
              </a:rPr>
              <a:t>different</a:t>
            </a:r>
            <a:r>
              <a:rPr sz="1400" spc="-92" dirty="0">
                <a:cs typeface="Times New Roman"/>
              </a:rPr>
              <a:t> </a:t>
            </a:r>
            <a:r>
              <a:rPr sz="1400" spc="100" dirty="0">
                <a:cs typeface="Times New Roman"/>
              </a:rPr>
              <a:t>department</a:t>
            </a:r>
            <a:endParaRPr sz="1400" dirty="0">
              <a:cs typeface="Times New Roman"/>
            </a:endParaRPr>
          </a:p>
          <a:p>
            <a:pPr marL="439720" indent="-429666">
              <a:spcBef>
                <a:spcPts val="100"/>
              </a:spcBef>
              <a:spcAft>
                <a:spcPts val="600"/>
              </a:spcAft>
              <a:buSzPct val="85000"/>
              <a:buFont typeface="+mj-lt"/>
              <a:buAutoNum type="arabicPeriod"/>
              <a:tabLst>
                <a:tab pos="439720" algn="l"/>
                <a:tab pos="440249" algn="l"/>
              </a:tabLst>
            </a:pPr>
            <a:r>
              <a:rPr sz="1400" spc="50" dirty="0">
                <a:cs typeface="Times New Roman"/>
              </a:rPr>
              <a:t>His</a:t>
            </a:r>
            <a:r>
              <a:rPr sz="1400" spc="-71" dirty="0">
                <a:cs typeface="Times New Roman"/>
              </a:rPr>
              <a:t> </a:t>
            </a:r>
            <a:r>
              <a:rPr sz="1400" spc="54" dirty="0">
                <a:cs typeface="Times New Roman"/>
              </a:rPr>
              <a:t>decision</a:t>
            </a:r>
            <a:r>
              <a:rPr sz="1400" spc="-75" dirty="0">
                <a:cs typeface="Times New Roman"/>
              </a:rPr>
              <a:t> </a:t>
            </a:r>
            <a:r>
              <a:rPr sz="1400" spc="62" dirty="0">
                <a:cs typeface="Times New Roman"/>
              </a:rPr>
              <a:t>are</a:t>
            </a:r>
            <a:r>
              <a:rPr sz="1400" spc="-42" dirty="0">
                <a:cs typeface="Times New Roman"/>
              </a:rPr>
              <a:t> </a:t>
            </a:r>
            <a:r>
              <a:rPr sz="1400" spc="37" dirty="0">
                <a:cs typeface="Times New Roman"/>
              </a:rPr>
              <a:t>final</a:t>
            </a:r>
            <a:r>
              <a:rPr sz="1400" spc="-4" dirty="0">
                <a:cs typeface="Times New Roman"/>
              </a:rPr>
              <a:t> </a:t>
            </a:r>
            <a:r>
              <a:rPr sz="1400" spc="71" dirty="0">
                <a:cs typeface="Times New Roman"/>
              </a:rPr>
              <a:t>in</a:t>
            </a:r>
            <a:r>
              <a:rPr sz="1400" spc="-62" dirty="0">
                <a:cs typeface="Times New Roman"/>
              </a:rPr>
              <a:t> </a:t>
            </a:r>
            <a:r>
              <a:rPr sz="1400" spc="42" dirty="0">
                <a:cs typeface="Times New Roman"/>
              </a:rPr>
              <a:t>case</a:t>
            </a:r>
            <a:r>
              <a:rPr sz="1400" spc="-75" dirty="0">
                <a:cs typeface="Times New Roman"/>
              </a:rPr>
              <a:t> </a:t>
            </a:r>
            <a:r>
              <a:rPr sz="1400" spc="71" dirty="0">
                <a:cs typeface="Times New Roman"/>
              </a:rPr>
              <a:t>disagreements</a:t>
            </a:r>
            <a:r>
              <a:rPr sz="1400" spc="-83" dirty="0">
                <a:cs typeface="Times New Roman"/>
              </a:rPr>
              <a:t> </a:t>
            </a:r>
            <a:r>
              <a:rPr sz="1400" spc="46" dirty="0">
                <a:cs typeface="Times New Roman"/>
              </a:rPr>
              <a:t>arise</a:t>
            </a:r>
            <a:r>
              <a:rPr sz="1400" spc="-42" dirty="0">
                <a:cs typeface="Times New Roman"/>
              </a:rPr>
              <a:t> </a:t>
            </a:r>
            <a:r>
              <a:rPr sz="1400" spc="71" dirty="0">
                <a:cs typeface="Times New Roman"/>
              </a:rPr>
              <a:t>between</a:t>
            </a:r>
            <a:r>
              <a:rPr sz="1400" spc="-71" dirty="0">
                <a:cs typeface="Times New Roman"/>
              </a:rPr>
              <a:t> </a:t>
            </a:r>
            <a:r>
              <a:rPr sz="1400" spc="87" dirty="0">
                <a:cs typeface="Times New Roman"/>
              </a:rPr>
              <a:t>departments.</a:t>
            </a:r>
            <a:endParaRPr sz="1400" dirty="0">
              <a:cs typeface="Times New Roman"/>
            </a:endParaRPr>
          </a:p>
          <a:p>
            <a:pPr marL="439720" indent="-429666">
              <a:spcBef>
                <a:spcPts val="100"/>
              </a:spcBef>
              <a:spcAft>
                <a:spcPts val="600"/>
              </a:spcAft>
              <a:buSzPct val="85000"/>
              <a:buFont typeface="+mj-lt"/>
              <a:buAutoNum type="arabicPeriod"/>
              <a:tabLst>
                <a:tab pos="439720" algn="l"/>
                <a:tab pos="440249" algn="l"/>
              </a:tabLst>
            </a:pPr>
            <a:r>
              <a:rPr sz="1400" spc="71" dirty="0">
                <a:cs typeface="Times New Roman"/>
              </a:rPr>
              <a:t>He</a:t>
            </a:r>
            <a:r>
              <a:rPr sz="1400" spc="-75" dirty="0">
                <a:cs typeface="Times New Roman"/>
              </a:rPr>
              <a:t> </a:t>
            </a:r>
            <a:r>
              <a:rPr sz="1400" spc="29" dirty="0">
                <a:cs typeface="Times New Roman"/>
              </a:rPr>
              <a:t>exercises</a:t>
            </a:r>
            <a:r>
              <a:rPr sz="1400" spc="-79" dirty="0">
                <a:cs typeface="Times New Roman"/>
              </a:rPr>
              <a:t> </a:t>
            </a:r>
            <a:r>
              <a:rPr sz="1400" spc="50" dirty="0">
                <a:cs typeface="Times New Roman"/>
              </a:rPr>
              <a:t>general</a:t>
            </a:r>
            <a:r>
              <a:rPr sz="1400" spc="-37" dirty="0">
                <a:cs typeface="Times New Roman"/>
              </a:rPr>
              <a:t> </a:t>
            </a:r>
            <a:r>
              <a:rPr sz="1400" spc="54" dirty="0">
                <a:cs typeface="Times New Roman"/>
              </a:rPr>
              <a:t>supervision</a:t>
            </a:r>
            <a:r>
              <a:rPr sz="1400" spc="-75" dirty="0">
                <a:cs typeface="Times New Roman"/>
              </a:rPr>
              <a:t> </a:t>
            </a:r>
            <a:r>
              <a:rPr sz="1400" spc="12" dirty="0">
                <a:cs typeface="Times New Roman"/>
              </a:rPr>
              <a:t>of</a:t>
            </a:r>
            <a:r>
              <a:rPr sz="1400" spc="-4" dirty="0">
                <a:cs typeface="Times New Roman"/>
              </a:rPr>
              <a:t> </a:t>
            </a:r>
            <a:r>
              <a:rPr sz="1400" spc="50" dirty="0">
                <a:cs typeface="Times New Roman"/>
              </a:rPr>
              <a:t>different</a:t>
            </a:r>
            <a:r>
              <a:rPr sz="1400" spc="-54" dirty="0">
                <a:cs typeface="Times New Roman"/>
              </a:rPr>
              <a:t> </a:t>
            </a:r>
            <a:r>
              <a:rPr sz="1400" spc="58" dirty="0">
                <a:cs typeface="Times New Roman"/>
              </a:rPr>
              <a:t>ministries</a:t>
            </a:r>
            <a:endParaRPr sz="1400" dirty="0">
              <a:cs typeface="Times New Roman"/>
            </a:endParaRPr>
          </a:p>
          <a:p>
            <a:pPr marL="439720" indent="-429666">
              <a:spcBef>
                <a:spcPts val="100"/>
              </a:spcBef>
              <a:spcAft>
                <a:spcPts val="600"/>
              </a:spcAft>
              <a:buSzPct val="85000"/>
              <a:buFont typeface="+mj-lt"/>
              <a:buAutoNum type="arabicPeriod"/>
              <a:tabLst>
                <a:tab pos="439720" algn="l"/>
                <a:tab pos="440249" algn="l"/>
              </a:tabLst>
            </a:pPr>
            <a:r>
              <a:rPr sz="1400" spc="-21" dirty="0">
                <a:cs typeface="Times New Roman"/>
              </a:rPr>
              <a:t>All</a:t>
            </a:r>
            <a:r>
              <a:rPr sz="1400" spc="-8" dirty="0">
                <a:cs typeface="Times New Roman"/>
              </a:rPr>
              <a:t> </a:t>
            </a:r>
            <a:r>
              <a:rPr sz="1400" spc="67" dirty="0">
                <a:cs typeface="Times New Roman"/>
              </a:rPr>
              <a:t>ministers</a:t>
            </a:r>
            <a:r>
              <a:rPr sz="1400" spc="-87" dirty="0">
                <a:cs typeface="Times New Roman"/>
              </a:rPr>
              <a:t> </a:t>
            </a:r>
            <a:r>
              <a:rPr sz="1400" spc="42" dirty="0">
                <a:cs typeface="Times New Roman"/>
              </a:rPr>
              <a:t>work</a:t>
            </a:r>
            <a:r>
              <a:rPr sz="1400" spc="-50" dirty="0">
                <a:cs typeface="Times New Roman"/>
              </a:rPr>
              <a:t> </a:t>
            </a:r>
            <a:r>
              <a:rPr sz="1400" spc="100" dirty="0">
                <a:cs typeface="Times New Roman"/>
              </a:rPr>
              <a:t>under</a:t>
            </a:r>
            <a:r>
              <a:rPr sz="1400" spc="-62" dirty="0">
                <a:cs typeface="Times New Roman"/>
              </a:rPr>
              <a:t> </a:t>
            </a:r>
            <a:r>
              <a:rPr sz="1400" spc="54" dirty="0">
                <a:cs typeface="Times New Roman"/>
              </a:rPr>
              <a:t>his</a:t>
            </a:r>
            <a:r>
              <a:rPr sz="1400" spc="-29" dirty="0">
                <a:cs typeface="Times New Roman"/>
              </a:rPr>
              <a:t> </a:t>
            </a:r>
            <a:r>
              <a:rPr sz="1400" spc="67" dirty="0">
                <a:cs typeface="Times New Roman"/>
              </a:rPr>
              <a:t>leadership</a:t>
            </a:r>
            <a:endParaRPr sz="1400" dirty="0">
              <a:cs typeface="Times New Roman"/>
            </a:endParaRPr>
          </a:p>
          <a:p>
            <a:pPr marL="439720" indent="-429666">
              <a:spcBef>
                <a:spcPts val="100"/>
              </a:spcBef>
              <a:spcAft>
                <a:spcPts val="600"/>
              </a:spcAft>
              <a:buSzPct val="85000"/>
              <a:buFont typeface="+mj-lt"/>
              <a:buAutoNum type="arabicPeriod"/>
              <a:tabLst>
                <a:tab pos="439720" algn="l"/>
                <a:tab pos="440249" algn="l"/>
              </a:tabLst>
            </a:pPr>
            <a:r>
              <a:rPr sz="1400" spc="62" dirty="0">
                <a:cs typeface="Times New Roman"/>
              </a:rPr>
              <a:t>The</a:t>
            </a:r>
            <a:r>
              <a:rPr sz="1400" spc="-67" dirty="0">
                <a:cs typeface="Times New Roman"/>
              </a:rPr>
              <a:t> </a:t>
            </a:r>
            <a:r>
              <a:rPr sz="1400" spc="79" dirty="0">
                <a:cs typeface="Times New Roman"/>
              </a:rPr>
              <a:t>prime</a:t>
            </a:r>
            <a:r>
              <a:rPr sz="1400" spc="-33" dirty="0">
                <a:cs typeface="Times New Roman"/>
              </a:rPr>
              <a:t> </a:t>
            </a:r>
            <a:r>
              <a:rPr sz="1400" spc="71" dirty="0">
                <a:cs typeface="Times New Roman"/>
              </a:rPr>
              <a:t>minister</a:t>
            </a:r>
            <a:r>
              <a:rPr sz="1400" spc="-112" dirty="0">
                <a:cs typeface="Times New Roman"/>
              </a:rPr>
              <a:t> </a:t>
            </a:r>
            <a:r>
              <a:rPr sz="1400" spc="67" dirty="0">
                <a:cs typeface="Times New Roman"/>
              </a:rPr>
              <a:t>distributes</a:t>
            </a:r>
            <a:r>
              <a:rPr sz="1400" spc="-100" dirty="0">
                <a:cs typeface="Times New Roman"/>
              </a:rPr>
              <a:t> </a:t>
            </a:r>
            <a:r>
              <a:rPr sz="1400" spc="104" dirty="0">
                <a:cs typeface="Times New Roman"/>
              </a:rPr>
              <a:t>and</a:t>
            </a:r>
            <a:r>
              <a:rPr sz="1400" spc="-12" dirty="0">
                <a:cs typeface="Times New Roman"/>
              </a:rPr>
              <a:t> </a:t>
            </a:r>
            <a:r>
              <a:rPr sz="1400" spc="67" dirty="0">
                <a:cs typeface="Times New Roman"/>
              </a:rPr>
              <a:t>redistributes</a:t>
            </a:r>
            <a:r>
              <a:rPr sz="1400" spc="-92" dirty="0">
                <a:cs typeface="Times New Roman"/>
              </a:rPr>
              <a:t> </a:t>
            </a:r>
            <a:r>
              <a:rPr sz="1400" spc="42" dirty="0">
                <a:cs typeface="Times New Roman"/>
              </a:rPr>
              <a:t>work</a:t>
            </a:r>
            <a:r>
              <a:rPr sz="1400" spc="-33" dirty="0">
                <a:cs typeface="Times New Roman"/>
              </a:rPr>
              <a:t> </a:t>
            </a:r>
            <a:r>
              <a:rPr sz="1400" spc="87" dirty="0">
                <a:cs typeface="Times New Roman"/>
              </a:rPr>
              <a:t>to</a:t>
            </a:r>
            <a:r>
              <a:rPr sz="1400" spc="-79" dirty="0">
                <a:cs typeface="Times New Roman"/>
              </a:rPr>
              <a:t> </a:t>
            </a:r>
            <a:r>
              <a:rPr sz="1400" spc="104" dirty="0">
                <a:cs typeface="Times New Roman"/>
              </a:rPr>
              <a:t>the</a:t>
            </a:r>
            <a:r>
              <a:rPr sz="1400" spc="-46" dirty="0">
                <a:cs typeface="Times New Roman"/>
              </a:rPr>
              <a:t> </a:t>
            </a:r>
            <a:r>
              <a:rPr sz="1400" spc="58" dirty="0">
                <a:cs typeface="Times New Roman"/>
              </a:rPr>
              <a:t>ministers.</a:t>
            </a:r>
            <a:endParaRPr sz="1400" dirty="0">
              <a:cs typeface="Times New Roman"/>
            </a:endParaRPr>
          </a:p>
          <a:p>
            <a:pPr marL="493164" indent="-483110">
              <a:spcBef>
                <a:spcPts val="100"/>
              </a:spcBef>
              <a:spcAft>
                <a:spcPts val="600"/>
              </a:spcAft>
              <a:buSzPct val="85000"/>
              <a:buFont typeface="+mj-lt"/>
              <a:buAutoNum type="arabicPeriod"/>
              <a:tabLst>
                <a:tab pos="493164" algn="l"/>
                <a:tab pos="493693" algn="l"/>
              </a:tabLst>
            </a:pPr>
            <a:r>
              <a:rPr sz="1400" spc="71" dirty="0">
                <a:cs typeface="Times New Roman"/>
              </a:rPr>
              <a:t>He</a:t>
            </a:r>
            <a:r>
              <a:rPr sz="1400" spc="-54" dirty="0">
                <a:cs typeface="Times New Roman"/>
              </a:rPr>
              <a:t> </a:t>
            </a:r>
            <a:r>
              <a:rPr sz="1400" spc="71" dirty="0">
                <a:cs typeface="Times New Roman"/>
              </a:rPr>
              <a:t>has</a:t>
            </a:r>
            <a:r>
              <a:rPr sz="1400" spc="-46" dirty="0">
                <a:cs typeface="Times New Roman"/>
              </a:rPr>
              <a:t> </a:t>
            </a:r>
            <a:r>
              <a:rPr sz="1400" spc="104" dirty="0">
                <a:cs typeface="Times New Roman"/>
              </a:rPr>
              <a:t>the</a:t>
            </a:r>
            <a:r>
              <a:rPr sz="1400" spc="-67" dirty="0">
                <a:cs typeface="Times New Roman"/>
              </a:rPr>
              <a:t> </a:t>
            </a:r>
            <a:r>
              <a:rPr sz="1400" spc="50" dirty="0">
                <a:cs typeface="Times New Roman"/>
              </a:rPr>
              <a:t>power</a:t>
            </a:r>
            <a:r>
              <a:rPr sz="1400" spc="-79" dirty="0">
                <a:cs typeface="Times New Roman"/>
              </a:rPr>
              <a:t> </a:t>
            </a:r>
            <a:r>
              <a:rPr sz="1400" spc="87" dirty="0">
                <a:cs typeface="Times New Roman"/>
              </a:rPr>
              <a:t>to</a:t>
            </a:r>
            <a:r>
              <a:rPr sz="1400" spc="-100" dirty="0">
                <a:cs typeface="Times New Roman"/>
              </a:rPr>
              <a:t> </a:t>
            </a:r>
            <a:r>
              <a:rPr sz="1400" spc="46" dirty="0">
                <a:cs typeface="Times New Roman"/>
              </a:rPr>
              <a:t>dismiss</a:t>
            </a:r>
            <a:r>
              <a:rPr sz="1400" spc="-54" dirty="0">
                <a:cs typeface="Times New Roman"/>
              </a:rPr>
              <a:t> </a:t>
            </a:r>
            <a:r>
              <a:rPr sz="1400" spc="58" dirty="0">
                <a:cs typeface="Times New Roman"/>
              </a:rPr>
              <a:t>ministers.</a:t>
            </a:r>
            <a:endParaRPr sz="1400" dirty="0">
              <a:cs typeface="Times New Roman"/>
            </a:endParaRPr>
          </a:p>
          <a:p>
            <a:pPr marL="439720" marR="49211" indent="-429666">
              <a:spcBef>
                <a:spcPts val="496"/>
              </a:spcBef>
              <a:spcAft>
                <a:spcPts val="600"/>
              </a:spcAft>
              <a:buSzPct val="85000"/>
              <a:buFont typeface="+mj-lt"/>
              <a:buAutoNum type="arabicPeriod"/>
              <a:tabLst>
                <a:tab pos="489460" algn="l"/>
                <a:tab pos="489989" algn="l"/>
              </a:tabLst>
            </a:pPr>
            <a:r>
              <a:rPr sz="1400" dirty="0"/>
              <a:t>	</a:t>
            </a:r>
            <a:r>
              <a:rPr sz="1400" spc="112" dirty="0">
                <a:cs typeface="Times New Roman"/>
              </a:rPr>
              <a:t>When </a:t>
            </a:r>
            <a:r>
              <a:rPr sz="1400" spc="104" dirty="0">
                <a:cs typeface="Times New Roman"/>
              </a:rPr>
              <a:t>the </a:t>
            </a:r>
            <a:r>
              <a:rPr sz="1400" spc="67" dirty="0">
                <a:cs typeface="Times New Roman"/>
              </a:rPr>
              <a:t>Prime </a:t>
            </a:r>
            <a:r>
              <a:rPr sz="1400" spc="54" dirty="0">
                <a:cs typeface="Times New Roman"/>
              </a:rPr>
              <a:t>Minister quits, </a:t>
            </a:r>
            <a:r>
              <a:rPr sz="1400" spc="104" dirty="0">
                <a:cs typeface="Times New Roman"/>
              </a:rPr>
              <a:t>the </a:t>
            </a:r>
            <a:r>
              <a:rPr sz="1400" spc="75" dirty="0">
                <a:cs typeface="Times New Roman"/>
              </a:rPr>
              <a:t>entire </a:t>
            </a:r>
            <a:r>
              <a:rPr sz="1400" spc="62" dirty="0">
                <a:cs typeface="Times New Roman"/>
              </a:rPr>
              <a:t>ministry </a:t>
            </a:r>
            <a:r>
              <a:rPr sz="1400" spc="54" dirty="0">
                <a:cs typeface="Times New Roman"/>
              </a:rPr>
              <a:t>quits. </a:t>
            </a:r>
            <a:r>
              <a:rPr sz="1400" spc="50" dirty="0">
                <a:cs typeface="Times New Roman"/>
              </a:rPr>
              <a:t>Thus, </a:t>
            </a:r>
            <a:r>
              <a:rPr sz="1400" spc="-17" dirty="0">
                <a:cs typeface="Times New Roman"/>
              </a:rPr>
              <a:t>if </a:t>
            </a:r>
            <a:r>
              <a:rPr sz="1400" spc="100" dirty="0">
                <a:cs typeface="Times New Roman"/>
              </a:rPr>
              <a:t>the  </a:t>
            </a:r>
            <a:r>
              <a:rPr sz="1400" spc="71" dirty="0">
                <a:cs typeface="Times New Roman"/>
              </a:rPr>
              <a:t>cabinet</a:t>
            </a:r>
            <a:r>
              <a:rPr sz="1400" spc="-46" dirty="0">
                <a:cs typeface="Times New Roman"/>
              </a:rPr>
              <a:t> </a:t>
            </a:r>
            <a:r>
              <a:rPr sz="1400" spc="17" dirty="0">
                <a:cs typeface="Times New Roman"/>
              </a:rPr>
              <a:t>is</a:t>
            </a:r>
            <a:r>
              <a:rPr sz="1400" spc="-50" dirty="0">
                <a:cs typeface="Times New Roman"/>
              </a:rPr>
              <a:t> </a:t>
            </a:r>
            <a:r>
              <a:rPr sz="1400" spc="104" dirty="0">
                <a:cs typeface="Times New Roman"/>
              </a:rPr>
              <a:t>the</a:t>
            </a:r>
            <a:r>
              <a:rPr sz="1400" spc="-42" dirty="0">
                <a:cs typeface="Times New Roman"/>
              </a:rPr>
              <a:t> </a:t>
            </a:r>
            <a:r>
              <a:rPr sz="1400" spc="92" dirty="0">
                <a:cs typeface="Times New Roman"/>
              </a:rPr>
              <a:t>most</a:t>
            </a:r>
            <a:r>
              <a:rPr sz="1400" spc="-75" dirty="0">
                <a:cs typeface="Times New Roman"/>
              </a:rPr>
              <a:t> </a:t>
            </a:r>
            <a:r>
              <a:rPr sz="1400" spc="42" dirty="0">
                <a:cs typeface="Times New Roman"/>
              </a:rPr>
              <a:t>powerful</a:t>
            </a:r>
            <a:r>
              <a:rPr sz="1400" spc="-4" dirty="0">
                <a:cs typeface="Times New Roman"/>
              </a:rPr>
              <a:t> </a:t>
            </a:r>
            <a:r>
              <a:rPr sz="1400" spc="75" dirty="0">
                <a:cs typeface="Times New Roman"/>
              </a:rPr>
              <a:t>institution</a:t>
            </a:r>
            <a:r>
              <a:rPr sz="1400" spc="-46" dirty="0">
                <a:cs typeface="Times New Roman"/>
              </a:rPr>
              <a:t> </a:t>
            </a:r>
            <a:r>
              <a:rPr sz="1400" spc="71" dirty="0">
                <a:cs typeface="Times New Roman"/>
              </a:rPr>
              <a:t>in</a:t>
            </a:r>
            <a:r>
              <a:rPr sz="1400" spc="-33" dirty="0">
                <a:cs typeface="Times New Roman"/>
              </a:rPr>
              <a:t> </a:t>
            </a:r>
            <a:r>
              <a:rPr sz="1400" spc="54" dirty="0">
                <a:cs typeface="Times New Roman"/>
              </a:rPr>
              <a:t>India,</a:t>
            </a:r>
            <a:r>
              <a:rPr sz="1400" spc="-42" dirty="0">
                <a:cs typeface="Times New Roman"/>
              </a:rPr>
              <a:t> </a:t>
            </a:r>
            <a:r>
              <a:rPr sz="1400" spc="71" dirty="0">
                <a:cs typeface="Times New Roman"/>
              </a:rPr>
              <a:t>within</a:t>
            </a:r>
            <a:r>
              <a:rPr sz="1400" spc="-58" dirty="0">
                <a:cs typeface="Times New Roman"/>
              </a:rPr>
              <a:t> </a:t>
            </a:r>
            <a:r>
              <a:rPr sz="1400" spc="104" dirty="0">
                <a:cs typeface="Times New Roman"/>
              </a:rPr>
              <a:t>the</a:t>
            </a:r>
            <a:r>
              <a:rPr sz="1400" spc="-79" dirty="0">
                <a:cs typeface="Times New Roman"/>
              </a:rPr>
              <a:t> </a:t>
            </a:r>
            <a:r>
              <a:rPr sz="1400" spc="71" dirty="0">
                <a:cs typeface="Times New Roman"/>
              </a:rPr>
              <a:t>cabinet</a:t>
            </a:r>
            <a:r>
              <a:rPr sz="1400" spc="-46" dirty="0">
                <a:cs typeface="Times New Roman"/>
              </a:rPr>
              <a:t> </a:t>
            </a:r>
            <a:r>
              <a:rPr sz="1400" spc="67" dirty="0">
                <a:cs typeface="Times New Roman"/>
              </a:rPr>
              <a:t>it</a:t>
            </a:r>
            <a:r>
              <a:rPr sz="1400" spc="-46" dirty="0">
                <a:cs typeface="Times New Roman"/>
              </a:rPr>
              <a:t> </a:t>
            </a:r>
            <a:r>
              <a:rPr sz="1400" spc="12" dirty="0">
                <a:cs typeface="Times New Roman"/>
              </a:rPr>
              <a:t>is  </a:t>
            </a:r>
            <a:r>
              <a:rPr sz="1400" spc="104" dirty="0">
                <a:cs typeface="Times New Roman"/>
              </a:rPr>
              <a:t>the</a:t>
            </a:r>
            <a:r>
              <a:rPr sz="1400" spc="-50" dirty="0">
                <a:cs typeface="Times New Roman"/>
              </a:rPr>
              <a:t> </a:t>
            </a:r>
            <a:r>
              <a:rPr sz="1400" spc="67" dirty="0">
                <a:cs typeface="Times New Roman"/>
              </a:rPr>
              <a:t>Prime</a:t>
            </a:r>
            <a:r>
              <a:rPr sz="1400" spc="-46" dirty="0">
                <a:cs typeface="Times New Roman"/>
              </a:rPr>
              <a:t> </a:t>
            </a:r>
            <a:r>
              <a:rPr sz="1400" spc="54" dirty="0">
                <a:cs typeface="Times New Roman"/>
              </a:rPr>
              <a:t>Minister</a:t>
            </a:r>
            <a:r>
              <a:rPr sz="1400" spc="-112" dirty="0">
                <a:cs typeface="Times New Roman"/>
              </a:rPr>
              <a:t> </a:t>
            </a:r>
            <a:r>
              <a:rPr sz="1400" spc="67" dirty="0">
                <a:cs typeface="Times New Roman"/>
              </a:rPr>
              <a:t>who</a:t>
            </a:r>
            <a:r>
              <a:rPr sz="1400" spc="-46" dirty="0">
                <a:cs typeface="Times New Roman"/>
              </a:rPr>
              <a:t> </a:t>
            </a:r>
            <a:r>
              <a:rPr sz="1400" spc="12" dirty="0">
                <a:cs typeface="Times New Roman"/>
              </a:rPr>
              <a:t>is</a:t>
            </a:r>
            <a:r>
              <a:rPr sz="1400" spc="-54" dirty="0">
                <a:cs typeface="Times New Roman"/>
              </a:rPr>
              <a:t> </a:t>
            </a:r>
            <a:r>
              <a:rPr sz="1400" spc="104" dirty="0">
                <a:cs typeface="Times New Roman"/>
              </a:rPr>
              <a:t>the</a:t>
            </a:r>
            <a:r>
              <a:rPr sz="1400" spc="-46" dirty="0">
                <a:cs typeface="Times New Roman"/>
              </a:rPr>
              <a:t> </a:t>
            </a:r>
            <a:r>
              <a:rPr sz="1400" spc="92" dirty="0">
                <a:cs typeface="Times New Roman"/>
              </a:rPr>
              <a:t>most</a:t>
            </a:r>
            <a:r>
              <a:rPr sz="1400" spc="-71" dirty="0">
                <a:cs typeface="Times New Roman"/>
              </a:rPr>
              <a:t> </a:t>
            </a:r>
            <a:r>
              <a:rPr sz="1400" spc="42" dirty="0">
                <a:cs typeface="Times New Roman"/>
              </a:rPr>
              <a:t>powerful</a:t>
            </a:r>
            <a:endParaRPr sz="1400" dirty="0">
              <a:cs typeface="Times New Roman"/>
            </a:endParaRPr>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6"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67" dirty="0">
                <a:cs typeface="Times New Roman"/>
              </a:rPr>
              <a:t>PRIME </a:t>
            </a:r>
            <a:r>
              <a:rPr lang="en-IN" sz="1800" b="1" spc="29" dirty="0">
                <a:cs typeface="Times New Roman"/>
              </a:rPr>
              <a:t>MINISTER</a:t>
            </a:r>
            <a:endParaRPr lang="en-IN" sz="18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1087035"/>
            <a:ext cx="5715000" cy="3188757"/>
          </a:xfrm>
          <a:prstGeom prst="rect">
            <a:avLst/>
          </a:prstGeom>
        </p:spPr>
        <p:txBody>
          <a:bodyPr vert="horz" wrap="square" lIns="0" tIns="11112" rIns="0" bIns="0" rtlCol="0">
            <a:spAutoFit/>
          </a:bodyPr>
          <a:lstStyle/>
          <a:p>
            <a:pPr marL="421214" marR="4233" indent="-342900" algn="l">
              <a:lnSpc>
                <a:spcPct val="150000"/>
              </a:lnSpc>
              <a:spcBef>
                <a:spcPts val="87"/>
              </a:spcBef>
            </a:pPr>
            <a:r>
              <a:rPr lang="en-IN" sz="1300" spc="58" dirty="0"/>
              <a:t>	</a:t>
            </a:r>
            <a:r>
              <a:rPr lang="en-IN" sz="1300" b="1" spc="58" dirty="0"/>
              <a:t>1.  </a:t>
            </a:r>
            <a:r>
              <a:rPr sz="1400" b="1" spc="58" dirty="0">
                <a:latin typeface="+mn-lt"/>
              </a:rPr>
              <a:t>Council </a:t>
            </a:r>
            <a:r>
              <a:rPr sz="1400" b="1" spc="17" dirty="0">
                <a:latin typeface="+mn-lt"/>
              </a:rPr>
              <a:t>of </a:t>
            </a:r>
            <a:r>
              <a:rPr sz="1400" b="1" spc="83" dirty="0">
                <a:latin typeface="+mn-lt"/>
              </a:rPr>
              <a:t>ministers </a:t>
            </a:r>
            <a:r>
              <a:rPr sz="1400" spc="21" dirty="0">
                <a:latin typeface="+mn-lt"/>
              </a:rPr>
              <a:t>is </a:t>
            </a:r>
            <a:r>
              <a:rPr sz="1400" spc="133" dirty="0">
                <a:latin typeface="+mn-lt"/>
              </a:rPr>
              <a:t>the </a:t>
            </a:r>
            <a:r>
              <a:rPr sz="1400" spc="17" dirty="0">
                <a:latin typeface="+mn-lt"/>
              </a:rPr>
              <a:t>official </a:t>
            </a:r>
            <a:r>
              <a:rPr sz="1400" spc="129" dirty="0">
                <a:latin typeface="+mn-lt"/>
              </a:rPr>
              <a:t>name </a:t>
            </a:r>
            <a:r>
              <a:rPr sz="1400" spc="42" dirty="0">
                <a:latin typeface="+mn-lt"/>
              </a:rPr>
              <a:t>for </a:t>
            </a:r>
            <a:r>
              <a:rPr sz="1400" spc="133" dirty="0">
                <a:latin typeface="+mn-lt"/>
              </a:rPr>
              <a:t>the </a:t>
            </a:r>
            <a:r>
              <a:rPr sz="1400" spc="71" dirty="0">
                <a:latin typeface="+mn-lt"/>
              </a:rPr>
              <a:t>body  </a:t>
            </a:r>
            <a:r>
              <a:rPr sz="1400" spc="142" dirty="0">
                <a:latin typeface="+mn-lt"/>
              </a:rPr>
              <a:t>that</a:t>
            </a:r>
            <a:r>
              <a:rPr sz="1400" spc="-71" dirty="0">
                <a:latin typeface="+mn-lt"/>
              </a:rPr>
              <a:t> </a:t>
            </a:r>
            <a:r>
              <a:rPr sz="1400" spc="75" dirty="0">
                <a:latin typeface="+mn-lt"/>
              </a:rPr>
              <a:t>includes</a:t>
            </a:r>
            <a:r>
              <a:rPr sz="1400" spc="-112" dirty="0">
                <a:latin typeface="+mn-lt"/>
              </a:rPr>
              <a:t> </a:t>
            </a:r>
            <a:r>
              <a:rPr sz="1400" spc="29" dirty="0">
                <a:latin typeface="+mn-lt"/>
              </a:rPr>
              <a:t>all</a:t>
            </a:r>
            <a:r>
              <a:rPr sz="1400" spc="-37" dirty="0">
                <a:latin typeface="+mn-lt"/>
              </a:rPr>
              <a:t> </a:t>
            </a:r>
            <a:r>
              <a:rPr sz="1400" spc="133" dirty="0">
                <a:latin typeface="+mn-lt"/>
              </a:rPr>
              <a:t>the</a:t>
            </a:r>
            <a:r>
              <a:rPr sz="1400" spc="-62" dirty="0">
                <a:latin typeface="+mn-lt"/>
              </a:rPr>
              <a:t> </a:t>
            </a:r>
            <a:r>
              <a:rPr sz="1400" spc="58" dirty="0">
                <a:latin typeface="+mn-lt"/>
              </a:rPr>
              <a:t>Ministers.</a:t>
            </a:r>
            <a:r>
              <a:rPr sz="1400" spc="-4" dirty="0">
                <a:latin typeface="+mn-lt"/>
              </a:rPr>
              <a:t> </a:t>
            </a:r>
            <a:r>
              <a:rPr sz="1400" spc="62" dirty="0">
                <a:latin typeface="+mn-lt"/>
              </a:rPr>
              <a:t>It</a:t>
            </a:r>
            <a:r>
              <a:rPr sz="1400" spc="-100" dirty="0">
                <a:latin typeface="+mn-lt"/>
              </a:rPr>
              <a:t> </a:t>
            </a:r>
            <a:r>
              <a:rPr sz="1400" spc="50" dirty="0">
                <a:latin typeface="+mn-lt"/>
              </a:rPr>
              <a:t>usually</a:t>
            </a:r>
            <a:r>
              <a:rPr sz="1400" spc="-87" dirty="0">
                <a:latin typeface="+mn-lt"/>
              </a:rPr>
              <a:t> </a:t>
            </a:r>
            <a:r>
              <a:rPr sz="1400" spc="95" dirty="0">
                <a:latin typeface="+mn-lt"/>
              </a:rPr>
              <a:t>has</a:t>
            </a:r>
            <a:r>
              <a:rPr sz="1400" spc="-37" dirty="0">
                <a:latin typeface="+mn-lt"/>
              </a:rPr>
              <a:t> </a:t>
            </a:r>
            <a:r>
              <a:rPr sz="1400" spc="79" dirty="0">
                <a:latin typeface="+mn-lt"/>
              </a:rPr>
              <a:t>60</a:t>
            </a:r>
            <a:r>
              <a:rPr sz="1400" spc="-17" dirty="0">
                <a:latin typeface="+mn-lt"/>
              </a:rPr>
              <a:t> </a:t>
            </a:r>
            <a:r>
              <a:rPr sz="1400" spc="112" dirty="0">
                <a:latin typeface="+mn-lt"/>
              </a:rPr>
              <a:t>to</a:t>
            </a:r>
            <a:r>
              <a:rPr sz="1400" spc="-67" dirty="0">
                <a:latin typeface="+mn-lt"/>
              </a:rPr>
              <a:t> </a:t>
            </a:r>
            <a:r>
              <a:rPr sz="1400" spc="83" dirty="0">
                <a:latin typeface="+mn-lt"/>
              </a:rPr>
              <a:t>80  </a:t>
            </a:r>
            <a:r>
              <a:rPr sz="1400" spc="67" dirty="0">
                <a:latin typeface="+mn-lt"/>
              </a:rPr>
              <a:t>Ministers </a:t>
            </a:r>
            <a:r>
              <a:rPr sz="1400" spc="17" dirty="0">
                <a:latin typeface="+mn-lt"/>
              </a:rPr>
              <a:t>of </a:t>
            </a:r>
            <a:r>
              <a:rPr sz="1400" spc="67" dirty="0">
                <a:latin typeface="+mn-lt"/>
              </a:rPr>
              <a:t>different</a:t>
            </a:r>
            <a:r>
              <a:rPr sz="1400" spc="-283" dirty="0">
                <a:latin typeface="+mn-lt"/>
              </a:rPr>
              <a:t> </a:t>
            </a:r>
            <a:r>
              <a:rPr lang="en-IN" sz="1400" spc="-283" dirty="0">
                <a:latin typeface="+mn-lt"/>
              </a:rPr>
              <a:t>   </a:t>
            </a:r>
            <a:r>
              <a:rPr sz="1400" spc="71" dirty="0">
                <a:latin typeface="+mn-lt"/>
              </a:rPr>
              <a:t>tasks</a:t>
            </a:r>
            <a:br>
              <a:rPr lang="en-IN" sz="1400" spc="71" dirty="0">
                <a:latin typeface="+mn-lt"/>
              </a:rPr>
            </a:br>
            <a:r>
              <a:rPr lang="en-IN" sz="1400" spc="-4" dirty="0">
                <a:latin typeface="+mn-lt"/>
              </a:rPr>
              <a:t>Usually</a:t>
            </a:r>
            <a:r>
              <a:rPr lang="en-IN" sz="1400" spc="-112" dirty="0">
                <a:latin typeface="+mn-lt"/>
              </a:rPr>
              <a:t> </a:t>
            </a:r>
            <a:r>
              <a:rPr lang="en-IN" sz="1400" spc="117" dirty="0">
                <a:latin typeface="+mn-lt"/>
              </a:rPr>
              <a:t>top</a:t>
            </a:r>
            <a:r>
              <a:rPr lang="en-IN" sz="1400" spc="-71" dirty="0">
                <a:latin typeface="+mn-lt"/>
              </a:rPr>
              <a:t> </a:t>
            </a:r>
            <a:r>
              <a:rPr lang="en-IN" sz="1400" spc="17" dirty="0">
                <a:latin typeface="+mn-lt"/>
              </a:rPr>
              <a:t>level</a:t>
            </a:r>
            <a:r>
              <a:rPr lang="en-IN" sz="1400" spc="-29" dirty="0">
                <a:latin typeface="+mn-lt"/>
              </a:rPr>
              <a:t> </a:t>
            </a:r>
            <a:r>
              <a:rPr lang="en-IN" sz="1400" spc="75" dirty="0">
                <a:latin typeface="+mn-lt"/>
              </a:rPr>
              <a:t>leaders</a:t>
            </a:r>
            <a:r>
              <a:rPr lang="en-IN" sz="1400" spc="-104" dirty="0">
                <a:latin typeface="+mn-lt"/>
              </a:rPr>
              <a:t> </a:t>
            </a:r>
            <a:r>
              <a:rPr lang="en-IN" sz="1400" spc="17" dirty="0">
                <a:latin typeface="+mn-lt"/>
              </a:rPr>
              <a:t>of </a:t>
            </a:r>
            <a:r>
              <a:rPr lang="en-IN" sz="1400" spc="133" dirty="0">
                <a:latin typeface="+mn-lt"/>
              </a:rPr>
              <a:t>the</a:t>
            </a:r>
            <a:r>
              <a:rPr lang="en-IN" sz="1400" spc="-87" dirty="0">
                <a:latin typeface="+mn-lt"/>
              </a:rPr>
              <a:t> </a:t>
            </a:r>
            <a:r>
              <a:rPr lang="en-IN" sz="1400" spc="75" dirty="0">
                <a:latin typeface="+mn-lt"/>
              </a:rPr>
              <a:t>ruling</a:t>
            </a:r>
            <a:r>
              <a:rPr lang="en-IN" sz="1400" spc="-54" dirty="0">
                <a:latin typeface="+mn-lt"/>
              </a:rPr>
              <a:t> </a:t>
            </a:r>
            <a:r>
              <a:rPr lang="en-IN" sz="1400" spc="42" dirty="0">
                <a:latin typeface="+mn-lt"/>
              </a:rPr>
              <a:t>party,</a:t>
            </a:r>
            <a:r>
              <a:rPr lang="en-IN" sz="1400" spc="-58" dirty="0">
                <a:latin typeface="+mn-lt"/>
              </a:rPr>
              <a:t> </a:t>
            </a:r>
            <a:r>
              <a:rPr lang="en-IN" sz="1400" spc="87" dirty="0">
                <a:latin typeface="+mn-lt"/>
              </a:rPr>
              <a:t>who</a:t>
            </a:r>
            <a:r>
              <a:rPr lang="en-IN" sz="1400" spc="-121" dirty="0">
                <a:latin typeface="+mn-lt"/>
              </a:rPr>
              <a:t> </a:t>
            </a:r>
            <a:r>
              <a:rPr lang="en-IN" sz="1400" spc="75" dirty="0">
                <a:latin typeface="+mn-lt"/>
              </a:rPr>
              <a:t>are  </a:t>
            </a:r>
            <a:r>
              <a:rPr lang="en-IN" sz="1400" spc="92" dirty="0">
                <a:latin typeface="+mn-lt"/>
              </a:rPr>
              <a:t>in</a:t>
            </a:r>
            <a:r>
              <a:rPr lang="en-IN" sz="1400" spc="-87" dirty="0">
                <a:latin typeface="+mn-lt"/>
              </a:rPr>
              <a:t> </a:t>
            </a:r>
            <a:r>
              <a:rPr lang="en-IN" sz="1400" spc="67" dirty="0">
                <a:latin typeface="+mn-lt"/>
              </a:rPr>
              <a:t>charge</a:t>
            </a:r>
            <a:r>
              <a:rPr lang="en-IN" sz="1400" spc="-95" dirty="0">
                <a:latin typeface="+mn-lt"/>
              </a:rPr>
              <a:t> </a:t>
            </a:r>
            <a:r>
              <a:rPr lang="en-IN" sz="1400" spc="17" dirty="0">
                <a:latin typeface="+mn-lt"/>
              </a:rPr>
              <a:t>of</a:t>
            </a:r>
            <a:r>
              <a:rPr lang="en-IN" sz="1400" spc="25" dirty="0">
                <a:latin typeface="+mn-lt"/>
              </a:rPr>
              <a:t> </a:t>
            </a:r>
            <a:r>
              <a:rPr lang="en-IN" sz="1400" spc="133" dirty="0">
                <a:latin typeface="+mn-lt"/>
              </a:rPr>
              <a:t>the</a:t>
            </a:r>
            <a:r>
              <a:rPr lang="en-IN" sz="1400" spc="-54" dirty="0">
                <a:latin typeface="+mn-lt"/>
              </a:rPr>
              <a:t> </a:t>
            </a:r>
            <a:r>
              <a:rPr lang="en-IN" sz="1400" spc="83" dirty="0">
                <a:latin typeface="+mn-lt"/>
              </a:rPr>
              <a:t>major</a:t>
            </a:r>
            <a:r>
              <a:rPr lang="en-IN" sz="1400" spc="-79" dirty="0">
                <a:latin typeface="+mn-lt"/>
              </a:rPr>
              <a:t> </a:t>
            </a:r>
            <a:r>
              <a:rPr lang="en-IN" sz="1400" spc="67" dirty="0">
                <a:latin typeface="+mn-lt"/>
              </a:rPr>
              <a:t>ministries.</a:t>
            </a:r>
            <a:r>
              <a:rPr lang="en-IN" sz="1400" dirty="0">
                <a:latin typeface="+mn-lt"/>
              </a:rPr>
              <a:t> </a:t>
            </a:r>
            <a:br>
              <a:rPr lang="en-IN" sz="1400" dirty="0">
                <a:latin typeface="+mn-lt"/>
              </a:rPr>
            </a:br>
            <a:r>
              <a:rPr lang="en-IN" sz="1400" spc="29" dirty="0">
                <a:latin typeface="+mn-lt"/>
              </a:rPr>
              <a:t>Usually</a:t>
            </a:r>
            <a:r>
              <a:rPr lang="en-IN" sz="1400" spc="-100" dirty="0">
                <a:latin typeface="+mn-lt"/>
              </a:rPr>
              <a:t> </a:t>
            </a:r>
            <a:r>
              <a:rPr lang="en-IN" sz="1400" spc="133" dirty="0">
                <a:latin typeface="+mn-lt"/>
              </a:rPr>
              <a:t>the</a:t>
            </a:r>
            <a:r>
              <a:rPr lang="en-IN" sz="1400" spc="-54" dirty="0">
                <a:latin typeface="+mn-lt"/>
              </a:rPr>
              <a:t> </a:t>
            </a:r>
            <a:r>
              <a:rPr lang="en-IN" sz="1400" spc="79" dirty="0">
                <a:latin typeface="+mn-lt"/>
              </a:rPr>
              <a:t>Cabinet  </a:t>
            </a:r>
            <a:r>
              <a:rPr lang="en-IN" sz="1400" spc="67" dirty="0">
                <a:latin typeface="+mn-lt"/>
              </a:rPr>
              <a:t>Ministers </a:t>
            </a:r>
            <a:r>
              <a:rPr lang="en-IN" sz="1400" spc="125" dirty="0">
                <a:latin typeface="+mn-lt"/>
              </a:rPr>
              <a:t>meet </a:t>
            </a:r>
            <a:r>
              <a:rPr lang="en-IN" sz="1400" spc="108" dirty="0">
                <a:latin typeface="+mn-lt"/>
              </a:rPr>
              <a:t>to </a:t>
            </a:r>
            <a:r>
              <a:rPr lang="en-IN" sz="1400" spc="83" dirty="0">
                <a:latin typeface="+mn-lt"/>
              </a:rPr>
              <a:t>take </a:t>
            </a:r>
            <a:r>
              <a:rPr lang="en-IN" sz="1400" spc="62" dirty="0">
                <a:latin typeface="+mn-lt"/>
              </a:rPr>
              <a:t>decisions </a:t>
            </a:r>
            <a:r>
              <a:rPr lang="en-IN" sz="1400" spc="92" dirty="0">
                <a:latin typeface="+mn-lt"/>
              </a:rPr>
              <a:t>in </a:t>
            </a:r>
            <a:r>
              <a:rPr lang="en-IN" sz="1400" spc="133" dirty="0">
                <a:latin typeface="+mn-lt"/>
              </a:rPr>
              <a:t>the </a:t>
            </a:r>
            <a:r>
              <a:rPr lang="en-IN" sz="1400" spc="129" dirty="0">
                <a:latin typeface="+mn-lt"/>
              </a:rPr>
              <a:t>name </a:t>
            </a:r>
            <a:r>
              <a:rPr lang="en-IN" sz="1400" spc="17" dirty="0">
                <a:latin typeface="+mn-lt"/>
              </a:rPr>
              <a:t>of </a:t>
            </a:r>
            <a:r>
              <a:rPr lang="en-IN" sz="1400" spc="133" dirty="0">
                <a:latin typeface="+mn-lt"/>
              </a:rPr>
              <a:t>the </a:t>
            </a:r>
            <a:r>
              <a:rPr lang="en-IN" sz="1400" spc="67" dirty="0">
                <a:latin typeface="+mn-lt"/>
              </a:rPr>
              <a:t>council</a:t>
            </a:r>
            <a:r>
              <a:rPr lang="en-IN" sz="1400" spc="-79" dirty="0">
                <a:latin typeface="+mn-lt"/>
              </a:rPr>
              <a:t> </a:t>
            </a:r>
            <a:r>
              <a:rPr lang="en-IN" sz="1400" spc="17" dirty="0">
                <a:latin typeface="+mn-lt"/>
              </a:rPr>
              <a:t>of</a:t>
            </a:r>
            <a:r>
              <a:rPr lang="en-IN" sz="1400" spc="42" dirty="0">
                <a:latin typeface="+mn-lt"/>
              </a:rPr>
              <a:t> </a:t>
            </a:r>
            <a:r>
              <a:rPr lang="en-IN" sz="1400" spc="58" dirty="0">
                <a:latin typeface="+mn-lt"/>
              </a:rPr>
              <a:t>Ministers.</a:t>
            </a:r>
            <a:r>
              <a:rPr lang="en-IN" sz="1400" spc="-17" dirty="0">
                <a:latin typeface="+mn-lt"/>
              </a:rPr>
              <a:t> </a:t>
            </a:r>
            <a:br>
              <a:rPr lang="en-IN" sz="1400" spc="-17" dirty="0">
                <a:latin typeface="+mn-lt"/>
              </a:rPr>
            </a:br>
            <a:r>
              <a:rPr lang="en-IN" sz="1400" spc="79" dirty="0">
                <a:latin typeface="+mn-lt"/>
              </a:rPr>
              <a:t>Cabinet</a:t>
            </a:r>
            <a:r>
              <a:rPr lang="en-IN" sz="1400" spc="-46" dirty="0">
                <a:latin typeface="+mn-lt"/>
              </a:rPr>
              <a:t> </a:t>
            </a:r>
            <a:r>
              <a:rPr lang="en-IN" sz="1400" spc="17" dirty="0">
                <a:latin typeface="+mn-lt"/>
              </a:rPr>
              <a:t>is</a:t>
            </a:r>
            <a:r>
              <a:rPr lang="en-IN" sz="1400" spc="-71" dirty="0">
                <a:latin typeface="+mn-lt"/>
              </a:rPr>
              <a:t> </a:t>
            </a:r>
            <a:r>
              <a:rPr lang="en-IN" sz="1400" spc="129" dirty="0">
                <a:latin typeface="+mn-lt"/>
              </a:rPr>
              <a:t>thus</a:t>
            </a:r>
            <a:r>
              <a:rPr lang="en-IN" sz="1400" spc="-83" dirty="0">
                <a:latin typeface="+mn-lt"/>
              </a:rPr>
              <a:t> </a:t>
            </a:r>
            <a:r>
              <a:rPr lang="en-IN" sz="1400" spc="133" dirty="0">
                <a:latin typeface="+mn-lt"/>
              </a:rPr>
              <a:t>the</a:t>
            </a:r>
            <a:r>
              <a:rPr lang="en-IN" sz="1400" spc="-58" dirty="0">
                <a:latin typeface="+mn-lt"/>
              </a:rPr>
              <a:t> </a:t>
            </a:r>
            <a:r>
              <a:rPr lang="en-IN" sz="1400" spc="104" dirty="0">
                <a:latin typeface="+mn-lt"/>
              </a:rPr>
              <a:t>inner</a:t>
            </a:r>
            <a:r>
              <a:rPr lang="en-IN" sz="1400" spc="-108" dirty="0">
                <a:latin typeface="+mn-lt"/>
              </a:rPr>
              <a:t> </a:t>
            </a:r>
            <a:r>
              <a:rPr lang="en-IN" sz="1400" spc="75" dirty="0">
                <a:latin typeface="+mn-lt"/>
              </a:rPr>
              <a:t>ring</a:t>
            </a:r>
            <a:r>
              <a:rPr lang="en-IN" sz="1400" spc="-46" dirty="0">
                <a:latin typeface="+mn-lt"/>
              </a:rPr>
              <a:t> </a:t>
            </a:r>
            <a:r>
              <a:rPr lang="en-IN" sz="1400" spc="17" dirty="0">
                <a:latin typeface="+mn-lt"/>
              </a:rPr>
              <a:t>of  </a:t>
            </a:r>
            <a:r>
              <a:rPr lang="en-IN" sz="1400" spc="133" dirty="0">
                <a:latin typeface="+mn-lt"/>
              </a:rPr>
              <a:t>the </a:t>
            </a:r>
            <a:r>
              <a:rPr lang="en-IN" sz="1400" spc="58" dirty="0">
                <a:latin typeface="+mn-lt"/>
              </a:rPr>
              <a:t>Council </a:t>
            </a:r>
            <a:r>
              <a:rPr lang="en-IN" sz="1400" spc="17" dirty="0">
                <a:latin typeface="+mn-lt"/>
              </a:rPr>
              <a:t>of </a:t>
            </a:r>
            <a:r>
              <a:rPr lang="en-IN" sz="1400" spc="58" dirty="0">
                <a:latin typeface="+mn-lt"/>
              </a:rPr>
              <a:t>Ministers. </a:t>
            </a:r>
            <a:br>
              <a:rPr lang="en-IN" sz="1400" spc="58" dirty="0">
                <a:latin typeface="+mn-lt"/>
              </a:rPr>
            </a:br>
            <a:r>
              <a:rPr lang="en-IN" sz="1400" spc="62" dirty="0">
                <a:latin typeface="+mn-lt"/>
              </a:rPr>
              <a:t>It </a:t>
            </a:r>
            <a:r>
              <a:rPr lang="en-IN" sz="1400" spc="71" dirty="0">
                <a:latin typeface="+mn-lt"/>
              </a:rPr>
              <a:t>comprises </a:t>
            </a:r>
            <a:r>
              <a:rPr lang="en-IN" sz="1400" spc="121" dirty="0">
                <a:latin typeface="+mn-lt"/>
              </a:rPr>
              <a:t>about </a:t>
            </a:r>
            <a:r>
              <a:rPr lang="en-IN" sz="1400" spc="21" dirty="0">
                <a:latin typeface="+mn-lt"/>
              </a:rPr>
              <a:t>20  </a:t>
            </a:r>
            <a:r>
              <a:rPr lang="en-IN" sz="1400" spc="71" dirty="0">
                <a:latin typeface="+mn-lt"/>
              </a:rPr>
              <a:t>ministers.</a:t>
            </a:r>
            <a:br>
              <a:rPr lang="en-IN" sz="1300" dirty="0">
                <a:cs typeface="Times New Roman"/>
              </a:rPr>
            </a:br>
            <a:endParaRPr sz="1300" spc="71" dirty="0"/>
          </a:p>
        </p:txBody>
      </p:sp>
      <p:sp>
        <p:nvSpPr>
          <p:cNvPr id="5" name="object 5"/>
          <p:cNvSpPr/>
          <p:nvPr/>
        </p:nvSpPr>
        <p:spPr>
          <a:xfrm>
            <a:off x="8900160" y="5286376"/>
            <a:ext cx="243840" cy="182879"/>
          </a:xfrm>
          <a:prstGeom prst="rect">
            <a:avLst/>
          </a:prstGeom>
          <a:blipFill>
            <a:blip r:embed="rId2" cstate="print"/>
            <a:stretch>
              <a:fillRect/>
            </a:stretch>
          </a:blipFill>
        </p:spPr>
        <p:txBody>
          <a:bodyPr wrap="square" lIns="0" tIns="0" rIns="0" bIns="0" rtlCol="0"/>
          <a:lstStyle/>
          <a:p>
            <a:endParaRPr sz="600"/>
          </a:p>
        </p:txBody>
      </p:sp>
      <p:pic>
        <p:nvPicPr>
          <p:cNvPr id="7"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8"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79" dirty="0"/>
              <a:t>CABINET  </a:t>
            </a:r>
            <a:r>
              <a:rPr lang="en-IN" sz="1800" b="1" spc="67" dirty="0"/>
              <a:t>MINISTERS </a:t>
            </a:r>
            <a:endParaRPr lang="en-IN" sz="1800" b="1" dirty="0"/>
          </a:p>
          <a:p>
            <a:endParaRPr lang="en-IN" sz="1800" b="1" dirty="0"/>
          </a:p>
        </p:txBody>
      </p:sp>
      <p:pic>
        <p:nvPicPr>
          <p:cNvPr id="4" name="Picture 3">
            <a:extLst>
              <a:ext uri="{FF2B5EF4-FFF2-40B4-BE49-F238E27FC236}">
                <a16:creationId xmlns:a16="http://schemas.microsoft.com/office/drawing/2014/main" id="{DC089F39-0E21-4EA7-9425-A19D0CA508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799" y="742950"/>
            <a:ext cx="3232525" cy="28194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200150"/>
            <a:ext cx="5257800" cy="3532845"/>
          </a:xfrm>
          <a:prstGeom prst="rect">
            <a:avLst/>
          </a:prstGeom>
        </p:spPr>
        <p:txBody>
          <a:bodyPr vert="horz" wrap="square" lIns="0" tIns="62439" rIns="0" bIns="0" rtlCol="0">
            <a:spAutoFit/>
          </a:bodyPr>
          <a:lstStyle/>
          <a:p>
            <a:pPr marL="238645" marR="4233" indent="-228591">
              <a:lnSpc>
                <a:spcPct val="150000"/>
              </a:lnSpc>
              <a:spcBef>
                <a:spcPts val="492"/>
              </a:spcBef>
            </a:pPr>
            <a:r>
              <a:rPr lang="en-IN" sz="1300" b="1" spc="21" dirty="0">
                <a:cs typeface="Times New Roman"/>
              </a:rPr>
              <a:t>2</a:t>
            </a:r>
            <a:r>
              <a:rPr lang="en-IN" sz="1400" b="1" spc="21" dirty="0">
                <a:cs typeface="Times New Roman"/>
              </a:rPr>
              <a:t>.</a:t>
            </a:r>
            <a:r>
              <a:rPr lang="en-IN" sz="1400" b="1" spc="-17" dirty="0">
                <a:cs typeface="Times New Roman"/>
              </a:rPr>
              <a:t> </a:t>
            </a:r>
            <a:r>
              <a:rPr lang="en-IN" sz="1200" b="1" spc="104" dirty="0">
                <a:cs typeface="Times New Roman"/>
              </a:rPr>
              <a:t>MINISTERS</a:t>
            </a:r>
            <a:r>
              <a:rPr lang="en-IN" sz="1200" b="1" spc="-154" dirty="0">
                <a:cs typeface="Times New Roman"/>
              </a:rPr>
              <a:t> </a:t>
            </a:r>
            <a:r>
              <a:rPr lang="en-IN" sz="1200" b="1" spc="129" dirty="0">
                <a:cs typeface="Times New Roman"/>
              </a:rPr>
              <a:t>OF</a:t>
            </a:r>
            <a:r>
              <a:rPr lang="en-IN" sz="1200" b="1" spc="33" dirty="0">
                <a:cs typeface="Times New Roman"/>
              </a:rPr>
              <a:t> </a:t>
            </a:r>
            <a:r>
              <a:rPr lang="en-IN" sz="1200" b="1" spc="83" dirty="0">
                <a:cs typeface="Times New Roman"/>
              </a:rPr>
              <a:t>STATE</a:t>
            </a:r>
            <a:r>
              <a:rPr lang="en-IN" sz="1200" b="1" spc="-137" dirty="0">
                <a:cs typeface="Times New Roman"/>
              </a:rPr>
              <a:t> </a:t>
            </a:r>
            <a:r>
              <a:rPr lang="en-IN" sz="1200" b="1" spc="125" dirty="0">
                <a:cs typeface="Times New Roman"/>
              </a:rPr>
              <a:t>WITH</a:t>
            </a:r>
            <a:r>
              <a:rPr lang="en-IN" sz="1200" b="1" spc="-67" dirty="0">
                <a:cs typeface="Times New Roman"/>
              </a:rPr>
              <a:t> </a:t>
            </a:r>
            <a:r>
              <a:rPr lang="en-IN" sz="1200" b="1" spc="150" dirty="0">
                <a:cs typeface="Times New Roman"/>
              </a:rPr>
              <a:t>INDEPENDENT</a:t>
            </a:r>
            <a:r>
              <a:rPr lang="en-IN" sz="1200" b="1" spc="-108" dirty="0">
                <a:cs typeface="Times New Roman"/>
              </a:rPr>
              <a:t> </a:t>
            </a:r>
            <a:r>
              <a:rPr lang="en-IN" sz="1200" b="1" spc="29" dirty="0">
                <a:cs typeface="Times New Roman"/>
              </a:rPr>
              <a:t>CHARGE:</a:t>
            </a:r>
            <a:r>
              <a:rPr lang="en-IN" sz="1200" b="1" dirty="0">
                <a:cs typeface="Times New Roman"/>
              </a:rPr>
              <a:t> </a:t>
            </a:r>
            <a:r>
              <a:rPr lang="en-IN" sz="1200" spc="71" dirty="0"/>
              <a:t>are  </a:t>
            </a:r>
            <a:r>
              <a:rPr lang="en-IN" sz="1200" spc="42" dirty="0"/>
              <a:t>usually</a:t>
            </a:r>
            <a:r>
              <a:rPr lang="en-IN" sz="1200" spc="-50" dirty="0"/>
              <a:t> </a:t>
            </a:r>
            <a:r>
              <a:rPr lang="en-IN" sz="1200" spc="83" dirty="0"/>
              <a:t>in</a:t>
            </a:r>
            <a:r>
              <a:rPr lang="en-IN" sz="1200" spc="-79" dirty="0"/>
              <a:t> </a:t>
            </a:r>
            <a:r>
              <a:rPr lang="en-IN" sz="1200" spc="58" dirty="0"/>
              <a:t>charge</a:t>
            </a:r>
            <a:r>
              <a:rPr lang="en-IN" sz="1200" spc="-95" dirty="0"/>
              <a:t> </a:t>
            </a:r>
            <a:r>
              <a:rPr lang="en-IN" sz="1200" spc="17" dirty="0"/>
              <a:t>of</a:t>
            </a:r>
            <a:r>
              <a:rPr lang="en-IN" sz="1200" spc="8" dirty="0"/>
              <a:t> </a:t>
            </a:r>
            <a:r>
              <a:rPr lang="en-IN" sz="1200" spc="62" dirty="0"/>
              <a:t>smaller</a:t>
            </a:r>
            <a:r>
              <a:rPr lang="en-IN" sz="1200" spc="-58" dirty="0"/>
              <a:t> </a:t>
            </a:r>
            <a:r>
              <a:rPr lang="en-IN" sz="1200" spc="62" dirty="0"/>
              <a:t>ministries.</a:t>
            </a:r>
            <a:r>
              <a:rPr lang="en-IN" sz="1200" spc="-46" dirty="0"/>
              <a:t> </a:t>
            </a:r>
            <a:r>
              <a:rPr lang="en-IN" sz="1200" spc="46" dirty="0"/>
              <a:t>They</a:t>
            </a:r>
            <a:r>
              <a:rPr lang="en-IN" sz="1200" spc="-92" dirty="0"/>
              <a:t> </a:t>
            </a:r>
            <a:r>
              <a:rPr lang="en-IN" sz="1200" spc="79" dirty="0"/>
              <a:t>participate</a:t>
            </a:r>
            <a:r>
              <a:rPr lang="en-IN" sz="1200" spc="-67" dirty="0"/>
              <a:t> </a:t>
            </a:r>
            <a:r>
              <a:rPr lang="en-IN" sz="1200" spc="79" dirty="0"/>
              <a:t>in  </a:t>
            </a:r>
            <a:r>
              <a:rPr lang="en-IN" sz="1200" spc="121" dirty="0"/>
              <a:t>the</a:t>
            </a:r>
            <a:r>
              <a:rPr lang="en-IN" sz="1200" spc="-95" dirty="0"/>
              <a:t> </a:t>
            </a:r>
            <a:r>
              <a:rPr lang="en-IN" sz="1200" spc="83" dirty="0"/>
              <a:t>cabinet</a:t>
            </a:r>
            <a:r>
              <a:rPr lang="en-IN" sz="1200" spc="-46" dirty="0"/>
              <a:t> </a:t>
            </a:r>
            <a:r>
              <a:rPr lang="en-IN" sz="1200" spc="79" dirty="0"/>
              <a:t>meetings</a:t>
            </a:r>
            <a:r>
              <a:rPr lang="en-IN" sz="1200" spc="-87" dirty="0"/>
              <a:t> </a:t>
            </a:r>
            <a:r>
              <a:rPr lang="en-IN" sz="1200" spc="42" dirty="0"/>
              <a:t>only</a:t>
            </a:r>
            <a:r>
              <a:rPr lang="en-IN" sz="1200" spc="-83" dirty="0"/>
              <a:t> </a:t>
            </a:r>
            <a:r>
              <a:rPr lang="en-IN" sz="1200" spc="95" dirty="0"/>
              <a:t>when</a:t>
            </a:r>
            <a:r>
              <a:rPr lang="en-IN" sz="1200" spc="-58" dirty="0"/>
              <a:t> </a:t>
            </a:r>
            <a:r>
              <a:rPr lang="en-IN" sz="1200" spc="29" dirty="0"/>
              <a:t>specially</a:t>
            </a:r>
            <a:r>
              <a:rPr lang="en-IN" sz="1200" spc="-54" dirty="0"/>
              <a:t> </a:t>
            </a:r>
            <a:r>
              <a:rPr lang="en-IN" sz="1200" spc="54" dirty="0"/>
              <a:t>invited.</a:t>
            </a:r>
          </a:p>
          <a:p>
            <a:pPr marL="238645" marR="4233" indent="-228591">
              <a:lnSpc>
                <a:spcPct val="150000"/>
              </a:lnSpc>
              <a:spcBef>
                <a:spcPts val="492"/>
              </a:spcBef>
            </a:pPr>
            <a:endParaRPr lang="en-IN" sz="1200" spc="54" dirty="0"/>
          </a:p>
          <a:p>
            <a:pPr marL="238645" marR="4233" indent="-228591">
              <a:lnSpc>
                <a:spcPct val="150000"/>
              </a:lnSpc>
              <a:spcBef>
                <a:spcPts val="492"/>
              </a:spcBef>
            </a:pPr>
            <a:r>
              <a:rPr sz="1200" b="1" spc="-42" dirty="0">
                <a:cs typeface="Times New Roman"/>
              </a:rPr>
              <a:t>3</a:t>
            </a:r>
            <a:r>
              <a:rPr lang="en-IN" sz="1200" b="1" spc="-42" dirty="0">
                <a:cs typeface="Times New Roman"/>
              </a:rPr>
              <a:t>.</a:t>
            </a:r>
            <a:r>
              <a:rPr lang="en-IN" sz="1200" b="1" dirty="0">
                <a:cs typeface="Times New Roman"/>
              </a:rPr>
              <a:t> </a:t>
            </a:r>
            <a:r>
              <a:rPr lang="en-IN" sz="1200" b="1" spc="108" dirty="0">
                <a:cs typeface="Times New Roman"/>
              </a:rPr>
              <a:t>MINISTERS</a:t>
            </a:r>
            <a:r>
              <a:rPr lang="en-IN" sz="1200" b="1" spc="-146" dirty="0">
                <a:cs typeface="Times New Roman"/>
              </a:rPr>
              <a:t> </a:t>
            </a:r>
            <a:r>
              <a:rPr lang="en-IN" sz="1200" b="1" spc="129" dirty="0">
                <a:cs typeface="Times New Roman"/>
              </a:rPr>
              <a:t>OF</a:t>
            </a:r>
            <a:r>
              <a:rPr lang="en-IN" sz="1200" b="1" spc="46" dirty="0">
                <a:cs typeface="Times New Roman"/>
              </a:rPr>
              <a:t> </a:t>
            </a:r>
            <a:r>
              <a:rPr lang="en-IN" sz="1200" b="1" spc="58" dirty="0">
                <a:cs typeface="Times New Roman"/>
              </a:rPr>
              <a:t>STATE:</a:t>
            </a:r>
            <a:r>
              <a:rPr lang="en-IN" sz="1200" b="1" spc="-54" dirty="0">
                <a:cs typeface="Times New Roman"/>
              </a:rPr>
              <a:t> </a:t>
            </a:r>
            <a:r>
              <a:rPr sz="1200" spc="12" dirty="0">
                <a:cs typeface="Times New Roman"/>
              </a:rPr>
              <a:t>Are</a:t>
            </a:r>
            <a:r>
              <a:rPr sz="1200" spc="-100" dirty="0">
                <a:cs typeface="Times New Roman"/>
              </a:rPr>
              <a:t> </a:t>
            </a:r>
            <a:r>
              <a:rPr sz="1200" spc="95" dirty="0">
                <a:cs typeface="Times New Roman"/>
              </a:rPr>
              <a:t>attached</a:t>
            </a:r>
            <a:r>
              <a:rPr sz="1200" spc="-21" dirty="0">
                <a:cs typeface="Times New Roman"/>
              </a:rPr>
              <a:t> </a:t>
            </a:r>
            <a:r>
              <a:rPr sz="1200" spc="100" dirty="0">
                <a:cs typeface="Times New Roman"/>
              </a:rPr>
              <a:t>to</a:t>
            </a:r>
            <a:r>
              <a:rPr sz="1200" spc="-100" dirty="0">
                <a:cs typeface="Times New Roman"/>
              </a:rPr>
              <a:t> </a:t>
            </a:r>
            <a:r>
              <a:rPr sz="1200" spc="121" dirty="0">
                <a:cs typeface="Times New Roman"/>
              </a:rPr>
              <a:t>and</a:t>
            </a:r>
            <a:r>
              <a:rPr sz="1200" spc="-21" dirty="0">
                <a:cs typeface="Times New Roman"/>
              </a:rPr>
              <a:t> </a:t>
            </a:r>
            <a:r>
              <a:rPr sz="1200" spc="83" dirty="0">
                <a:cs typeface="Times New Roman"/>
              </a:rPr>
              <a:t>required</a:t>
            </a:r>
            <a:r>
              <a:rPr sz="1200" spc="-46" dirty="0">
                <a:cs typeface="Times New Roman"/>
              </a:rPr>
              <a:t> </a:t>
            </a:r>
            <a:r>
              <a:rPr sz="1200" spc="100" dirty="0">
                <a:cs typeface="Times New Roman"/>
              </a:rPr>
              <a:t>to</a:t>
            </a:r>
            <a:r>
              <a:rPr sz="1200" spc="-87" dirty="0">
                <a:cs typeface="Times New Roman"/>
              </a:rPr>
              <a:t> </a:t>
            </a:r>
            <a:r>
              <a:rPr sz="1200" spc="54" dirty="0">
                <a:cs typeface="Times New Roman"/>
              </a:rPr>
              <a:t>assist  </a:t>
            </a:r>
            <a:r>
              <a:rPr sz="1200" spc="83" dirty="0">
                <a:cs typeface="Times New Roman"/>
              </a:rPr>
              <a:t>cabinet</a:t>
            </a:r>
            <a:r>
              <a:rPr sz="1200" spc="-42" dirty="0">
                <a:cs typeface="Times New Roman"/>
              </a:rPr>
              <a:t> </a:t>
            </a:r>
            <a:r>
              <a:rPr sz="1200" spc="50" dirty="0">
                <a:cs typeface="Times New Roman"/>
              </a:rPr>
              <a:t>Ministers.</a:t>
            </a:r>
            <a:endParaRPr sz="1200" dirty="0">
              <a:cs typeface="Times New Roman"/>
            </a:endParaRPr>
          </a:p>
          <a:p>
            <a:pPr marL="238645" marR="94188" indent="-228591">
              <a:lnSpc>
                <a:spcPct val="150000"/>
              </a:lnSpc>
            </a:pPr>
            <a:r>
              <a:rPr lang="en-IN" sz="1200" spc="75" dirty="0">
                <a:cs typeface="Times New Roman"/>
              </a:rPr>
              <a:t>	</a:t>
            </a:r>
            <a:r>
              <a:rPr sz="1200" spc="75" dirty="0">
                <a:cs typeface="Times New Roman"/>
              </a:rPr>
              <a:t>The</a:t>
            </a:r>
            <a:r>
              <a:rPr sz="1200" spc="-95" dirty="0">
                <a:cs typeface="Times New Roman"/>
              </a:rPr>
              <a:t> </a:t>
            </a:r>
            <a:r>
              <a:rPr sz="1200" spc="83" dirty="0">
                <a:cs typeface="Times New Roman"/>
              </a:rPr>
              <a:t>cabinet</a:t>
            </a:r>
            <a:r>
              <a:rPr sz="1200" spc="-95" dirty="0">
                <a:cs typeface="Times New Roman"/>
              </a:rPr>
              <a:t> </a:t>
            </a:r>
            <a:r>
              <a:rPr sz="1200" spc="46" dirty="0">
                <a:cs typeface="Times New Roman"/>
              </a:rPr>
              <a:t>work</a:t>
            </a:r>
            <a:r>
              <a:rPr sz="1200" spc="-50" dirty="0">
                <a:cs typeface="Times New Roman"/>
              </a:rPr>
              <a:t> </a:t>
            </a:r>
            <a:r>
              <a:rPr sz="1200" spc="50" dirty="0">
                <a:cs typeface="Times New Roman"/>
              </a:rPr>
              <a:t>as</a:t>
            </a:r>
            <a:r>
              <a:rPr sz="1200" spc="-83" dirty="0">
                <a:cs typeface="Times New Roman"/>
              </a:rPr>
              <a:t> </a:t>
            </a:r>
            <a:r>
              <a:rPr sz="1200" spc="71" dirty="0">
                <a:cs typeface="Times New Roman"/>
              </a:rPr>
              <a:t>a</a:t>
            </a:r>
            <a:r>
              <a:rPr sz="1200" spc="-71" dirty="0">
                <a:cs typeface="Times New Roman"/>
              </a:rPr>
              <a:t> </a:t>
            </a:r>
            <a:r>
              <a:rPr sz="1200" spc="87" dirty="0">
                <a:cs typeface="Times New Roman"/>
              </a:rPr>
              <a:t>team.</a:t>
            </a:r>
            <a:r>
              <a:rPr sz="1200" spc="-8" dirty="0">
                <a:cs typeface="Times New Roman"/>
              </a:rPr>
              <a:t> </a:t>
            </a:r>
            <a:r>
              <a:rPr sz="1200" spc="50" dirty="0">
                <a:cs typeface="Times New Roman"/>
              </a:rPr>
              <a:t>No</a:t>
            </a:r>
            <a:r>
              <a:rPr sz="1200" spc="-46" dirty="0">
                <a:cs typeface="Times New Roman"/>
              </a:rPr>
              <a:t> </a:t>
            </a:r>
            <a:r>
              <a:rPr sz="1200" spc="83" dirty="0">
                <a:cs typeface="Times New Roman"/>
              </a:rPr>
              <a:t>minister</a:t>
            </a:r>
            <a:r>
              <a:rPr sz="1200" spc="-125" dirty="0">
                <a:cs typeface="Times New Roman"/>
              </a:rPr>
              <a:t> </a:t>
            </a:r>
            <a:r>
              <a:rPr sz="1200" spc="87" dirty="0">
                <a:cs typeface="Times New Roman"/>
              </a:rPr>
              <a:t>can</a:t>
            </a:r>
            <a:r>
              <a:rPr sz="1200" spc="-71" dirty="0">
                <a:cs typeface="Times New Roman"/>
              </a:rPr>
              <a:t> </a:t>
            </a:r>
            <a:r>
              <a:rPr sz="1200" spc="58" dirty="0">
                <a:cs typeface="Times New Roman"/>
              </a:rPr>
              <a:t>openly</a:t>
            </a:r>
            <a:r>
              <a:rPr sz="1200" spc="-92" dirty="0">
                <a:cs typeface="Times New Roman"/>
              </a:rPr>
              <a:t> </a:t>
            </a:r>
            <a:r>
              <a:rPr sz="1200" spc="46" dirty="0">
                <a:cs typeface="Times New Roman"/>
              </a:rPr>
              <a:t>criticise  </a:t>
            </a:r>
            <a:r>
              <a:rPr sz="1200" spc="50" dirty="0">
                <a:cs typeface="Times New Roman"/>
              </a:rPr>
              <a:t>any</a:t>
            </a:r>
            <a:r>
              <a:rPr sz="1200" spc="-95" dirty="0">
                <a:cs typeface="Times New Roman"/>
              </a:rPr>
              <a:t> </a:t>
            </a:r>
            <a:r>
              <a:rPr sz="1200" spc="62" dirty="0">
                <a:cs typeface="Times New Roman"/>
              </a:rPr>
              <a:t>decision</a:t>
            </a:r>
            <a:r>
              <a:rPr sz="1200" spc="-75" dirty="0">
                <a:cs typeface="Times New Roman"/>
              </a:rPr>
              <a:t> </a:t>
            </a:r>
            <a:r>
              <a:rPr sz="1200" spc="17" dirty="0">
                <a:cs typeface="Times New Roman"/>
              </a:rPr>
              <a:t>of </a:t>
            </a:r>
            <a:r>
              <a:rPr sz="1200" spc="121" dirty="0">
                <a:cs typeface="Times New Roman"/>
              </a:rPr>
              <a:t>the</a:t>
            </a:r>
            <a:r>
              <a:rPr sz="1200" spc="-95" dirty="0">
                <a:cs typeface="Times New Roman"/>
              </a:rPr>
              <a:t> </a:t>
            </a:r>
            <a:r>
              <a:rPr sz="1200" spc="75" dirty="0">
                <a:cs typeface="Times New Roman"/>
              </a:rPr>
              <a:t>government,</a:t>
            </a:r>
            <a:r>
              <a:rPr sz="1200" spc="-37" dirty="0">
                <a:cs typeface="Times New Roman"/>
              </a:rPr>
              <a:t> </a:t>
            </a:r>
            <a:r>
              <a:rPr sz="1200" spc="54" dirty="0">
                <a:cs typeface="Times New Roman"/>
              </a:rPr>
              <a:t>even</a:t>
            </a:r>
            <a:r>
              <a:rPr sz="1200" spc="-33" dirty="0">
                <a:cs typeface="Times New Roman"/>
              </a:rPr>
              <a:t> </a:t>
            </a:r>
            <a:r>
              <a:rPr sz="1200" spc="-21" dirty="0">
                <a:cs typeface="Times New Roman"/>
              </a:rPr>
              <a:t>if</a:t>
            </a:r>
            <a:r>
              <a:rPr sz="1200" spc="37" dirty="0">
                <a:cs typeface="Times New Roman"/>
              </a:rPr>
              <a:t> </a:t>
            </a:r>
            <a:r>
              <a:rPr sz="1200" spc="75" dirty="0">
                <a:cs typeface="Times New Roman"/>
              </a:rPr>
              <a:t>it</a:t>
            </a:r>
            <a:r>
              <a:rPr sz="1200" spc="-54" dirty="0">
                <a:cs typeface="Times New Roman"/>
              </a:rPr>
              <a:t> </a:t>
            </a:r>
            <a:r>
              <a:rPr sz="1200" spc="17" dirty="0">
                <a:cs typeface="Times New Roman"/>
              </a:rPr>
              <a:t>is</a:t>
            </a:r>
            <a:r>
              <a:rPr sz="1200" spc="-83" dirty="0">
                <a:cs typeface="Times New Roman"/>
              </a:rPr>
              <a:t> </a:t>
            </a:r>
            <a:r>
              <a:rPr sz="1200" spc="108" dirty="0">
                <a:cs typeface="Times New Roman"/>
              </a:rPr>
              <a:t>about</a:t>
            </a:r>
            <a:r>
              <a:rPr sz="1200" spc="-100" dirty="0">
                <a:cs typeface="Times New Roman"/>
              </a:rPr>
              <a:t> </a:t>
            </a:r>
            <a:r>
              <a:rPr sz="1200" spc="108" dirty="0">
                <a:cs typeface="Times New Roman"/>
              </a:rPr>
              <a:t>another  </a:t>
            </a:r>
            <a:r>
              <a:rPr sz="1200" spc="75" dirty="0">
                <a:cs typeface="Times New Roman"/>
              </a:rPr>
              <a:t>ministry </a:t>
            </a:r>
            <a:r>
              <a:rPr sz="1200" spc="87" dirty="0">
                <a:cs typeface="Times New Roman"/>
              </a:rPr>
              <a:t>or </a:t>
            </a:r>
            <a:r>
              <a:rPr sz="1200" spc="100" dirty="0">
                <a:cs typeface="Times New Roman"/>
              </a:rPr>
              <a:t>Department. </a:t>
            </a:r>
            <a:endParaRPr lang="en-IN" sz="1200" spc="100" dirty="0">
              <a:cs typeface="Times New Roman"/>
            </a:endParaRPr>
          </a:p>
          <a:p>
            <a:pPr marL="238645" marR="94188" indent="-228591">
              <a:lnSpc>
                <a:spcPct val="150000"/>
              </a:lnSpc>
            </a:pPr>
            <a:r>
              <a:rPr lang="en-IN" sz="1200" spc="100" dirty="0">
                <a:cs typeface="Times New Roman"/>
              </a:rPr>
              <a:t>	</a:t>
            </a:r>
            <a:r>
              <a:rPr sz="1200" spc="-4" dirty="0">
                <a:cs typeface="Times New Roman"/>
              </a:rPr>
              <a:t>Every </a:t>
            </a:r>
            <a:r>
              <a:rPr sz="1200" spc="58" dirty="0">
                <a:cs typeface="Times New Roman"/>
              </a:rPr>
              <a:t>Ministries </a:t>
            </a:r>
            <a:r>
              <a:rPr sz="1200" spc="87" dirty="0">
                <a:cs typeface="Times New Roman"/>
              </a:rPr>
              <a:t>has </a:t>
            </a:r>
            <a:r>
              <a:rPr sz="1200" spc="58" dirty="0">
                <a:cs typeface="Times New Roman"/>
              </a:rPr>
              <a:t>secretaries,  </a:t>
            </a:r>
            <a:r>
              <a:rPr sz="1200" spc="75" dirty="0">
                <a:cs typeface="Times New Roman"/>
              </a:rPr>
              <a:t>who </a:t>
            </a:r>
            <a:r>
              <a:rPr sz="1200" spc="71" dirty="0">
                <a:cs typeface="Times New Roman"/>
              </a:rPr>
              <a:t>are </a:t>
            </a:r>
            <a:r>
              <a:rPr sz="1200" spc="-12" dirty="0">
                <a:cs typeface="Times New Roman"/>
              </a:rPr>
              <a:t>Civil </a:t>
            </a:r>
            <a:r>
              <a:rPr sz="1200" spc="50" dirty="0">
                <a:cs typeface="Times New Roman"/>
              </a:rPr>
              <a:t>Servants. </a:t>
            </a:r>
            <a:endParaRPr lang="en-IN" sz="1200" spc="50" dirty="0">
              <a:cs typeface="Times New Roman"/>
            </a:endParaRPr>
          </a:p>
          <a:p>
            <a:pPr marL="238645" marR="94188" indent="-228591">
              <a:lnSpc>
                <a:spcPct val="150000"/>
              </a:lnSpc>
            </a:pPr>
            <a:r>
              <a:rPr lang="en-IN" sz="1200" spc="50" dirty="0">
                <a:cs typeface="Times New Roman"/>
              </a:rPr>
              <a:t>	</a:t>
            </a:r>
            <a:r>
              <a:rPr sz="1200" spc="75" dirty="0">
                <a:cs typeface="Times New Roman"/>
              </a:rPr>
              <a:t>The </a:t>
            </a:r>
            <a:r>
              <a:rPr sz="1200" spc="62" dirty="0">
                <a:cs typeface="Times New Roman"/>
              </a:rPr>
              <a:t>secretaries </a:t>
            </a:r>
            <a:r>
              <a:rPr sz="1200" spc="58" dirty="0">
                <a:cs typeface="Times New Roman"/>
              </a:rPr>
              <a:t>provide </a:t>
            </a:r>
            <a:r>
              <a:rPr sz="1200" spc="121" dirty="0">
                <a:cs typeface="Times New Roman"/>
              </a:rPr>
              <a:t>the  </a:t>
            </a:r>
            <a:r>
              <a:rPr sz="1200" spc="54" dirty="0">
                <a:cs typeface="Times New Roman"/>
              </a:rPr>
              <a:t>necessary</a:t>
            </a:r>
            <a:r>
              <a:rPr sz="1200" spc="-37" dirty="0">
                <a:cs typeface="Times New Roman"/>
              </a:rPr>
              <a:t> </a:t>
            </a:r>
            <a:r>
              <a:rPr sz="1200" spc="83" dirty="0">
                <a:cs typeface="Times New Roman"/>
              </a:rPr>
              <a:t>background</a:t>
            </a:r>
            <a:r>
              <a:rPr sz="1200" spc="37" dirty="0">
                <a:cs typeface="Times New Roman"/>
              </a:rPr>
              <a:t> </a:t>
            </a:r>
            <a:r>
              <a:rPr sz="1200" spc="83" dirty="0">
                <a:cs typeface="Times New Roman"/>
              </a:rPr>
              <a:t>information</a:t>
            </a:r>
            <a:r>
              <a:rPr sz="1200" spc="-54" dirty="0">
                <a:cs typeface="Times New Roman"/>
              </a:rPr>
              <a:t> </a:t>
            </a:r>
            <a:r>
              <a:rPr sz="1200" spc="100" dirty="0">
                <a:cs typeface="Times New Roman"/>
              </a:rPr>
              <a:t>to</a:t>
            </a:r>
            <a:r>
              <a:rPr sz="1200" spc="-54" dirty="0">
                <a:cs typeface="Times New Roman"/>
              </a:rPr>
              <a:t> </a:t>
            </a:r>
            <a:r>
              <a:rPr sz="1200" spc="121" dirty="0">
                <a:cs typeface="Times New Roman"/>
              </a:rPr>
              <a:t>the</a:t>
            </a:r>
            <a:r>
              <a:rPr sz="1200" spc="-46" dirty="0">
                <a:cs typeface="Times New Roman"/>
              </a:rPr>
              <a:t> </a:t>
            </a:r>
            <a:r>
              <a:rPr sz="1200" spc="75" dirty="0">
                <a:cs typeface="Times New Roman"/>
              </a:rPr>
              <a:t>ministers</a:t>
            </a:r>
            <a:r>
              <a:rPr sz="1200" spc="-50" dirty="0">
                <a:cs typeface="Times New Roman"/>
              </a:rPr>
              <a:t> </a:t>
            </a:r>
            <a:r>
              <a:rPr sz="1200" spc="100" dirty="0">
                <a:cs typeface="Times New Roman"/>
              </a:rPr>
              <a:t>to</a:t>
            </a:r>
            <a:r>
              <a:rPr sz="1200" spc="-62" dirty="0">
                <a:cs typeface="Times New Roman"/>
              </a:rPr>
              <a:t> </a:t>
            </a:r>
            <a:r>
              <a:rPr sz="1200" spc="75" dirty="0">
                <a:cs typeface="Times New Roman"/>
              </a:rPr>
              <a:t>take  </a:t>
            </a:r>
            <a:r>
              <a:rPr sz="1200" spc="50" dirty="0">
                <a:cs typeface="Times New Roman"/>
              </a:rPr>
              <a:t>decisions.</a:t>
            </a:r>
            <a:endParaRPr sz="1200" dirty="0">
              <a:cs typeface="Times New Roman"/>
            </a:endParaRPr>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5"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 dirty="0">
                <a:cs typeface="Times New Roman"/>
              </a:rPr>
              <a:t>MINISTERS</a:t>
            </a:r>
            <a:endParaRPr lang="en-IN" sz="1800" b="1" dirty="0"/>
          </a:p>
        </p:txBody>
      </p:sp>
      <p:pic>
        <p:nvPicPr>
          <p:cNvPr id="6" name="Picture 5">
            <a:extLst>
              <a:ext uri="{FF2B5EF4-FFF2-40B4-BE49-F238E27FC236}">
                <a16:creationId xmlns:a16="http://schemas.microsoft.com/office/drawing/2014/main" id="{E00050AA-7A1F-4826-9551-414BD1C328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5000" y="514350"/>
            <a:ext cx="2971800" cy="3657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pPr marL="239174" indent="-228591">
              <a:spcBef>
                <a:spcPts val="341"/>
              </a:spcBef>
              <a:buClr>
                <a:srgbClr val="F3A346"/>
              </a:buClr>
              <a:buSzPct val="85416"/>
              <a:tabLst>
                <a:tab pos="238645" algn="l"/>
                <a:tab pos="239174" algn="l"/>
              </a:tabLst>
            </a:pPr>
            <a:r>
              <a:rPr lang="en-IN" sz="1800" b="1" spc="29" dirty="0">
                <a:cs typeface="Times New Roman"/>
              </a:rPr>
              <a:t>OFFICE</a:t>
            </a:r>
            <a:r>
              <a:rPr lang="en-IN" sz="1800" b="1" spc="-75" dirty="0">
                <a:cs typeface="Times New Roman"/>
              </a:rPr>
              <a:t> </a:t>
            </a:r>
            <a:r>
              <a:rPr lang="en-IN" sz="1800" b="1" spc="104" dirty="0">
                <a:cs typeface="Times New Roman"/>
              </a:rPr>
              <a:t>MEMORANDUM</a:t>
            </a:r>
            <a:endParaRPr lang="en-IN" sz="1800" b="1" dirty="0">
              <a:cs typeface="Times New Roman"/>
            </a:endParaRPr>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381000" y="1123950"/>
            <a:ext cx="6324600" cy="3416320"/>
          </a:xfrm>
          <a:prstGeom prst="rect">
            <a:avLst/>
          </a:prstGeom>
        </p:spPr>
        <p:txBody>
          <a:bodyPr wrap="square">
            <a:spAutoFit/>
          </a:bodyPr>
          <a:lstStyle/>
          <a:p>
            <a:pPr marL="238645" marR="756149" indent="-228591">
              <a:spcBef>
                <a:spcPts val="87"/>
              </a:spcBef>
              <a:buFont typeface="Arial" pitchFamily="34" charset="0"/>
              <a:buChar char="•"/>
            </a:pPr>
            <a:r>
              <a:rPr lang="en-IN" sz="1200" spc="-104" dirty="0">
                <a:cs typeface="Times New Roman"/>
              </a:rPr>
              <a:t>A</a:t>
            </a:r>
            <a:r>
              <a:rPr lang="en-IN" sz="1200" spc="-87" dirty="0">
                <a:cs typeface="Times New Roman"/>
              </a:rPr>
              <a:t>  </a:t>
            </a:r>
            <a:r>
              <a:rPr lang="en-IN" sz="1200" spc="104" dirty="0">
                <a:cs typeface="Times New Roman"/>
              </a:rPr>
              <a:t>communication</a:t>
            </a:r>
            <a:r>
              <a:rPr lang="en-IN" sz="1200" spc="-67" dirty="0">
                <a:cs typeface="Times New Roman"/>
              </a:rPr>
              <a:t> </a:t>
            </a:r>
            <a:r>
              <a:rPr lang="en-IN" sz="1200" spc="71" dirty="0">
                <a:cs typeface="Times New Roman"/>
              </a:rPr>
              <a:t>issued</a:t>
            </a:r>
            <a:r>
              <a:rPr lang="en-IN" sz="1200" spc="-21" dirty="0">
                <a:cs typeface="Times New Roman"/>
              </a:rPr>
              <a:t> </a:t>
            </a:r>
            <a:r>
              <a:rPr lang="en-IN" sz="1200" spc="29" dirty="0">
                <a:cs typeface="Times New Roman"/>
              </a:rPr>
              <a:t>by</a:t>
            </a:r>
            <a:r>
              <a:rPr lang="en-IN" sz="1200" spc="-108" dirty="0">
                <a:cs typeface="Times New Roman"/>
              </a:rPr>
              <a:t> </a:t>
            </a:r>
            <a:r>
              <a:rPr lang="en-IN" sz="1200" spc="129" dirty="0">
                <a:cs typeface="Times New Roman"/>
              </a:rPr>
              <a:t>an</a:t>
            </a:r>
            <a:r>
              <a:rPr lang="en-IN" sz="1200" spc="-87" dirty="0">
                <a:cs typeface="Times New Roman"/>
              </a:rPr>
              <a:t> </a:t>
            </a:r>
            <a:r>
              <a:rPr lang="en-IN" sz="1200" spc="92" dirty="0">
                <a:cs typeface="Times New Roman"/>
              </a:rPr>
              <a:t>appropriate</a:t>
            </a:r>
            <a:r>
              <a:rPr lang="en-IN" sz="1200" spc="-112" dirty="0">
                <a:cs typeface="Times New Roman"/>
              </a:rPr>
              <a:t> </a:t>
            </a:r>
            <a:r>
              <a:rPr lang="en-IN" sz="1200" spc="95" dirty="0">
                <a:cs typeface="Times New Roman"/>
              </a:rPr>
              <a:t>authority  </a:t>
            </a:r>
            <a:r>
              <a:rPr lang="en-IN" sz="1200" spc="92" dirty="0">
                <a:cs typeface="Times New Roman"/>
              </a:rPr>
              <a:t>stating</a:t>
            </a:r>
            <a:r>
              <a:rPr lang="en-IN" sz="1200" spc="-33" dirty="0">
                <a:cs typeface="Times New Roman"/>
              </a:rPr>
              <a:t> </a:t>
            </a:r>
            <a:r>
              <a:rPr lang="en-IN" sz="1200" spc="133" dirty="0">
                <a:cs typeface="Times New Roman"/>
              </a:rPr>
              <a:t>the</a:t>
            </a:r>
            <a:r>
              <a:rPr lang="en-IN" sz="1200" spc="-87" dirty="0">
                <a:cs typeface="Times New Roman"/>
              </a:rPr>
              <a:t> </a:t>
            </a:r>
            <a:r>
              <a:rPr lang="en-IN" sz="1200" spc="37" dirty="0">
                <a:cs typeface="Times New Roman"/>
              </a:rPr>
              <a:t>policy</a:t>
            </a:r>
            <a:r>
              <a:rPr lang="en-IN" sz="1200" spc="-121" dirty="0">
                <a:cs typeface="Times New Roman"/>
              </a:rPr>
              <a:t> </a:t>
            </a:r>
            <a:r>
              <a:rPr lang="en-IN" sz="1200" spc="95" dirty="0">
                <a:cs typeface="Times New Roman"/>
              </a:rPr>
              <a:t>or</a:t>
            </a:r>
            <a:r>
              <a:rPr lang="en-IN" sz="1200" spc="-133" dirty="0">
                <a:cs typeface="Times New Roman"/>
              </a:rPr>
              <a:t> </a:t>
            </a:r>
            <a:r>
              <a:rPr lang="en-IN" sz="1200" spc="67" dirty="0">
                <a:cs typeface="Times New Roman"/>
              </a:rPr>
              <a:t>decision</a:t>
            </a:r>
            <a:r>
              <a:rPr lang="en-IN" sz="1200" spc="-87" dirty="0">
                <a:cs typeface="Times New Roman"/>
              </a:rPr>
              <a:t> </a:t>
            </a:r>
            <a:r>
              <a:rPr lang="en-IN" sz="1200" spc="17" dirty="0">
                <a:cs typeface="Times New Roman"/>
              </a:rPr>
              <a:t>of</a:t>
            </a:r>
            <a:r>
              <a:rPr lang="en-IN" sz="1200" spc="21" dirty="0">
                <a:cs typeface="Times New Roman"/>
              </a:rPr>
              <a:t> </a:t>
            </a:r>
            <a:r>
              <a:rPr lang="en-IN" sz="1200" spc="133" dirty="0">
                <a:cs typeface="Times New Roman"/>
              </a:rPr>
              <a:t>the</a:t>
            </a:r>
            <a:r>
              <a:rPr lang="en-IN" sz="1200" spc="-104" dirty="0">
                <a:cs typeface="Times New Roman"/>
              </a:rPr>
              <a:t> </a:t>
            </a:r>
            <a:r>
              <a:rPr lang="en-IN" sz="1200" spc="83" dirty="0">
                <a:cs typeface="Times New Roman"/>
              </a:rPr>
              <a:t>government.</a:t>
            </a:r>
            <a:endParaRPr lang="en-IN" sz="1200" dirty="0">
              <a:cs typeface="Times New Roman"/>
            </a:endParaRPr>
          </a:p>
          <a:p>
            <a:pPr marL="238645" marR="560894" indent="-228591">
              <a:spcBef>
                <a:spcPts val="500"/>
              </a:spcBef>
              <a:buFont typeface="Arial" pitchFamily="34" charset="0"/>
              <a:buChar char="•"/>
            </a:pPr>
            <a:r>
              <a:rPr lang="en-IN" sz="1200" spc="83" dirty="0">
                <a:cs typeface="Times New Roman"/>
              </a:rPr>
              <a:t>The</a:t>
            </a:r>
            <a:r>
              <a:rPr lang="en-IN" sz="1200" spc="-100" dirty="0">
                <a:cs typeface="Times New Roman"/>
              </a:rPr>
              <a:t> </a:t>
            </a:r>
            <a:r>
              <a:rPr lang="en-IN" sz="1200" spc="87" dirty="0">
                <a:cs typeface="Times New Roman"/>
              </a:rPr>
              <a:t>government</a:t>
            </a:r>
            <a:r>
              <a:rPr lang="en-IN" sz="1200" spc="-75" dirty="0">
                <a:cs typeface="Times New Roman"/>
              </a:rPr>
              <a:t> </a:t>
            </a:r>
            <a:r>
              <a:rPr lang="en-IN" sz="1200" spc="54" dirty="0">
                <a:cs typeface="Times New Roman"/>
              </a:rPr>
              <a:t>issues</a:t>
            </a:r>
            <a:r>
              <a:rPr lang="en-IN" sz="1200" spc="-58" dirty="0">
                <a:cs typeface="Times New Roman"/>
              </a:rPr>
              <a:t> </a:t>
            </a:r>
            <a:r>
              <a:rPr lang="en-IN" sz="1200" spc="133" dirty="0">
                <a:cs typeface="Times New Roman"/>
              </a:rPr>
              <a:t>hundred</a:t>
            </a:r>
            <a:r>
              <a:rPr lang="en-IN" sz="1200" spc="-62" dirty="0">
                <a:cs typeface="Times New Roman"/>
              </a:rPr>
              <a:t> </a:t>
            </a:r>
            <a:r>
              <a:rPr lang="en-IN" sz="1200" spc="17" dirty="0">
                <a:cs typeface="Times New Roman"/>
              </a:rPr>
              <a:t>of</a:t>
            </a:r>
            <a:r>
              <a:rPr lang="en-IN" sz="1200" spc="-17" dirty="0">
                <a:cs typeface="Times New Roman"/>
              </a:rPr>
              <a:t> </a:t>
            </a:r>
            <a:r>
              <a:rPr lang="en-IN" sz="1200" spc="83" dirty="0">
                <a:cs typeface="Times New Roman"/>
              </a:rPr>
              <a:t>orders</a:t>
            </a:r>
            <a:r>
              <a:rPr lang="en-IN" sz="1200" spc="-92" dirty="0">
                <a:cs typeface="Times New Roman"/>
              </a:rPr>
              <a:t> </a:t>
            </a:r>
            <a:r>
              <a:rPr lang="en-IN" sz="1200" spc="33" dirty="0">
                <a:cs typeface="Times New Roman"/>
              </a:rPr>
              <a:t>every</a:t>
            </a:r>
            <a:r>
              <a:rPr lang="en-IN" sz="1200" spc="-121" dirty="0">
                <a:cs typeface="Times New Roman"/>
              </a:rPr>
              <a:t> </a:t>
            </a:r>
            <a:r>
              <a:rPr lang="en-IN" sz="1200" spc="46" dirty="0">
                <a:cs typeface="Times New Roman"/>
              </a:rPr>
              <a:t>day</a:t>
            </a:r>
            <a:r>
              <a:rPr lang="en-IN" sz="1200" spc="-108" dirty="0">
                <a:cs typeface="Times New Roman"/>
              </a:rPr>
              <a:t> </a:t>
            </a:r>
            <a:r>
              <a:rPr lang="en-IN" sz="1200" spc="133" dirty="0">
                <a:cs typeface="Times New Roman"/>
              </a:rPr>
              <a:t>on  </a:t>
            </a:r>
            <a:r>
              <a:rPr lang="en-IN" sz="1200" spc="67" dirty="0">
                <a:cs typeface="Times New Roman"/>
              </a:rPr>
              <a:t>different</a:t>
            </a:r>
            <a:r>
              <a:rPr lang="en-IN" sz="1200" spc="-50" dirty="0">
                <a:cs typeface="Times New Roman"/>
              </a:rPr>
              <a:t> </a:t>
            </a:r>
            <a:r>
              <a:rPr lang="en-IN" sz="1200" spc="92" dirty="0">
                <a:cs typeface="Times New Roman"/>
              </a:rPr>
              <a:t>matters.</a:t>
            </a:r>
            <a:endParaRPr lang="en-IN" sz="1200" dirty="0">
              <a:cs typeface="Times New Roman"/>
            </a:endParaRPr>
          </a:p>
          <a:p>
            <a:pPr marL="238645" marR="4233" indent="-228591">
              <a:spcBef>
                <a:spcPts val="500"/>
              </a:spcBef>
              <a:buFont typeface="Arial" pitchFamily="34" charset="0"/>
              <a:buChar char="•"/>
            </a:pPr>
            <a:r>
              <a:rPr lang="en-IN" sz="1200" spc="-104" dirty="0">
                <a:cs typeface="Times New Roman"/>
              </a:rPr>
              <a:t>A</a:t>
            </a:r>
            <a:r>
              <a:rPr lang="en-IN" sz="1200" spc="-33" dirty="0">
                <a:cs typeface="Times New Roman"/>
              </a:rPr>
              <a:t> </a:t>
            </a:r>
            <a:r>
              <a:rPr lang="en-IN" sz="1200" spc="29" dirty="0">
                <a:cs typeface="Times New Roman"/>
              </a:rPr>
              <a:t>Office</a:t>
            </a:r>
            <a:r>
              <a:rPr lang="en-IN" sz="1200" spc="-62" dirty="0">
                <a:cs typeface="Times New Roman"/>
              </a:rPr>
              <a:t> </a:t>
            </a:r>
            <a:r>
              <a:rPr lang="en-IN" sz="1200" spc="133" dirty="0">
                <a:cs typeface="Times New Roman"/>
              </a:rPr>
              <a:t>memorandum</a:t>
            </a:r>
            <a:r>
              <a:rPr lang="en-IN" sz="1200" spc="-108" dirty="0">
                <a:cs typeface="Times New Roman"/>
              </a:rPr>
              <a:t> </a:t>
            </a:r>
            <a:r>
              <a:rPr lang="en-IN" sz="1200" spc="37" dirty="0">
                <a:cs typeface="Times New Roman"/>
              </a:rPr>
              <a:t>was</a:t>
            </a:r>
            <a:r>
              <a:rPr lang="en-IN" sz="1200" spc="-75" dirty="0">
                <a:cs typeface="Times New Roman"/>
              </a:rPr>
              <a:t> </a:t>
            </a:r>
            <a:r>
              <a:rPr lang="en-IN" sz="1200" spc="133" dirty="0">
                <a:cs typeface="Times New Roman"/>
              </a:rPr>
              <a:t>the</a:t>
            </a:r>
            <a:r>
              <a:rPr lang="en-IN" sz="1200" spc="-104" dirty="0">
                <a:cs typeface="Times New Roman"/>
              </a:rPr>
              <a:t> </a:t>
            </a:r>
            <a:r>
              <a:rPr lang="en-IN" sz="1200" spc="95" dirty="0">
                <a:cs typeface="Times New Roman"/>
              </a:rPr>
              <a:t>culmination</a:t>
            </a:r>
            <a:r>
              <a:rPr lang="en-IN" sz="1200" spc="-117" dirty="0">
                <a:cs typeface="Times New Roman"/>
              </a:rPr>
              <a:t> </a:t>
            </a:r>
            <a:r>
              <a:rPr lang="en-IN" sz="1200" spc="17" dirty="0">
                <a:cs typeface="Times New Roman"/>
              </a:rPr>
              <a:t>of</a:t>
            </a:r>
            <a:r>
              <a:rPr lang="en-IN" sz="1200" spc="-8" dirty="0">
                <a:cs typeface="Times New Roman"/>
              </a:rPr>
              <a:t> </a:t>
            </a:r>
            <a:r>
              <a:rPr lang="en-IN" sz="1200" spc="79" dirty="0">
                <a:cs typeface="Times New Roman"/>
              </a:rPr>
              <a:t>a</a:t>
            </a:r>
            <a:r>
              <a:rPr lang="en-IN" sz="1200" spc="-50" dirty="0">
                <a:cs typeface="Times New Roman"/>
              </a:rPr>
              <a:t> </a:t>
            </a:r>
            <a:r>
              <a:rPr lang="en-IN" sz="1200" spc="67" dirty="0">
                <a:cs typeface="Times New Roman"/>
              </a:rPr>
              <a:t>long</a:t>
            </a:r>
            <a:r>
              <a:rPr lang="en-IN" sz="1200" spc="-62" dirty="0">
                <a:cs typeface="Times New Roman"/>
              </a:rPr>
              <a:t> </a:t>
            </a:r>
            <a:r>
              <a:rPr lang="en-IN" sz="1200" spc="92" dirty="0">
                <a:cs typeface="Times New Roman"/>
              </a:rPr>
              <a:t>chain  </a:t>
            </a:r>
            <a:r>
              <a:rPr lang="en-IN" sz="1200" spc="17" dirty="0">
                <a:cs typeface="Times New Roman"/>
              </a:rPr>
              <a:t>of</a:t>
            </a:r>
            <a:r>
              <a:rPr lang="en-IN" sz="1200" spc="-29" dirty="0">
                <a:cs typeface="Times New Roman"/>
              </a:rPr>
              <a:t> </a:t>
            </a:r>
            <a:r>
              <a:rPr lang="en-IN" sz="1200" spc="58" dirty="0">
                <a:cs typeface="Times New Roman"/>
              </a:rPr>
              <a:t>events.</a:t>
            </a:r>
          </a:p>
          <a:p>
            <a:pPr marL="238645" marR="4233" indent="-228591">
              <a:spcBef>
                <a:spcPts val="500"/>
              </a:spcBef>
            </a:pPr>
            <a:r>
              <a:rPr lang="en-IN" sz="1200" b="1" spc="87" dirty="0">
                <a:cs typeface="Times New Roman"/>
              </a:rPr>
              <a:t>MANDAL COMMISSION</a:t>
            </a:r>
          </a:p>
          <a:p>
            <a:pPr marL="238645" marR="451361" indent="-228591">
              <a:lnSpc>
                <a:spcPct val="150000"/>
              </a:lnSpc>
              <a:spcBef>
                <a:spcPts val="87"/>
              </a:spcBef>
              <a:buSzPct val="84615"/>
              <a:buFont typeface="Arial" pitchFamily="34" charset="0"/>
              <a:buChar char="•"/>
              <a:tabLst>
                <a:tab pos="239174" algn="l"/>
              </a:tabLst>
            </a:pPr>
            <a:r>
              <a:rPr lang="en-IN" sz="1200" spc="83" dirty="0">
                <a:cs typeface="Times New Roman"/>
              </a:rPr>
              <a:t>The</a:t>
            </a:r>
            <a:r>
              <a:rPr lang="en-IN" sz="1200" spc="-95" dirty="0">
                <a:cs typeface="Times New Roman"/>
              </a:rPr>
              <a:t> </a:t>
            </a:r>
            <a:r>
              <a:rPr lang="en-IN" sz="1200" spc="87" dirty="0">
                <a:cs typeface="Times New Roman"/>
              </a:rPr>
              <a:t>government</a:t>
            </a:r>
            <a:r>
              <a:rPr lang="en-IN" sz="1200" spc="-117" dirty="0">
                <a:cs typeface="Times New Roman"/>
              </a:rPr>
              <a:t> </a:t>
            </a:r>
            <a:r>
              <a:rPr lang="en-IN" sz="1200" spc="17" dirty="0">
                <a:cs typeface="Times New Roman"/>
              </a:rPr>
              <a:t>of</a:t>
            </a:r>
            <a:r>
              <a:rPr lang="en-IN" sz="1200" spc="37" dirty="0">
                <a:cs typeface="Times New Roman"/>
              </a:rPr>
              <a:t> </a:t>
            </a:r>
            <a:r>
              <a:rPr lang="en-IN" sz="1200" spc="83" dirty="0">
                <a:cs typeface="Times New Roman"/>
              </a:rPr>
              <a:t>India</a:t>
            </a:r>
            <a:r>
              <a:rPr lang="en-IN" sz="1200" spc="-50" dirty="0">
                <a:cs typeface="Times New Roman"/>
              </a:rPr>
              <a:t> </a:t>
            </a:r>
            <a:r>
              <a:rPr lang="en-IN" sz="1200" spc="133" dirty="0">
                <a:cs typeface="Times New Roman"/>
              </a:rPr>
              <a:t>had</a:t>
            </a:r>
            <a:r>
              <a:rPr lang="en-IN" sz="1200" spc="-46" dirty="0">
                <a:cs typeface="Times New Roman"/>
              </a:rPr>
              <a:t> </a:t>
            </a:r>
            <a:r>
              <a:rPr lang="en-IN" sz="1200" spc="104" dirty="0">
                <a:cs typeface="Times New Roman"/>
              </a:rPr>
              <a:t>appointed</a:t>
            </a:r>
            <a:r>
              <a:rPr lang="en-IN" sz="1200" spc="-29" dirty="0">
                <a:cs typeface="Times New Roman"/>
              </a:rPr>
              <a:t> </a:t>
            </a:r>
            <a:r>
              <a:rPr lang="en-IN" sz="1200" spc="133" dirty="0">
                <a:cs typeface="Times New Roman"/>
              </a:rPr>
              <a:t>the</a:t>
            </a:r>
            <a:r>
              <a:rPr lang="en-IN" sz="1200" spc="-50" dirty="0">
                <a:cs typeface="Times New Roman"/>
              </a:rPr>
              <a:t> </a:t>
            </a:r>
            <a:r>
              <a:rPr lang="en-IN" sz="1200" spc="8" dirty="0">
                <a:cs typeface="Times New Roman"/>
              </a:rPr>
              <a:t>Second  </a:t>
            </a:r>
            <a:r>
              <a:rPr lang="en-IN" sz="1200" spc="42" dirty="0">
                <a:cs typeface="Times New Roman"/>
              </a:rPr>
              <a:t>Backward </a:t>
            </a:r>
            <a:r>
              <a:rPr lang="en-IN" sz="1200" spc="29" dirty="0">
                <a:cs typeface="Times New Roman"/>
              </a:rPr>
              <a:t>Classes </a:t>
            </a:r>
            <a:r>
              <a:rPr lang="en-IN" sz="1200" spc="75" dirty="0">
                <a:cs typeface="Times New Roman"/>
              </a:rPr>
              <a:t>Commission </a:t>
            </a:r>
            <a:r>
              <a:rPr lang="en-IN" sz="1200" spc="92" dirty="0">
                <a:cs typeface="Times New Roman"/>
              </a:rPr>
              <a:t>in</a:t>
            </a:r>
            <a:r>
              <a:rPr lang="en-IN" sz="1200" spc="-325" dirty="0">
                <a:cs typeface="Times New Roman"/>
              </a:rPr>
              <a:t> </a:t>
            </a:r>
            <a:r>
              <a:rPr lang="en-IN" sz="1200" spc="-58" dirty="0">
                <a:cs typeface="Times New Roman"/>
              </a:rPr>
              <a:t>1979.</a:t>
            </a:r>
            <a:endParaRPr lang="en-IN" sz="1200" dirty="0">
              <a:cs typeface="Times New Roman"/>
            </a:endParaRPr>
          </a:p>
          <a:p>
            <a:pPr marL="238645" marR="284680" indent="-228591">
              <a:spcBef>
                <a:spcPts val="496"/>
              </a:spcBef>
              <a:buSzPct val="84615"/>
              <a:buFont typeface="Arial" pitchFamily="34" charset="0"/>
              <a:buChar char="•"/>
              <a:tabLst>
                <a:tab pos="239174" algn="l"/>
              </a:tabLst>
            </a:pPr>
            <a:r>
              <a:rPr lang="en-IN" sz="1200" spc="62" dirty="0">
                <a:cs typeface="Times New Roman"/>
              </a:rPr>
              <a:t>It</a:t>
            </a:r>
            <a:r>
              <a:rPr lang="en-IN" sz="1200" spc="-121" dirty="0">
                <a:cs typeface="Times New Roman"/>
              </a:rPr>
              <a:t> </a:t>
            </a:r>
            <a:r>
              <a:rPr lang="en-IN" sz="1200" spc="37" dirty="0">
                <a:cs typeface="Times New Roman"/>
              </a:rPr>
              <a:t>was</a:t>
            </a:r>
            <a:r>
              <a:rPr lang="en-IN" sz="1200" spc="-50" dirty="0">
                <a:cs typeface="Times New Roman"/>
              </a:rPr>
              <a:t> </a:t>
            </a:r>
            <a:r>
              <a:rPr lang="en-IN" sz="1200" spc="117" dirty="0">
                <a:cs typeface="Times New Roman"/>
              </a:rPr>
              <a:t>headed</a:t>
            </a:r>
            <a:r>
              <a:rPr lang="en-IN" sz="1200" spc="8" dirty="0">
                <a:cs typeface="Times New Roman"/>
              </a:rPr>
              <a:t> </a:t>
            </a:r>
            <a:r>
              <a:rPr lang="en-IN" sz="1200" spc="29" dirty="0">
                <a:cs typeface="Times New Roman"/>
              </a:rPr>
              <a:t>by</a:t>
            </a:r>
            <a:r>
              <a:rPr lang="en-IN" sz="1200" spc="-67" dirty="0">
                <a:cs typeface="Times New Roman"/>
              </a:rPr>
              <a:t> </a:t>
            </a:r>
            <a:r>
              <a:rPr lang="en-IN" sz="1200" spc="-95" dirty="0">
                <a:cs typeface="Times New Roman"/>
              </a:rPr>
              <a:t>B.P.</a:t>
            </a:r>
            <a:r>
              <a:rPr lang="en-IN" sz="1200" spc="-29" dirty="0">
                <a:cs typeface="Times New Roman"/>
              </a:rPr>
              <a:t> </a:t>
            </a:r>
            <a:r>
              <a:rPr lang="en-IN" sz="1200" spc="71" dirty="0" err="1">
                <a:cs typeface="Times New Roman"/>
              </a:rPr>
              <a:t>Mandal</a:t>
            </a:r>
            <a:r>
              <a:rPr lang="en-IN" sz="1200" spc="71" dirty="0">
                <a:cs typeface="Times New Roman"/>
              </a:rPr>
              <a:t>,</a:t>
            </a:r>
            <a:r>
              <a:rPr lang="en-IN" sz="1200" spc="-42" dirty="0">
                <a:cs typeface="Times New Roman"/>
              </a:rPr>
              <a:t> </a:t>
            </a:r>
            <a:r>
              <a:rPr lang="en-IN" sz="1200" spc="62" dirty="0">
                <a:cs typeface="Times New Roman"/>
              </a:rPr>
              <a:t>so</a:t>
            </a:r>
            <a:r>
              <a:rPr lang="en-IN" sz="1200" spc="-62" dirty="0">
                <a:cs typeface="Times New Roman"/>
              </a:rPr>
              <a:t> </a:t>
            </a:r>
            <a:r>
              <a:rPr lang="en-IN" sz="1200" spc="83" dirty="0">
                <a:cs typeface="Times New Roman"/>
              </a:rPr>
              <a:t>it</a:t>
            </a:r>
            <a:r>
              <a:rPr lang="en-IN" sz="1200" spc="-62" dirty="0">
                <a:cs typeface="Times New Roman"/>
              </a:rPr>
              <a:t> </a:t>
            </a:r>
            <a:r>
              <a:rPr lang="en-IN" sz="1200" spc="21" dirty="0">
                <a:cs typeface="Times New Roman"/>
              </a:rPr>
              <a:t>is</a:t>
            </a:r>
            <a:r>
              <a:rPr lang="en-IN" sz="1200" spc="-75" dirty="0">
                <a:cs typeface="Times New Roman"/>
              </a:rPr>
              <a:t> </a:t>
            </a:r>
            <a:r>
              <a:rPr lang="en-IN" sz="1200" spc="67" dirty="0">
                <a:cs typeface="Times New Roman"/>
              </a:rPr>
              <a:t>popularly</a:t>
            </a:r>
            <a:r>
              <a:rPr lang="en-IN" sz="1200" spc="-137" dirty="0">
                <a:cs typeface="Times New Roman"/>
              </a:rPr>
              <a:t> </a:t>
            </a:r>
            <a:r>
              <a:rPr lang="en-IN" sz="1200" spc="4" dirty="0">
                <a:cs typeface="Times New Roman"/>
              </a:rPr>
              <a:t>called  </a:t>
            </a:r>
            <a:r>
              <a:rPr lang="en-IN" sz="1200" spc="133" dirty="0">
                <a:cs typeface="Times New Roman"/>
              </a:rPr>
              <a:t>the </a:t>
            </a:r>
            <a:r>
              <a:rPr lang="en-IN" sz="1200" spc="79" dirty="0" err="1">
                <a:cs typeface="Times New Roman"/>
              </a:rPr>
              <a:t>Mandal</a:t>
            </a:r>
            <a:r>
              <a:rPr lang="en-IN" sz="1200" spc="-196" dirty="0">
                <a:cs typeface="Times New Roman"/>
              </a:rPr>
              <a:t> </a:t>
            </a:r>
            <a:r>
              <a:rPr lang="en-IN" sz="1200" spc="67" dirty="0">
                <a:cs typeface="Times New Roman"/>
              </a:rPr>
              <a:t>Commission.</a:t>
            </a:r>
            <a:endParaRPr lang="en-IN" sz="1200" dirty="0">
              <a:cs typeface="Times New Roman"/>
            </a:endParaRPr>
          </a:p>
          <a:p>
            <a:pPr marL="238645" marR="430724" indent="-228591">
              <a:spcBef>
                <a:spcPts val="504"/>
              </a:spcBef>
              <a:buSzPct val="84615"/>
              <a:buFont typeface="Arial" pitchFamily="34" charset="0"/>
              <a:buChar char="•"/>
              <a:tabLst>
                <a:tab pos="239174" algn="l"/>
                <a:tab pos="3265886" algn="l"/>
              </a:tabLst>
            </a:pPr>
            <a:r>
              <a:rPr lang="en-IN" sz="1200" spc="62" dirty="0">
                <a:cs typeface="Times New Roman"/>
              </a:rPr>
              <a:t>It</a:t>
            </a:r>
            <a:r>
              <a:rPr lang="en-IN" sz="1200" spc="-117" dirty="0">
                <a:cs typeface="Times New Roman"/>
              </a:rPr>
              <a:t> </a:t>
            </a:r>
            <a:r>
              <a:rPr lang="en-IN" sz="1200" spc="37" dirty="0">
                <a:cs typeface="Times New Roman"/>
              </a:rPr>
              <a:t>was</a:t>
            </a:r>
            <a:r>
              <a:rPr lang="en-IN" sz="1200" spc="-100" dirty="0">
                <a:cs typeface="Times New Roman"/>
              </a:rPr>
              <a:t> </a:t>
            </a:r>
            <a:r>
              <a:rPr lang="en-IN" sz="1200" spc="71" dirty="0">
                <a:cs typeface="Times New Roman"/>
              </a:rPr>
              <a:t>asked</a:t>
            </a:r>
            <a:r>
              <a:rPr lang="en-IN" sz="1200" spc="-29" dirty="0">
                <a:cs typeface="Times New Roman"/>
              </a:rPr>
              <a:t> </a:t>
            </a:r>
            <a:r>
              <a:rPr lang="en-IN" sz="1200" spc="108" dirty="0">
                <a:cs typeface="Times New Roman"/>
              </a:rPr>
              <a:t>to</a:t>
            </a:r>
            <a:r>
              <a:rPr lang="en-IN" sz="1200" spc="-117" dirty="0">
                <a:cs typeface="Times New Roman"/>
              </a:rPr>
              <a:t> </a:t>
            </a:r>
            <a:r>
              <a:rPr lang="en-IN" sz="1200" spc="108" dirty="0">
                <a:cs typeface="Times New Roman"/>
              </a:rPr>
              <a:t>determine</a:t>
            </a:r>
            <a:r>
              <a:rPr lang="en-IN" sz="1200" spc="-83" dirty="0">
                <a:cs typeface="Times New Roman"/>
              </a:rPr>
              <a:t> </a:t>
            </a:r>
            <a:r>
              <a:rPr lang="en-IN" sz="1200" spc="133" dirty="0">
                <a:cs typeface="Times New Roman"/>
              </a:rPr>
              <a:t>the</a:t>
            </a:r>
            <a:r>
              <a:rPr lang="en-IN" sz="1200" spc="-104" dirty="0">
                <a:cs typeface="Times New Roman"/>
              </a:rPr>
              <a:t> </a:t>
            </a:r>
            <a:r>
              <a:rPr lang="en-IN" sz="1200" spc="67" dirty="0">
                <a:cs typeface="Times New Roman"/>
              </a:rPr>
              <a:t>criteria</a:t>
            </a:r>
            <a:r>
              <a:rPr lang="en-IN" sz="1200" spc="-79" dirty="0">
                <a:cs typeface="Times New Roman"/>
              </a:rPr>
              <a:t> </a:t>
            </a:r>
            <a:r>
              <a:rPr lang="en-IN" sz="1200" spc="108" dirty="0">
                <a:cs typeface="Times New Roman"/>
              </a:rPr>
              <a:t>to</a:t>
            </a:r>
            <a:r>
              <a:rPr lang="en-IN" sz="1200" spc="-62" dirty="0">
                <a:cs typeface="Times New Roman"/>
              </a:rPr>
              <a:t> </a:t>
            </a:r>
            <a:r>
              <a:rPr lang="en-IN" sz="1200" spc="67" dirty="0">
                <a:cs typeface="Times New Roman"/>
              </a:rPr>
              <a:t>identify</a:t>
            </a:r>
            <a:r>
              <a:rPr lang="en-IN" sz="1200" spc="-75" dirty="0">
                <a:cs typeface="Times New Roman"/>
              </a:rPr>
              <a:t> </a:t>
            </a:r>
            <a:r>
              <a:rPr lang="en-IN" sz="1200" spc="79" dirty="0">
                <a:cs typeface="Times New Roman"/>
              </a:rPr>
              <a:t>the  </a:t>
            </a:r>
            <a:r>
              <a:rPr lang="en-IN" sz="1200" spc="21" dirty="0">
                <a:cs typeface="Times New Roman"/>
              </a:rPr>
              <a:t>socially</a:t>
            </a:r>
            <a:r>
              <a:rPr lang="en-IN" sz="1200" spc="-125" dirty="0">
                <a:cs typeface="Times New Roman"/>
              </a:rPr>
              <a:t> </a:t>
            </a:r>
            <a:r>
              <a:rPr lang="en-IN" sz="1200" spc="133" dirty="0">
                <a:cs typeface="Times New Roman"/>
              </a:rPr>
              <a:t>and</a:t>
            </a:r>
            <a:r>
              <a:rPr lang="en-IN" sz="1200" spc="-54" dirty="0">
                <a:cs typeface="Times New Roman"/>
              </a:rPr>
              <a:t> </a:t>
            </a:r>
            <a:r>
              <a:rPr lang="en-IN" sz="1200" spc="71" dirty="0">
                <a:cs typeface="Times New Roman"/>
              </a:rPr>
              <a:t>educationally</a:t>
            </a:r>
            <a:r>
              <a:rPr lang="en-IN" sz="1200" spc="-75" dirty="0">
                <a:cs typeface="Times New Roman"/>
              </a:rPr>
              <a:t> </a:t>
            </a:r>
            <a:r>
              <a:rPr lang="en-IN" sz="1200" spc="75" dirty="0">
                <a:cs typeface="Times New Roman"/>
              </a:rPr>
              <a:t>backward</a:t>
            </a:r>
            <a:r>
              <a:rPr lang="en-IN" sz="1200" spc="-62" dirty="0">
                <a:cs typeface="Times New Roman"/>
              </a:rPr>
              <a:t> </a:t>
            </a:r>
            <a:r>
              <a:rPr lang="en-IN" sz="1200" spc="37" dirty="0">
                <a:cs typeface="Times New Roman"/>
              </a:rPr>
              <a:t>classes</a:t>
            </a:r>
            <a:r>
              <a:rPr lang="en-IN" sz="1200" spc="-54" dirty="0">
                <a:cs typeface="Times New Roman"/>
              </a:rPr>
              <a:t> </a:t>
            </a:r>
            <a:r>
              <a:rPr lang="en-IN" sz="1200" spc="92" dirty="0">
                <a:cs typeface="Times New Roman"/>
              </a:rPr>
              <a:t>in</a:t>
            </a:r>
            <a:r>
              <a:rPr lang="en-IN" sz="1200" spc="-33" dirty="0">
                <a:cs typeface="Times New Roman"/>
              </a:rPr>
              <a:t> </a:t>
            </a:r>
            <a:r>
              <a:rPr lang="en-IN" sz="1200" spc="83" dirty="0">
                <a:cs typeface="Times New Roman"/>
              </a:rPr>
              <a:t>India  </a:t>
            </a:r>
            <a:r>
              <a:rPr lang="en-IN" sz="1200" spc="133" dirty="0">
                <a:cs typeface="Times New Roman"/>
              </a:rPr>
              <a:t>and</a:t>
            </a:r>
            <a:r>
              <a:rPr lang="en-IN" sz="1200" spc="-29" dirty="0">
                <a:cs typeface="Times New Roman"/>
              </a:rPr>
              <a:t> </a:t>
            </a:r>
            <a:r>
              <a:rPr lang="en-IN" sz="1200" spc="112" dirty="0">
                <a:cs typeface="Times New Roman"/>
              </a:rPr>
              <a:t>recommended</a:t>
            </a:r>
            <a:r>
              <a:rPr lang="en-IN" sz="1200" spc="-42" dirty="0">
                <a:cs typeface="Times New Roman"/>
              </a:rPr>
              <a:t> </a:t>
            </a:r>
            <a:r>
              <a:rPr lang="en-IN" sz="1200" spc="83" dirty="0">
                <a:cs typeface="Times New Roman"/>
              </a:rPr>
              <a:t>steps </a:t>
            </a:r>
            <a:r>
              <a:rPr lang="en-IN" sz="1200" spc="108" dirty="0">
                <a:cs typeface="Times New Roman"/>
              </a:rPr>
              <a:t>to </a:t>
            </a:r>
            <a:r>
              <a:rPr lang="en-IN" sz="1200" spc="95" dirty="0">
                <a:cs typeface="Times New Roman"/>
              </a:rPr>
              <a:t>be </a:t>
            </a:r>
            <a:r>
              <a:rPr lang="en-IN" sz="1200" spc="100" dirty="0">
                <a:cs typeface="Times New Roman"/>
              </a:rPr>
              <a:t>taken </a:t>
            </a:r>
            <a:r>
              <a:rPr lang="en-IN" sz="1200" spc="42" dirty="0">
                <a:cs typeface="Times New Roman"/>
              </a:rPr>
              <a:t>for </a:t>
            </a:r>
            <a:r>
              <a:rPr lang="en-IN" sz="1200" spc="100" dirty="0">
                <a:cs typeface="Times New Roman"/>
              </a:rPr>
              <a:t>their  </a:t>
            </a:r>
            <a:r>
              <a:rPr lang="en-IN" sz="1200" spc="95" dirty="0">
                <a:cs typeface="Times New Roman"/>
              </a:rPr>
              <a:t>advancement</a:t>
            </a:r>
            <a:endParaRPr lang="en-IN" sz="1200" dirty="0">
              <a:cs typeface="Times New Roman"/>
            </a:endParaRPr>
          </a:p>
          <a:p>
            <a:pPr marL="238645" marR="4233" indent="-228591">
              <a:lnSpc>
                <a:spcPct val="150000"/>
              </a:lnSpc>
              <a:spcBef>
                <a:spcPts val="500"/>
              </a:spcBef>
              <a:buSzPct val="84615"/>
              <a:buFont typeface="Arial" pitchFamily="34" charset="0"/>
              <a:buChar char="•"/>
              <a:tabLst>
                <a:tab pos="239174" algn="l"/>
              </a:tabLst>
            </a:pPr>
            <a:r>
              <a:rPr lang="en-IN" sz="1200" spc="83" dirty="0">
                <a:cs typeface="Times New Roman"/>
              </a:rPr>
              <a:t>The</a:t>
            </a:r>
            <a:r>
              <a:rPr lang="en-IN" sz="1200" spc="-104" dirty="0">
                <a:cs typeface="Times New Roman"/>
              </a:rPr>
              <a:t> </a:t>
            </a:r>
            <a:r>
              <a:rPr lang="en-IN" sz="1200" spc="79" dirty="0">
                <a:cs typeface="Times New Roman"/>
              </a:rPr>
              <a:t>commission</a:t>
            </a:r>
            <a:r>
              <a:rPr lang="en-IN" sz="1200" spc="-104" dirty="0">
                <a:cs typeface="Times New Roman"/>
              </a:rPr>
              <a:t> </a:t>
            </a:r>
            <a:r>
              <a:rPr lang="en-IN" sz="1200" spc="8" dirty="0">
                <a:cs typeface="Times New Roman"/>
              </a:rPr>
              <a:t>gave</a:t>
            </a:r>
            <a:r>
              <a:rPr lang="en-IN" sz="1200" spc="-62" dirty="0">
                <a:cs typeface="Times New Roman"/>
              </a:rPr>
              <a:t> </a:t>
            </a:r>
            <a:r>
              <a:rPr lang="en-IN" sz="1200" spc="67" dirty="0">
                <a:cs typeface="Times New Roman"/>
              </a:rPr>
              <a:t>its</a:t>
            </a:r>
            <a:r>
              <a:rPr lang="en-IN" sz="1200" spc="-83" dirty="0">
                <a:cs typeface="Times New Roman"/>
              </a:rPr>
              <a:t> </a:t>
            </a:r>
            <a:r>
              <a:rPr lang="en-IN" sz="1200" spc="104" dirty="0">
                <a:cs typeface="Times New Roman"/>
              </a:rPr>
              <a:t>report</a:t>
            </a:r>
            <a:r>
              <a:rPr lang="en-IN" sz="1200" spc="-62" dirty="0">
                <a:cs typeface="Times New Roman"/>
              </a:rPr>
              <a:t> </a:t>
            </a:r>
            <a:r>
              <a:rPr lang="en-IN" sz="1200" spc="92" dirty="0">
                <a:cs typeface="Times New Roman"/>
              </a:rPr>
              <a:t>in</a:t>
            </a:r>
            <a:r>
              <a:rPr lang="en-IN" sz="1200" spc="-37" dirty="0">
                <a:cs typeface="Times New Roman"/>
              </a:rPr>
              <a:t> </a:t>
            </a:r>
            <a:r>
              <a:rPr lang="en-IN" sz="1200" spc="-42" dirty="0">
                <a:cs typeface="Times New Roman"/>
              </a:rPr>
              <a:t>1980</a:t>
            </a:r>
            <a:r>
              <a:rPr lang="en-IN" sz="1200" spc="-54" dirty="0">
                <a:cs typeface="Times New Roman"/>
              </a:rPr>
              <a:t> </a:t>
            </a:r>
            <a:r>
              <a:rPr lang="en-IN" sz="1200" spc="133" dirty="0">
                <a:cs typeface="Times New Roman"/>
              </a:rPr>
              <a:t>and</a:t>
            </a:r>
            <a:r>
              <a:rPr lang="en-IN" sz="1200" spc="-8" dirty="0">
                <a:cs typeface="Times New Roman"/>
              </a:rPr>
              <a:t> </a:t>
            </a:r>
            <a:r>
              <a:rPr lang="en-IN" sz="1200" spc="121" dirty="0">
                <a:cs typeface="Times New Roman"/>
              </a:rPr>
              <a:t>made</a:t>
            </a:r>
            <a:r>
              <a:rPr lang="en-IN" sz="1200" spc="-46" dirty="0">
                <a:cs typeface="Times New Roman"/>
              </a:rPr>
              <a:t> </a:t>
            </a:r>
            <a:r>
              <a:rPr lang="en-IN" sz="1200" spc="21" dirty="0">
                <a:cs typeface="Times New Roman"/>
              </a:rPr>
              <a:t>many  </a:t>
            </a:r>
            <a:r>
              <a:rPr lang="en-IN" sz="1200" spc="95" dirty="0">
                <a:cs typeface="Times New Roman"/>
              </a:rPr>
              <a:t>recommendations.</a:t>
            </a:r>
            <a:endParaRPr lang="en-IN" sz="1200" dirty="0">
              <a:cs typeface="Times New Roman"/>
            </a:endParaRPr>
          </a:p>
          <a:p>
            <a:pPr marL="238645" marR="232824" indent="-228591">
              <a:spcBef>
                <a:spcPts val="504"/>
              </a:spcBef>
              <a:buSzPct val="84615"/>
              <a:buFont typeface="Arial" pitchFamily="34" charset="0"/>
              <a:buChar char="•"/>
              <a:tabLst>
                <a:tab pos="239174" algn="l"/>
              </a:tabLst>
            </a:pPr>
            <a:r>
              <a:rPr lang="en-IN" sz="1200" spc="142" dirty="0">
                <a:cs typeface="Times New Roman"/>
              </a:rPr>
              <a:t>One</a:t>
            </a:r>
            <a:r>
              <a:rPr lang="en-IN" sz="1200" spc="-112" dirty="0">
                <a:cs typeface="Times New Roman"/>
              </a:rPr>
              <a:t> </a:t>
            </a:r>
            <a:r>
              <a:rPr lang="en-IN" sz="1200" spc="17" dirty="0">
                <a:cs typeface="Times New Roman"/>
              </a:rPr>
              <a:t>of</a:t>
            </a:r>
            <a:r>
              <a:rPr lang="en-IN" sz="1200" spc="12" dirty="0">
                <a:cs typeface="Times New Roman"/>
              </a:rPr>
              <a:t> </a:t>
            </a:r>
            <a:r>
              <a:rPr lang="en-IN" sz="1200" spc="104" dirty="0">
                <a:cs typeface="Times New Roman"/>
              </a:rPr>
              <a:t>these</a:t>
            </a:r>
            <a:r>
              <a:rPr lang="en-IN" sz="1200" spc="-108" dirty="0">
                <a:cs typeface="Times New Roman"/>
              </a:rPr>
              <a:t> </a:t>
            </a:r>
            <a:r>
              <a:rPr lang="en-IN" sz="1200" spc="37" dirty="0">
                <a:cs typeface="Times New Roman"/>
              </a:rPr>
              <a:t>was</a:t>
            </a:r>
            <a:r>
              <a:rPr lang="en-IN" sz="1200" spc="-50" dirty="0">
                <a:cs typeface="Times New Roman"/>
              </a:rPr>
              <a:t> </a:t>
            </a:r>
            <a:r>
              <a:rPr lang="en-IN" sz="1200" spc="-46" dirty="0">
                <a:cs typeface="Times New Roman"/>
              </a:rPr>
              <a:t>27%</a:t>
            </a:r>
            <a:r>
              <a:rPr lang="en-IN" sz="1200" spc="-50" dirty="0">
                <a:cs typeface="Times New Roman"/>
              </a:rPr>
              <a:t> </a:t>
            </a:r>
            <a:r>
              <a:rPr lang="en-IN" sz="1200" spc="17" dirty="0">
                <a:cs typeface="Times New Roman"/>
              </a:rPr>
              <a:t>of</a:t>
            </a:r>
            <a:r>
              <a:rPr lang="en-IN" sz="1200" spc="-17" dirty="0">
                <a:cs typeface="Times New Roman"/>
              </a:rPr>
              <a:t> </a:t>
            </a:r>
            <a:r>
              <a:rPr lang="en-IN" sz="1200" spc="87" dirty="0">
                <a:cs typeface="Times New Roman"/>
              </a:rPr>
              <a:t>government</a:t>
            </a:r>
            <a:r>
              <a:rPr lang="en-IN" sz="1200" spc="-67" dirty="0">
                <a:cs typeface="Times New Roman"/>
              </a:rPr>
              <a:t> </a:t>
            </a:r>
            <a:r>
              <a:rPr lang="en-IN" sz="1200" spc="50" dirty="0">
                <a:cs typeface="Times New Roman"/>
              </a:rPr>
              <a:t>jobs</a:t>
            </a:r>
            <a:r>
              <a:rPr lang="en-IN" sz="1200" spc="-54" dirty="0">
                <a:cs typeface="Times New Roman"/>
              </a:rPr>
              <a:t> </a:t>
            </a:r>
            <a:r>
              <a:rPr lang="en-IN" sz="1200" spc="95" dirty="0">
                <a:cs typeface="Times New Roman"/>
              </a:rPr>
              <a:t>be</a:t>
            </a:r>
            <a:r>
              <a:rPr lang="en-IN" sz="1200" spc="-75" dirty="0">
                <a:cs typeface="Times New Roman"/>
              </a:rPr>
              <a:t> </a:t>
            </a:r>
            <a:r>
              <a:rPr lang="en-IN" sz="1200" spc="29" dirty="0">
                <a:cs typeface="Times New Roman"/>
              </a:rPr>
              <a:t>reserved  </a:t>
            </a:r>
            <a:r>
              <a:rPr lang="en-IN" sz="1200" spc="42" dirty="0">
                <a:cs typeface="Times New Roman"/>
              </a:rPr>
              <a:t>for</a:t>
            </a:r>
            <a:r>
              <a:rPr lang="en-IN" sz="1200" spc="-100" dirty="0">
                <a:cs typeface="Times New Roman"/>
              </a:rPr>
              <a:t> </a:t>
            </a:r>
            <a:r>
              <a:rPr lang="en-IN" sz="1200" spc="133" dirty="0">
                <a:cs typeface="Times New Roman"/>
              </a:rPr>
              <a:t>the</a:t>
            </a:r>
            <a:r>
              <a:rPr lang="en-IN" sz="1200" spc="-95" dirty="0">
                <a:cs typeface="Times New Roman"/>
              </a:rPr>
              <a:t> </a:t>
            </a:r>
            <a:r>
              <a:rPr lang="en-IN" sz="1200" spc="21" dirty="0">
                <a:cs typeface="Times New Roman"/>
              </a:rPr>
              <a:t>socially</a:t>
            </a:r>
            <a:r>
              <a:rPr lang="en-IN" sz="1200" spc="-129" dirty="0">
                <a:cs typeface="Times New Roman"/>
              </a:rPr>
              <a:t> </a:t>
            </a:r>
            <a:r>
              <a:rPr lang="en-IN" sz="1200" spc="133" dirty="0">
                <a:cs typeface="Times New Roman"/>
              </a:rPr>
              <a:t>and</a:t>
            </a:r>
            <a:r>
              <a:rPr lang="en-IN" sz="1200" spc="-62" dirty="0">
                <a:cs typeface="Times New Roman"/>
              </a:rPr>
              <a:t> </a:t>
            </a:r>
            <a:r>
              <a:rPr lang="en-IN" sz="1200" spc="58" dirty="0">
                <a:cs typeface="Times New Roman"/>
              </a:rPr>
              <a:t>economically</a:t>
            </a:r>
            <a:r>
              <a:rPr lang="en-IN" sz="1200" spc="-79" dirty="0">
                <a:cs typeface="Times New Roman"/>
              </a:rPr>
              <a:t> </a:t>
            </a:r>
            <a:r>
              <a:rPr lang="en-IN" sz="1200" spc="75" dirty="0">
                <a:cs typeface="Times New Roman"/>
              </a:rPr>
              <a:t>backward</a:t>
            </a:r>
            <a:r>
              <a:rPr lang="en-IN" sz="1200" spc="-67" dirty="0">
                <a:cs typeface="Times New Roman"/>
              </a:rPr>
              <a:t> </a:t>
            </a:r>
            <a:r>
              <a:rPr lang="en-IN" sz="1200" spc="33" dirty="0">
                <a:cs typeface="Times New Roman"/>
              </a:rPr>
              <a:t>classes.</a:t>
            </a:r>
            <a:endParaRPr lang="en-IN" sz="1200" dirty="0">
              <a:cs typeface="Times New Roman"/>
            </a:endParaRPr>
          </a:p>
        </p:txBody>
      </p:sp>
      <p:sp>
        <p:nvSpPr>
          <p:cNvPr id="6" name="object 4"/>
          <p:cNvSpPr/>
          <p:nvPr/>
        </p:nvSpPr>
        <p:spPr>
          <a:xfrm>
            <a:off x="6819902" y="1830600"/>
            <a:ext cx="1943098" cy="2303907"/>
          </a:xfrm>
          <a:prstGeom prst="rect">
            <a:avLst/>
          </a:prstGeom>
          <a:blipFill>
            <a:blip r:embed="rId4" cstate="print"/>
            <a:stretch>
              <a:fillRect/>
            </a:stretch>
          </a:blipFill>
        </p:spPr>
        <p:txBody>
          <a:bodyPr wrap="square" lIns="0" tIns="0" rIns="0" bIns="0" rtlCol="0"/>
          <a:lstStyle/>
          <a:p>
            <a:endParaRPr/>
          </a:p>
        </p:txBody>
      </p:sp>
      <p:pic>
        <p:nvPicPr>
          <p:cNvPr id="3" name="Picture 2">
            <a:extLst>
              <a:ext uri="{FF2B5EF4-FFF2-40B4-BE49-F238E27FC236}">
                <a16:creationId xmlns:a16="http://schemas.microsoft.com/office/drawing/2014/main" id="{3911EF6E-E8F6-49A9-95B1-6A20CBD7E2B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5025" y="196764"/>
            <a:ext cx="3105150" cy="147637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200150"/>
            <a:ext cx="8071484" cy="2160995"/>
          </a:xfrm>
          <a:prstGeom prst="rect">
            <a:avLst/>
          </a:prstGeom>
        </p:spPr>
        <p:txBody>
          <a:bodyPr vert="horz" wrap="square" lIns="0" tIns="62439" rIns="0" bIns="0" rtlCol="0">
            <a:spAutoFit/>
          </a:bodyPr>
          <a:lstStyle/>
          <a:p>
            <a:pPr lvl="0">
              <a:lnSpc>
                <a:spcPct val="115000"/>
              </a:lnSpc>
            </a:pPr>
            <a:r>
              <a:rPr lang="en-IN" sz="1200" dirty="0">
                <a:solidFill>
                  <a:srgbClr val="000000"/>
                </a:solidFill>
                <a:effectLst/>
                <a:ea typeface="Roboto" panose="02000000000000000000" pitchFamily="2" charset="0"/>
                <a:cs typeface="Roboto" panose="02000000000000000000" pitchFamily="2" charset="0"/>
              </a:rPr>
              <a:t>          1.   Who is an Executive?</a:t>
            </a: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2.  Why are they called as the Executive?</a:t>
            </a: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3.  What do you understand by the term ‘political Executive’?</a:t>
            </a:r>
            <a:endParaRPr lang="en-IN" sz="1200" dirty="0">
              <a:effectLst/>
              <a:ea typeface="Arial" panose="020B0604020202020204" pitchFamily="34" charset="0"/>
            </a:endParaRPr>
          </a:p>
          <a:p>
            <a:pPr marL="238645" marR="4233" indent="-228591">
              <a:lnSpc>
                <a:spcPct val="150000"/>
              </a:lnSpc>
              <a:spcBef>
                <a:spcPts val="492"/>
              </a:spcBef>
            </a:pPr>
            <a:r>
              <a:rPr lang="en-IN" sz="1200" dirty="0">
                <a:solidFill>
                  <a:srgbClr val="000000"/>
                </a:solidFill>
                <a:effectLst/>
                <a:ea typeface="Roboto" panose="02000000000000000000" pitchFamily="2" charset="0"/>
                <a:cs typeface="Roboto" panose="02000000000000000000" pitchFamily="2" charset="0"/>
              </a:rPr>
              <a:t>             4.Who is called ‘Permanent Executive’?</a:t>
            </a:r>
          </a:p>
          <a:p>
            <a:pPr marL="238645" marR="4233" indent="-228591">
              <a:lnSpc>
                <a:spcPct val="150000"/>
              </a:lnSpc>
              <a:spcBef>
                <a:spcPts val="492"/>
              </a:spcBef>
            </a:pPr>
            <a:r>
              <a:rPr lang="en-IN" sz="1200" dirty="0">
                <a:solidFill>
                  <a:srgbClr val="000000"/>
                </a:solidFill>
                <a:effectLst/>
                <a:ea typeface="Roboto" panose="02000000000000000000" pitchFamily="2" charset="0"/>
                <a:cs typeface="Roboto" panose="02000000000000000000" pitchFamily="2" charset="0"/>
              </a:rPr>
              <a:t>           5. Why does political executive have more power than the non-political executive?</a:t>
            </a: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6.  How is the Prime Minister appointed?</a:t>
            </a: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7. Who are the Cabinet Ministers?</a:t>
            </a:r>
            <a:endParaRPr lang="en-IN" sz="1200" dirty="0">
              <a:effectLst/>
              <a:ea typeface="Arial" panose="020B0604020202020204" pitchFamily="34" charset="0"/>
            </a:endParaRPr>
          </a:p>
          <a:p>
            <a:pPr marL="238645" marR="4233" indent="-228591">
              <a:lnSpc>
                <a:spcPct val="150000"/>
              </a:lnSpc>
              <a:spcBef>
                <a:spcPts val="492"/>
              </a:spcBef>
            </a:pPr>
            <a:r>
              <a:rPr lang="en-US" sz="1400" dirty="0">
                <a:cs typeface="Times New Roman"/>
              </a:rPr>
              <a:t>   </a:t>
            </a:r>
            <a:endParaRPr sz="1400" dirty="0">
              <a:cs typeface="Times New Roman"/>
            </a:endParaRPr>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5"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pPr>
              <a:buClr>
                <a:srgbClr val="000000"/>
              </a:buClr>
              <a:buSzPts val="3100"/>
            </a:pPr>
            <a:r>
              <a:rPr lang="en-IN" sz="1800" b="1" spc="-8" dirty="0">
                <a:cs typeface="Times New Roman"/>
              </a:rPr>
              <a:t>HOME ASSIGNMENT</a:t>
            </a:r>
            <a:endParaRPr lang="en-IN" sz="1800" b="1" dirty="0"/>
          </a:p>
        </p:txBody>
      </p:sp>
    </p:spTree>
    <p:extLst>
      <p:ext uri="{BB962C8B-B14F-4D97-AF65-F5344CB8AC3E}">
        <p14:creationId xmlns:p14="http://schemas.microsoft.com/office/powerpoint/2010/main" val="1657929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1744311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 5</a:t>
            </a:r>
            <a:endParaRPr b="1" dirty="0"/>
          </a:p>
          <a:p>
            <a:pPr algn="ctr"/>
            <a:r>
              <a:rPr lang="en" b="1" dirty="0"/>
              <a:t>CHAPTER NAME : WORKING OF INSTITUTIONS</a:t>
            </a:r>
            <a:endParaRPr b="1" dirty="0"/>
          </a:p>
        </p:txBody>
      </p:sp>
    </p:spTree>
    <p:extLst>
      <p:ext uri="{BB962C8B-B14F-4D97-AF65-F5344CB8AC3E}">
        <p14:creationId xmlns:p14="http://schemas.microsoft.com/office/powerpoint/2010/main" val="1524787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153096"/>
            <a:ext cx="5105400" cy="3206048"/>
          </a:xfrm>
          <a:prstGeom prst="rect">
            <a:avLst/>
          </a:prstGeom>
        </p:spPr>
        <p:txBody>
          <a:bodyPr vert="horz" wrap="square" lIns="0" tIns="10583" rIns="0" bIns="0" rtlCol="0">
            <a:spAutoFit/>
          </a:bodyPr>
          <a:lstStyle/>
          <a:p>
            <a:pPr marL="10583">
              <a:lnSpc>
                <a:spcPct val="250000"/>
              </a:lnSpc>
              <a:spcBef>
                <a:spcPts val="83"/>
              </a:spcBef>
              <a:tabLst>
                <a:tab pos="238645" algn="l"/>
              </a:tabLst>
            </a:pPr>
            <a:r>
              <a:rPr lang="en-IN" sz="1300" spc="-454" dirty="0">
                <a:cs typeface="Arial"/>
              </a:rPr>
              <a:t>	</a:t>
            </a:r>
            <a:r>
              <a:rPr sz="1200" spc="75" dirty="0">
                <a:cs typeface="Times New Roman"/>
              </a:rPr>
              <a:t>The</a:t>
            </a:r>
            <a:r>
              <a:rPr sz="1200" spc="-75" dirty="0">
                <a:cs typeface="Times New Roman"/>
              </a:rPr>
              <a:t> </a:t>
            </a:r>
            <a:r>
              <a:rPr sz="1200" spc="87" dirty="0">
                <a:cs typeface="Times New Roman"/>
              </a:rPr>
              <a:t>president</a:t>
            </a:r>
            <a:r>
              <a:rPr sz="1200" spc="-100" dirty="0">
                <a:cs typeface="Times New Roman"/>
              </a:rPr>
              <a:t> </a:t>
            </a:r>
            <a:r>
              <a:rPr sz="1200" spc="17" dirty="0">
                <a:cs typeface="Times New Roman"/>
              </a:rPr>
              <a:t>of</a:t>
            </a:r>
            <a:r>
              <a:rPr sz="1200" spc="37" dirty="0">
                <a:cs typeface="Times New Roman"/>
              </a:rPr>
              <a:t> </a:t>
            </a:r>
            <a:r>
              <a:rPr sz="1200" spc="75" dirty="0">
                <a:cs typeface="Times New Roman"/>
              </a:rPr>
              <a:t>India</a:t>
            </a:r>
            <a:r>
              <a:rPr sz="1200" spc="-46" dirty="0">
                <a:cs typeface="Times New Roman"/>
              </a:rPr>
              <a:t> </a:t>
            </a:r>
            <a:r>
              <a:rPr sz="1200" spc="125" dirty="0">
                <a:cs typeface="Times New Roman"/>
              </a:rPr>
              <a:t>not</a:t>
            </a:r>
            <a:r>
              <a:rPr sz="1200" spc="-75" dirty="0">
                <a:cs typeface="Times New Roman"/>
              </a:rPr>
              <a:t> </a:t>
            </a:r>
            <a:r>
              <a:rPr sz="1200" spc="71" dirty="0">
                <a:cs typeface="Times New Roman"/>
              </a:rPr>
              <a:t>elected</a:t>
            </a:r>
            <a:r>
              <a:rPr sz="1200" spc="-46" dirty="0">
                <a:cs typeface="Times New Roman"/>
              </a:rPr>
              <a:t> </a:t>
            </a:r>
            <a:r>
              <a:rPr sz="1200" spc="50" dirty="0">
                <a:cs typeface="Times New Roman"/>
              </a:rPr>
              <a:t>directly</a:t>
            </a:r>
            <a:r>
              <a:rPr sz="1200" spc="-50" dirty="0">
                <a:cs typeface="Times New Roman"/>
              </a:rPr>
              <a:t> </a:t>
            </a:r>
            <a:r>
              <a:rPr sz="1200" spc="21" dirty="0">
                <a:cs typeface="Times New Roman"/>
              </a:rPr>
              <a:t>by</a:t>
            </a:r>
            <a:r>
              <a:rPr sz="1200" spc="-67" dirty="0">
                <a:cs typeface="Times New Roman"/>
              </a:rPr>
              <a:t> </a:t>
            </a:r>
            <a:r>
              <a:rPr sz="1200" spc="121" dirty="0">
                <a:cs typeface="Times New Roman"/>
              </a:rPr>
              <a:t>the</a:t>
            </a:r>
            <a:r>
              <a:rPr sz="1200" spc="-83" dirty="0">
                <a:cs typeface="Times New Roman"/>
              </a:rPr>
              <a:t> </a:t>
            </a:r>
            <a:r>
              <a:rPr sz="1200" spc="67" dirty="0">
                <a:cs typeface="Times New Roman"/>
              </a:rPr>
              <a:t>people.</a:t>
            </a:r>
            <a:endParaRPr sz="1200" dirty="0">
              <a:cs typeface="Times New Roman"/>
            </a:endParaRPr>
          </a:p>
          <a:p>
            <a:pPr marL="238645" marR="4233">
              <a:lnSpc>
                <a:spcPct val="250000"/>
              </a:lnSpc>
            </a:pPr>
            <a:r>
              <a:rPr sz="1200" spc="-33" dirty="0">
                <a:cs typeface="Times New Roman"/>
              </a:rPr>
              <a:t>All </a:t>
            </a:r>
            <a:r>
              <a:rPr sz="1200" spc="121" dirty="0">
                <a:cs typeface="Times New Roman"/>
              </a:rPr>
              <a:t>the </a:t>
            </a:r>
            <a:r>
              <a:rPr sz="1200" spc="100" dirty="0">
                <a:cs typeface="Times New Roman"/>
              </a:rPr>
              <a:t>members </a:t>
            </a:r>
            <a:r>
              <a:rPr sz="1200" spc="17" dirty="0">
                <a:cs typeface="Times New Roman"/>
              </a:rPr>
              <a:t>of </a:t>
            </a:r>
            <a:r>
              <a:rPr sz="1200" spc="83" dirty="0">
                <a:cs typeface="Times New Roman"/>
              </a:rPr>
              <a:t>Parliament </a:t>
            </a:r>
            <a:r>
              <a:rPr sz="1200" spc="54" dirty="0">
                <a:cs typeface="Times New Roman"/>
              </a:rPr>
              <a:t>(MP) </a:t>
            </a:r>
            <a:r>
              <a:rPr sz="1200" spc="121" dirty="0">
                <a:cs typeface="Times New Roman"/>
              </a:rPr>
              <a:t>and </a:t>
            </a:r>
            <a:r>
              <a:rPr sz="1200" spc="100" dirty="0">
                <a:cs typeface="Times New Roman"/>
              </a:rPr>
              <a:t>members </a:t>
            </a:r>
            <a:r>
              <a:rPr sz="1200" spc="17" dirty="0">
                <a:cs typeface="Times New Roman"/>
              </a:rPr>
              <a:t>of  </a:t>
            </a:r>
            <a:r>
              <a:rPr sz="1200" spc="37" dirty="0">
                <a:cs typeface="Times New Roman"/>
              </a:rPr>
              <a:t>Assemblies</a:t>
            </a:r>
            <a:r>
              <a:rPr sz="1200" spc="-37" dirty="0">
                <a:cs typeface="Times New Roman"/>
              </a:rPr>
              <a:t> </a:t>
            </a:r>
            <a:r>
              <a:rPr sz="1200" dirty="0">
                <a:cs typeface="Times New Roman"/>
              </a:rPr>
              <a:t>(MLA)</a:t>
            </a:r>
            <a:r>
              <a:rPr sz="1200" spc="-46" dirty="0">
                <a:cs typeface="Times New Roman"/>
              </a:rPr>
              <a:t> </a:t>
            </a:r>
            <a:r>
              <a:rPr sz="1200" spc="62" dirty="0">
                <a:cs typeface="Times New Roman"/>
              </a:rPr>
              <a:t>elect</a:t>
            </a:r>
            <a:r>
              <a:rPr sz="1200" spc="-37" dirty="0">
                <a:cs typeface="Times New Roman"/>
              </a:rPr>
              <a:t> </a:t>
            </a:r>
            <a:r>
              <a:rPr sz="1200" spc="87" dirty="0">
                <a:cs typeface="Times New Roman"/>
              </a:rPr>
              <a:t>him.</a:t>
            </a:r>
            <a:r>
              <a:rPr sz="1200" spc="-37" dirty="0">
                <a:cs typeface="Times New Roman"/>
              </a:rPr>
              <a:t> </a:t>
            </a:r>
            <a:endParaRPr lang="en-IN" sz="1200" spc="-37" dirty="0">
              <a:cs typeface="Times New Roman"/>
            </a:endParaRPr>
          </a:p>
          <a:p>
            <a:pPr marL="238645" marR="4233">
              <a:lnSpc>
                <a:spcPct val="250000"/>
              </a:lnSpc>
            </a:pPr>
            <a:r>
              <a:rPr sz="1200" spc="-95" dirty="0">
                <a:cs typeface="Times New Roman"/>
              </a:rPr>
              <a:t>A</a:t>
            </a:r>
            <a:r>
              <a:rPr sz="1200" spc="-75" dirty="0">
                <a:cs typeface="Times New Roman"/>
              </a:rPr>
              <a:t> </a:t>
            </a:r>
            <a:r>
              <a:rPr sz="1200" spc="83" dirty="0">
                <a:cs typeface="Times New Roman"/>
              </a:rPr>
              <a:t>candidate</a:t>
            </a:r>
            <a:r>
              <a:rPr sz="1200" spc="-75" dirty="0">
                <a:cs typeface="Times New Roman"/>
              </a:rPr>
              <a:t> </a:t>
            </a:r>
            <a:r>
              <a:rPr sz="1200" spc="92" dirty="0">
                <a:cs typeface="Times New Roman"/>
              </a:rPr>
              <a:t>standing</a:t>
            </a:r>
            <a:r>
              <a:rPr sz="1200" spc="8" dirty="0">
                <a:cs typeface="Times New Roman"/>
              </a:rPr>
              <a:t> </a:t>
            </a:r>
            <a:r>
              <a:rPr sz="1200" spc="37" dirty="0">
                <a:cs typeface="Times New Roman"/>
              </a:rPr>
              <a:t>for</a:t>
            </a:r>
            <a:r>
              <a:rPr sz="1200" spc="-83" dirty="0">
                <a:cs typeface="Times New Roman"/>
              </a:rPr>
              <a:t> </a:t>
            </a:r>
            <a:r>
              <a:rPr sz="1200" spc="121" dirty="0">
                <a:cs typeface="Times New Roman"/>
              </a:rPr>
              <a:t>the  </a:t>
            </a:r>
            <a:r>
              <a:rPr sz="1200" spc="92" dirty="0">
                <a:cs typeface="Times New Roman"/>
              </a:rPr>
              <a:t>post </a:t>
            </a:r>
            <a:r>
              <a:rPr sz="1200" spc="17" dirty="0">
                <a:cs typeface="Times New Roman"/>
              </a:rPr>
              <a:t>of </a:t>
            </a:r>
            <a:r>
              <a:rPr sz="1200" spc="79" dirty="0">
                <a:cs typeface="Times New Roman"/>
              </a:rPr>
              <a:t>President </a:t>
            </a:r>
            <a:r>
              <a:rPr sz="1200" spc="87" dirty="0">
                <a:cs typeface="Times New Roman"/>
              </a:rPr>
              <a:t>has </a:t>
            </a:r>
            <a:r>
              <a:rPr sz="1200" spc="100" dirty="0">
                <a:cs typeface="Times New Roman"/>
              </a:rPr>
              <a:t>to </a:t>
            </a:r>
            <a:r>
              <a:rPr sz="1200" spc="62" dirty="0">
                <a:cs typeface="Times New Roman"/>
              </a:rPr>
              <a:t>get majority </a:t>
            </a:r>
            <a:r>
              <a:rPr sz="1200" spc="17" dirty="0">
                <a:cs typeface="Times New Roman"/>
              </a:rPr>
              <a:t>of </a:t>
            </a:r>
            <a:r>
              <a:rPr sz="1200" spc="42" dirty="0">
                <a:cs typeface="Times New Roman"/>
              </a:rPr>
              <a:t>votes </a:t>
            </a:r>
            <a:r>
              <a:rPr sz="1200" spc="100" dirty="0">
                <a:cs typeface="Times New Roman"/>
              </a:rPr>
              <a:t>to </a:t>
            </a:r>
            <a:r>
              <a:rPr sz="1200" spc="62" dirty="0">
                <a:cs typeface="Times New Roman"/>
              </a:rPr>
              <a:t>win </a:t>
            </a:r>
            <a:r>
              <a:rPr sz="1200" spc="121" dirty="0">
                <a:cs typeface="Times New Roman"/>
              </a:rPr>
              <a:t>the  </a:t>
            </a:r>
            <a:r>
              <a:rPr sz="1200" spc="62" dirty="0">
                <a:cs typeface="Times New Roman"/>
              </a:rPr>
              <a:t>election. </a:t>
            </a:r>
            <a:endParaRPr lang="en-IN" sz="1200" spc="62" dirty="0">
              <a:cs typeface="Times New Roman"/>
            </a:endParaRPr>
          </a:p>
          <a:p>
            <a:pPr marL="238645" marR="4233">
              <a:lnSpc>
                <a:spcPct val="250000"/>
              </a:lnSpc>
            </a:pPr>
            <a:r>
              <a:rPr sz="1200" spc="50" dirty="0">
                <a:cs typeface="Times New Roman"/>
              </a:rPr>
              <a:t>This </a:t>
            </a:r>
            <a:r>
              <a:rPr sz="1200" spc="79" dirty="0">
                <a:cs typeface="Times New Roman"/>
              </a:rPr>
              <a:t>ensures </a:t>
            </a:r>
            <a:r>
              <a:rPr sz="1200" spc="129" dirty="0">
                <a:cs typeface="Times New Roman"/>
              </a:rPr>
              <a:t>that </a:t>
            </a:r>
            <a:r>
              <a:rPr sz="1200" spc="121" dirty="0">
                <a:cs typeface="Times New Roman"/>
              </a:rPr>
              <a:t>the </a:t>
            </a:r>
            <a:r>
              <a:rPr sz="1200" spc="83" dirty="0">
                <a:cs typeface="Times New Roman"/>
              </a:rPr>
              <a:t>President </a:t>
            </a:r>
            <a:r>
              <a:rPr sz="1200" spc="17" dirty="0">
                <a:cs typeface="Times New Roman"/>
              </a:rPr>
              <a:t>of </a:t>
            </a:r>
            <a:r>
              <a:rPr sz="1200" spc="75" dirty="0">
                <a:cs typeface="Times New Roman"/>
              </a:rPr>
              <a:t>India </a:t>
            </a:r>
            <a:r>
              <a:rPr sz="1200" spc="87" dirty="0">
                <a:cs typeface="Times New Roman"/>
              </a:rPr>
              <a:t>can be  </a:t>
            </a:r>
            <a:r>
              <a:rPr sz="1200" spc="83" dirty="0">
                <a:cs typeface="Times New Roman"/>
              </a:rPr>
              <a:t>seen</a:t>
            </a:r>
            <a:r>
              <a:rPr sz="1200" spc="-50" dirty="0">
                <a:cs typeface="Times New Roman"/>
              </a:rPr>
              <a:t> </a:t>
            </a:r>
            <a:r>
              <a:rPr sz="1200" spc="100" dirty="0">
                <a:cs typeface="Times New Roman"/>
              </a:rPr>
              <a:t>to</a:t>
            </a:r>
            <a:r>
              <a:rPr sz="1200" spc="-83" dirty="0">
                <a:cs typeface="Times New Roman"/>
              </a:rPr>
              <a:t> </a:t>
            </a:r>
            <a:r>
              <a:rPr sz="1200" spc="92" dirty="0">
                <a:cs typeface="Times New Roman"/>
              </a:rPr>
              <a:t>represent</a:t>
            </a:r>
            <a:r>
              <a:rPr sz="1200" spc="-71" dirty="0">
                <a:cs typeface="Times New Roman"/>
              </a:rPr>
              <a:t> </a:t>
            </a:r>
            <a:r>
              <a:rPr sz="1200" spc="121" dirty="0">
                <a:cs typeface="Times New Roman"/>
              </a:rPr>
              <a:t>the</a:t>
            </a:r>
            <a:r>
              <a:rPr sz="1200" spc="-95" dirty="0">
                <a:cs typeface="Times New Roman"/>
              </a:rPr>
              <a:t> </a:t>
            </a:r>
            <a:r>
              <a:rPr sz="1200" spc="87" dirty="0">
                <a:cs typeface="Times New Roman"/>
              </a:rPr>
              <a:t>entire</a:t>
            </a:r>
            <a:r>
              <a:rPr sz="1200" spc="-46" dirty="0">
                <a:cs typeface="Times New Roman"/>
              </a:rPr>
              <a:t> </a:t>
            </a:r>
            <a:r>
              <a:rPr sz="1200" spc="104" dirty="0">
                <a:cs typeface="Times New Roman"/>
              </a:rPr>
              <a:t>nation</a:t>
            </a:r>
            <a:r>
              <a:rPr sz="1200" spc="-33" dirty="0">
                <a:cs typeface="Times New Roman"/>
              </a:rPr>
              <a:t> </a:t>
            </a:r>
            <a:r>
              <a:rPr sz="1200" spc="8" dirty="0">
                <a:cs typeface="Times New Roman"/>
              </a:rPr>
              <a:t>.</a:t>
            </a:r>
            <a:endParaRPr sz="1200" dirty="0">
              <a:cs typeface="Times New Roman"/>
            </a:endParaRPr>
          </a:p>
        </p:txBody>
      </p:sp>
      <p:sp>
        <p:nvSpPr>
          <p:cNvPr id="5" name="Rectangle 4"/>
          <p:cNvSpPr/>
          <p:nvPr/>
        </p:nvSpPr>
        <p:spPr>
          <a:xfrm>
            <a:off x="457200" y="342900"/>
            <a:ext cx="86868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a:t>
            </a:r>
          </a:p>
          <a:p>
            <a:r>
              <a:rPr lang="en-IN" sz="1800" b="1" spc="87" dirty="0">
                <a:cs typeface="Times New Roman"/>
              </a:rPr>
              <a:t>ELECTION PROCEDURE OF PRESIDENT</a:t>
            </a:r>
            <a:r>
              <a:rPr lang="en-IN" sz="1800" b="1" spc="-100" dirty="0">
                <a:cs typeface="Times New Roman"/>
              </a:rPr>
              <a:t> </a:t>
            </a:r>
            <a:r>
              <a:rPr lang="en-IN" sz="1800" b="1" spc="17" dirty="0">
                <a:cs typeface="Times New Roman"/>
              </a:rPr>
              <a:t>OF </a:t>
            </a:r>
            <a:r>
              <a:rPr lang="en-IN" sz="1800" b="1" spc="37" dirty="0">
                <a:cs typeface="Times New Roman"/>
              </a:rPr>
              <a:t> </a:t>
            </a:r>
            <a:r>
              <a:rPr lang="en-IN" sz="1800" b="1" spc="75" dirty="0">
                <a:cs typeface="Times New Roman"/>
              </a:rPr>
              <a:t>INDIA</a:t>
            </a:r>
            <a:r>
              <a:rPr lang="en-IN" sz="1800" b="1" spc="-46" dirty="0">
                <a:cs typeface="Times New Roman"/>
              </a:rPr>
              <a:t> </a:t>
            </a:r>
            <a:endParaRPr lang="en-IN" sz="1800" b="1" dirty="0"/>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6" name="Picture 5">
            <a:extLst>
              <a:ext uri="{FF2B5EF4-FFF2-40B4-BE49-F238E27FC236}">
                <a16:creationId xmlns:a16="http://schemas.microsoft.com/office/drawing/2014/main" id="{92946822-C1BC-43F3-9D6C-510CA91AE1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104906"/>
            <a:ext cx="3009900" cy="1889410"/>
          </a:xfrm>
          <a:prstGeom prst="rect">
            <a:avLst/>
          </a:prstGeom>
        </p:spPr>
      </p:pic>
      <p:pic>
        <p:nvPicPr>
          <p:cNvPr id="8" name="Picture 7">
            <a:extLst>
              <a:ext uri="{FF2B5EF4-FFF2-40B4-BE49-F238E27FC236}">
                <a16:creationId xmlns:a16="http://schemas.microsoft.com/office/drawing/2014/main" id="{3A6A964A-F6FD-4FE3-824D-8EF254D35E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29300" y="2191890"/>
            <a:ext cx="3048000" cy="182766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971846"/>
            <a:ext cx="8077200" cy="3877814"/>
          </a:xfrm>
          <a:prstGeom prst="rect">
            <a:avLst/>
          </a:prstGeom>
        </p:spPr>
        <p:txBody>
          <a:bodyPr vert="horz" wrap="square" lIns="0" tIns="10054" rIns="0" bIns="0" rtlCol="0">
            <a:spAutoFit/>
          </a:bodyPr>
          <a:lstStyle/>
          <a:p>
            <a:pPr marL="439720" indent="-429666">
              <a:lnSpc>
                <a:spcPct val="150000"/>
              </a:lnSpc>
              <a:spcBef>
                <a:spcPts val="79"/>
              </a:spcBef>
              <a:buSzPct val="84090"/>
              <a:buFont typeface="+mj-lt"/>
              <a:buAutoNum type="arabicPeriod"/>
              <a:tabLst>
                <a:tab pos="439720" algn="l"/>
                <a:tab pos="440249" algn="l"/>
              </a:tabLst>
            </a:pPr>
            <a:r>
              <a:rPr sz="1400" spc="67" dirty="0">
                <a:cs typeface="Times New Roman"/>
              </a:rPr>
              <a:t>The</a:t>
            </a:r>
            <a:r>
              <a:rPr sz="1400" spc="-46" dirty="0">
                <a:cs typeface="Times New Roman"/>
              </a:rPr>
              <a:t> </a:t>
            </a:r>
            <a:r>
              <a:rPr sz="1400" spc="75" dirty="0">
                <a:cs typeface="Times New Roman"/>
              </a:rPr>
              <a:t>President</a:t>
            </a:r>
            <a:r>
              <a:rPr sz="1400" spc="-108" dirty="0">
                <a:cs typeface="Times New Roman"/>
              </a:rPr>
              <a:t> </a:t>
            </a:r>
            <a:r>
              <a:rPr sz="1400" spc="12" dirty="0">
                <a:cs typeface="Times New Roman"/>
              </a:rPr>
              <a:t>of</a:t>
            </a:r>
            <a:r>
              <a:rPr sz="1400" spc="29" dirty="0">
                <a:cs typeface="Times New Roman"/>
              </a:rPr>
              <a:t> </a:t>
            </a:r>
            <a:r>
              <a:rPr sz="1400" spc="71" dirty="0">
                <a:cs typeface="Times New Roman"/>
              </a:rPr>
              <a:t>India</a:t>
            </a:r>
            <a:r>
              <a:rPr sz="1400" spc="-50" dirty="0">
                <a:cs typeface="Times New Roman"/>
              </a:rPr>
              <a:t> </a:t>
            </a:r>
            <a:r>
              <a:rPr sz="1400" spc="12" dirty="0">
                <a:cs typeface="Times New Roman"/>
              </a:rPr>
              <a:t>is</a:t>
            </a:r>
            <a:r>
              <a:rPr sz="1400" spc="-50" dirty="0">
                <a:cs typeface="Times New Roman"/>
              </a:rPr>
              <a:t> </a:t>
            </a:r>
            <a:r>
              <a:rPr sz="1400" spc="108" dirty="0">
                <a:cs typeface="Times New Roman"/>
              </a:rPr>
              <a:t>the</a:t>
            </a:r>
            <a:r>
              <a:rPr sz="1400" spc="-46" dirty="0">
                <a:cs typeface="Times New Roman"/>
              </a:rPr>
              <a:t> </a:t>
            </a:r>
            <a:r>
              <a:rPr sz="1400" spc="95" dirty="0">
                <a:cs typeface="Times New Roman"/>
              </a:rPr>
              <a:t>head</a:t>
            </a:r>
            <a:r>
              <a:rPr sz="1400" spc="-54" dirty="0">
                <a:cs typeface="Times New Roman"/>
              </a:rPr>
              <a:t> </a:t>
            </a:r>
            <a:r>
              <a:rPr sz="1400" spc="12" dirty="0">
                <a:cs typeface="Times New Roman"/>
              </a:rPr>
              <a:t>of</a:t>
            </a:r>
            <a:r>
              <a:rPr sz="1400" spc="21" dirty="0">
                <a:cs typeface="Times New Roman"/>
              </a:rPr>
              <a:t> </a:t>
            </a:r>
            <a:r>
              <a:rPr sz="1400" spc="108" dirty="0">
                <a:cs typeface="Times New Roman"/>
              </a:rPr>
              <a:t>the</a:t>
            </a:r>
            <a:r>
              <a:rPr sz="1400" spc="-46" dirty="0">
                <a:cs typeface="Times New Roman"/>
              </a:rPr>
              <a:t> </a:t>
            </a:r>
            <a:r>
              <a:rPr sz="1400" spc="46" dirty="0">
                <a:cs typeface="Times New Roman"/>
              </a:rPr>
              <a:t>State.</a:t>
            </a:r>
            <a:endParaRPr sz="1400" dirty="0">
              <a:cs typeface="Times New Roman"/>
            </a:endParaRPr>
          </a:p>
          <a:p>
            <a:pPr marL="439720" marR="594760" indent="-429666">
              <a:lnSpc>
                <a:spcPct val="150000"/>
              </a:lnSpc>
              <a:spcBef>
                <a:spcPts val="487"/>
              </a:spcBef>
              <a:buSzPct val="84090"/>
              <a:buFont typeface="+mj-lt"/>
              <a:buAutoNum type="arabicPeriod"/>
              <a:tabLst>
                <a:tab pos="439720" algn="l"/>
                <a:tab pos="440249" algn="l"/>
              </a:tabLst>
            </a:pPr>
            <a:r>
              <a:rPr sz="1400" spc="71" dirty="0">
                <a:cs typeface="Times New Roman"/>
              </a:rPr>
              <a:t>He</a:t>
            </a:r>
            <a:r>
              <a:rPr sz="1400" spc="-87" dirty="0">
                <a:cs typeface="Times New Roman"/>
              </a:rPr>
              <a:t> </a:t>
            </a:r>
            <a:r>
              <a:rPr sz="1400" spc="25" dirty="0">
                <a:cs typeface="Times New Roman"/>
              </a:rPr>
              <a:t>exercises</a:t>
            </a:r>
            <a:r>
              <a:rPr sz="1400" spc="-95" dirty="0">
                <a:cs typeface="Times New Roman"/>
              </a:rPr>
              <a:t> </a:t>
            </a:r>
            <a:r>
              <a:rPr sz="1400" spc="42" dirty="0">
                <a:cs typeface="Times New Roman"/>
              </a:rPr>
              <a:t>only</a:t>
            </a:r>
            <a:r>
              <a:rPr sz="1400" spc="-37" dirty="0">
                <a:cs typeface="Times New Roman"/>
              </a:rPr>
              <a:t> </a:t>
            </a:r>
            <a:r>
              <a:rPr sz="1400" spc="83" dirty="0">
                <a:cs typeface="Times New Roman"/>
              </a:rPr>
              <a:t>nominal</a:t>
            </a:r>
            <a:r>
              <a:rPr sz="1400" spc="-58" dirty="0">
                <a:cs typeface="Times New Roman"/>
              </a:rPr>
              <a:t> </a:t>
            </a:r>
            <a:r>
              <a:rPr sz="1400" spc="37" dirty="0">
                <a:cs typeface="Times New Roman"/>
              </a:rPr>
              <a:t>powers.</a:t>
            </a:r>
            <a:r>
              <a:rPr sz="1400" spc="4" dirty="0">
                <a:cs typeface="Times New Roman"/>
              </a:rPr>
              <a:t> </a:t>
            </a:r>
            <a:r>
              <a:rPr sz="1400" spc="71" dirty="0">
                <a:cs typeface="Times New Roman"/>
              </a:rPr>
              <a:t>He</a:t>
            </a:r>
            <a:r>
              <a:rPr sz="1400" spc="-42" dirty="0">
                <a:cs typeface="Times New Roman"/>
              </a:rPr>
              <a:t> </a:t>
            </a:r>
            <a:r>
              <a:rPr sz="1400" spc="12" dirty="0">
                <a:cs typeface="Times New Roman"/>
              </a:rPr>
              <a:t>is</a:t>
            </a:r>
            <a:r>
              <a:rPr sz="1400" spc="-25" dirty="0">
                <a:cs typeface="Times New Roman"/>
              </a:rPr>
              <a:t> </a:t>
            </a:r>
            <a:r>
              <a:rPr sz="1400" spc="21" dirty="0">
                <a:cs typeface="Times New Roman"/>
              </a:rPr>
              <a:t>like</a:t>
            </a:r>
            <a:r>
              <a:rPr sz="1400" spc="-62" dirty="0">
                <a:cs typeface="Times New Roman"/>
              </a:rPr>
              <a:t> </a:t>
            </a:r>
            <a:r>
              <a:rPr sz="1400" spc="108" dirty="0">
                <a:cs typeface="Times New Roman"/>
              </a:rPr>
              <a:t>the</a:t>
            </a:r>
            <a:r>
              <a:rPr sz="1400" spc="-92" dirty="0">
                <a:cs typeface="Times New Roman"/>
              </a:rPr>
              <a:t> </a:t>
            </a:r>
            <a:r>
              <a:rPr sz="1400" spc="92" dirty="0">
                <a:cs typeface="Times New Roman"/>
              </a:rPr>
              <a:t>queen</a:t>
            </a:r>
            <a:r>
              <a:rPr sz="1400" spc="-79" dirty="0">
                <a:cs typeface="Times New Roman"/>
              </a:rPr>
              <a:t> </a:t>
            </a:r>
            <a:r>
              <a:rPr sz="1400" spc="12" dirty="0">
                <a:cs typeface="Times New Roman"/>
              </a:rPr>
              <a:t>of  </a:t>
            </a:r>
            <a:r>
              <a:rPr sz="1400" spc="42" dirty="0">
                <a:cs typeface="Times New Roman"/>
              </a:rPr>
              <a:t>Britain</a:t>
            </a:r>
            <a:r>
              <a:rPr sz="1400" spc="-83" dirty="0">
                <a:cs typeface="Times New Roman"/>
              </a:rPr>
              <a:t> </a:t>
            </a:r>
            <a:r>
              <a:rPr sz="1400" spc="58" dirty="0">
                <a:cs typeface="Times New Roman"/>
              </a:rPr>
              <a:t>whose</a:t>
            </a:r>
            <a:r>
              <a:rPr sz="1400" spc="-46" dirty="0">
                <a:cs typeface="Times New Roman"/>
              </a:rPr>
              <a:t> </a:t>
            </a:r>
            <a:r>
              <a:rPr sz="1400" spc="71" dirty="0">
                <a:cs typeface="Times New Roman"/>
              </a:rPr>
              <a:t>functions</a:t>
            </a:r>
            <a:r>
              <a:rPr sz="1400" spc="-100" dirty="0">
                <a:cs typeface="Times New Roman"/>
              </a:rPr>
              <a:t> </a:t>
            </a:r>
            <a:r>
              <a:rPr sz="1400" spc="58" dirty="0">
                <a:cs typeface="Times New Roman"/>
              </a:rPr>
              <a:t>are</a:t>
            </a:r>
            <a:r>
              <a:rPr sz="1400" spc="-62" dirty="0">
                <a:cs typeface="Times New Roman"/>
              </a:rPr>
              <a:t> </a:t>
            </a:r>
            <a:r>
              <a:rPr sz="1400" spc="87" dirty="0">
                <a:cs typeface="Times New Roman"/>
              </a:rPr>
              <a:t>to</a:t>
            </a:r>
            <a:r>
              <a:rPr sz="1400" spc="-100" dirty="0">
                <a:cs typeface="Times New Roman"/>
              </a:rPr>
              <a:t> </a:t>
            </a:r>
            <a:r>
              <a:rPr sz="1400" spc="62" dirty="0">
                <a:cs typeface="Times New Roman"/>
              </a:rPr>
              <a:t>a</a:t>
            </a:r>
            <a:r>
              <a:rPr sz="1400" spc="-50" dirty="0">
                <a:cs typeface="Times New Roman"/>
              </a:rPr>
              <a:t> </a:t>
            </a:r>
            <a:r>
              <a:rPr sz="1400" spc="29" dirty="0">
                <a:cs typeface="Times New Roman"/>
              </a:rPr>
              <a:t>large</a:t>
            </a:r>
            <a:r>
              <a:rPr sz="1400" spc="-95" dirty="0">
                <a:cs typeface="Times New Roman"/>
              </a:rPr>
              <a:t> </a:t>
            </a:r>
            <a:r>
              <a:rPr sz="1400" spc="79" dirty="0">
                <a:cs typeface="Times New Roman"/>
              </a:rPr>
              <a:t>extent</a:t>
            </a:r>
            <a:r>
              <a:rPr sz="1400" spc="-104" dirty="0">
                <a:cs typeface="Times New Roman"/>
              </a:rPr>
              <a:t> </a:t>
            </a:r>
            <a:r>
              <a:rPr sz="1400" spc="58" dirty="0">
                <a:cs typeface="Times New Roman"/>
              </a:rPr>
              <a:t>ceremonial.</a:t>
            </a:r>
            <a:endParaRPr sz="1400" dirty="0">
              <a:cs typeface="Times New Roman"/>
            </a:endParaRPr>
          </a:p>
          <a:p>
            <a:pPr marL="439720" indent="-429666">
              <a:lnSpc>
                <a:spcPct val="150000"/>
              </a:lnSpc>
              <a:spcBef>
                <a:spcPts val="75"/>
              </a:spcBef>
              <a:buSzPct val="84090"/>
              <a:buFont typeface="+mj-lt"/>
              <a:buAutoNum type="arabicPeriod"/>
              <a:tabLst>
                <a:tab pos="439720" algn="l"/>
                <a:tab pos="440249" algn="l"/>
              </a:tabLst>
            </a:pPr>
            <a:r>
              <a:rPr sz="1400" spc="67" dirty="0">
                <a:cs typeface="Times New Roman"/>
              </a:rPr>
              <a:t>The</a:t>
            </a:r>
            <a:r>
              <a:rPr sz="1400" spc="-37" dirty="0">
                <a:cs typeface="Times New Roman"/>
              </a:rPr>
              <a:t> </a:t>
            </a:r>
            <a:r>
              <a:rPr sz="1400" spc="71" dirty="0">
                <a:cs typeface="Times New Roman"/>
              </a:rPr>
              <a:t>President</a:t>
            </a:r>
            <a:r>
              <a:rPr sz="1400" spc="-95" dirty="0">
                <a:cs typeface="Times New Roman"/>
              </a:rPr>
              <a:t> </a:t>
            </a:r>
            <a:r>
              <a:rPr sz="1400" spc="50" dirty="0">
                <a:cs typeface="Times New Roman"/>
              </a:rPr>
              <a:t>supervises</a:t>
            </a:r>
            <a:r>
              <a:rPr sz="1400" spc="-71" dirty="0">
                <a:cs typeface="Times New Roman"/>
              </a:rPr>
              <a:t> </a:t>
            </a:r>
            <a:r>
              <a:rPr sz="1400" spc="112" dirty="0">
                <a:cs typeface="Times New Roman"/>
              </a:rPr>
              <a:t>the</a:t>
            </a:r>
            <a:r>
              <a:rPr sz="1400" spc="-87" dirty="0">
                <a:cs typeface="Times New Roman"/>
              </a:rPr>
              <a:t> </a:t>
            </a:r>
            <a:r>
              <a:rPr sz="1400" spc="21" dirty="0">
                <a:cs typeface="Times New Roman"/>
              </a:rPr>
              <a:t>overall</a:t>
            </a:r>
            <a:r>
              <a:rPr sz="1400" spc="-25" dirty="0">
                <a:cs typeface="Times New Roman"/>
              </a:rPr>
              <a:t> </a:t>
            </a:r>
            <a:r>
              <a:rPr sz="1400" spc="71" dirty="0">
                <a:cs typeface="Times New Roman"/>
              </a:rPr>
              <a:t>functioning</a:t>
            </a:r>
            <a:r>
              <a:rPr sz="1400" spc="-75" dirty="0">
                <a:cs typeface="Times New Roman"/>
              </a:rPr>
              <a:t> </a:t>
            </a:r>
            <a:r>
              <a:rPr sz="1400" spc="12" dirty="0">
                <a:cs typeface="Times New Roman"/>
              </a:rPr>
              <a:t>of</a:t>
            </a:r>
            <a:r>
              <a:rPr sz="1400" spc="-8" dirty="0">
                <a:cs typeface="Times New Roman"/>
              </a:rPr>
              <a:t> </a:t>
            </a:r>
            <a:r>
              <a:rPr sz="1400" spc="25">
                <a:cs typeface="Times New Roman"/>
              </a:rPr>
              <a:t>all</a:t>
            </a:r>
            <a:r>
              <a:rPr sz="1400" spc="-25">
                <a:cs typeface="Times New Roman"/>
              </a:rPr>
              <a:t> </a:t>
            </a:r>
            <a:r>
              <a:rPr sz="1400" spc="108">
                <a:cs typeface="Times New Roman"/>
              </a:rPr>
              <a:t>the</a:t>
            </a:r>
            <a:r>
              <a:rPr lang="en-IN" sz="1400" spc="108" dirty="0">
                <a:cs typeface="Times New Roman"/>
              </a:rPr>
              <a:t> </a:t>
            </a:r>
            <a:r>
              <a:rPr sz="1400" spc="46">
                <a:cs typeface="Times New Roman"/>
              </a:rPr>
              <a:t>political</a:t>
            </a:r>
            <a:r>
              <a:rPr sz="1400" spc="-4">
                <a:cs typeface="Times New Roman"/>
              </a:rPr>
              <a:t> </a:t>
            </a:r>
            <a:r>
              <a:rPr sz="1400" spc="71" dirty="0">
                <a:cs typeface="Times New Roman"/>
              </a:rPr>
              <a:t>institutions.</a:t>
            </a:r>
            <a:endParaRPr sz="1400" dirty="0">
              <a:cs typeface="Times New Roman"/>
            </a:endParaRPr>
          </a:p>
          <a:p>
            <a:pPr marL="439720" marR="871502" indent="-429666">
              <a:lnSpc>
                <a:spcPct val="150000"/>
              </a:lnSpc>
              <a:spcBef>
                <a:spcPts val="500"/>
              </a:spcBef>
              <a:buSzPct val="84090"/>
              <a:buFont typeface="+mj-lt"/>
              <a:buAutoNum type="arabicPeriod"/>
              <a:tabLst>
                <a:tab pos="439720" algn="l"/>
                <a:tab pos="440249" algn="l"/>
              </a:tabLst>
            </a:pPr>
            <a:r>
              <a:rPr sz="1400" spc="-33" dirty="0">
                <a:cs typeface="Times New Roman"/>
              </a:rPr>
              <a:t>All</a:t>
            </a:r>
            <a:r>
              <a:rPr sz="1400" spc="-42" dirty="0">
                <a:cs typeface="Times New Roman"/>
              </a:rPr>
              <a:t> </a:t>
            </a:r>
            <a:r>
              <a:rPr sz="1400" spc="71" dirty="0">
                <a:cs typeface="Times New Roman"/>
              </a:rPr>
              <a:t>government</a:t>
            </a:r>
            <a:r>
              <a:rPr sz="1400" spc="-117" dirty="0">
                <a:cs typeface="Times New Roman"/>
              </a:rPr>
              <a:t> </a:t>
            </a:r>
            <a:r>
              <a:rPr sz="1400" spc="42" dirty="0">
                <a:cs typeface="Times New Roman"/>
              </a:rPr>
              <a:t>activities</a:t>
            </a:r>
            <a:r>
              <a:rPr sz="1400" spc="-58" dirty="0">
                <a:cs typeface="Times New Roman"/>
              </a:rPr>
              <a:t> </a:t>
            </a:r>
            <a:r>
              <a:rPr sz="1400" spc="67" dirty="0">
                <a:cs typeface="Times New Roman"/>
              </a:rPr>
              <a:t>take</a:t>
            </a:r>
            <a:r>
              <a:rPr sz="1400" spc="-83" dirty="0">
                <a:cs typeface="Times New Roman"/>
              </a:rPr>
              <a:t> </a:t>
            </a:r>
            <a:r>
              <a:rPr sz="1400" spc="42" dirty="0">
                <a:cs typeface="Times New Roman"/>
              </a:rPr>
              <a:t>place</a:t>
            </a:r>
            <a:r>
              <a:rPr sz="1400" spc="-33" dirty="0">
                <a:cs typeface="Times New Roman"/>
              </a:rPr>
              <a:t> </a:t>
            </a:r>
            <a:r>
              <a:rPr sz="1400" spc="75" dirty="0">
                <a:cs typeface="Times New Roman"/>
              </a:rPr>
              <a:t>in</a:t>
            </a:r>
            <a:r>
              <a:rPr sz="1400" spc="-50" dirty="0">
                <a:cs typeface="Times New Roman"/>
              </a:rPr>
              <a:t> </a:t>
            </a:r>
            <a:r>
              <a:rPr sz="1400" spc="108" dirty="0">
                <a:cs typeface="Times New Roman"/>
              </a:rPr>
              <a:t>the</a:t>
            </a:r>
            <a:r>
              <a:rPr sz="1400" spc="-42" dirty="0">
                <a:cs typeface="Times New Roman"/>
              </a:rPr>
              <a:t> </a:t>
            </a:r>
            <a:r>
              <a:rPr sz="1400" spc="104" dirty="0">
                <a:cs typeface="Times New Roman"/>
              </a:rPr>
              <a:t>name</a:t>
            </a:r>
            <a:r>
              <a:rPr sz="1400" spc="-95" dirty="0">
                <a:cs typeface="Times New Roman"/>
              </a:rPr>
              <a:t> </a:t>
            </a:r>
            <a:r>
              <a:rPr sz="1400" spc="12" dirty="0">
                <a:cs typeface="Times New Roman"/>
              </a:rPr>
              <a:t>of</a:t>
            </a:r>
            <a:r>
              <a:rPr sz="1400" spc="17" dirty="0">
                <a:cs typeface="Times New Roman"/>
              </a:rPr>
              <a:t> </a:t>
            </a:r>
            <a:r>
              <a:rPr sz="1400" spc="108" dirty="0">
                <a:cs typeface="Times New Roman"/>
              </a:rPr>
              <a:t>the  </a:t>
            </a:r>
            <a:r>
              <a:rPr sz="1400" spc="75" dirty="0">
                <a:cs typeface="Times New Roman"/>
              </a:rPr>
              <a:t>President</a:t>
            </a:r>
            <a:endParaRPr sz="1400" dirty="0">
              <a:cs typeface="Times New Roman"/>
            </a:endParaRPr>
          </a:p>
          <a:p>
            <a:pPr marL="439720" indent="-429666">
              <a:lnSpc>
                <a:spcPct val="150000"/>
              </a:lnSpc>
              <a:spcBef>
                <a:spcPts val="62"/>
              </a:spcBef>
              <a:buSzPct val="84090"/>
              <a:buFont typeface="+mj-lt"/>
              <a:buAutoNum type="arabicPeriod"/>
              <a:tabLst>
                <a:tab pos="439720" algn="l"/>
                <a:tab pos="440249" algn="l"/>
              </a:tabLst>
            </a:pPr>
            <a:r>
              <a:rPr sz="1400" spc="-33" dirty="0">
                <a:cs typeface="Times New Roman"/>
              </a:rPr>
              <a:t>All</a:t>
            </a:r>
            <a:r>
              <a:rPr sz="1400" spc="4" dirty="0">
                <a:cs typeface="Times New Roman"/>
              </a:rPr>
              <a:t> </a:t>
            </a:r>
            <a:r>
              <a:rPr sz="1400" spc="17" dirty="0">
                <a:cs typeface="Times New Roman"/>
              </a:rPr>
              <a:t>laws</a:t>
            </a:r>
            <a:r>
              <a:rPr sz="1400" spc="-79" dirty="0">
                <a:cs typeface="Times New Roman"/>
              </a:rPr>
              <a:t> </a:t>
            </a:r>
            <a:r>
              <a:rPr sz="1400" spc="112" dirty="0">
                <a:cs typeface="Times New Roman"/>
              </a:rPr>
              <a:t>and</a:t>
            </a:r>
            <a:r>
              <a:rPr sz="1400" spc="-8" dirty="0">
                <a:cs typeface="Times New Roman"/>
              </a:rPr>
              <a:t> </a:t>
            </a:r>
            <a:r>
              <a:rPr sz="1400" spc="71" dirty="0">
                <a:cs typeface="Times New Roman"/>
              </a:rPr>
              <a:t>major</a:t>
            </a:r>
            <a:r>
              <a:rPr sz="1400" spc="-104" dirty="0">
                <a:cs typeface="Times New Roman"/>
              </a:rPr>
              <a:t> </a:t>
            </a:r>
            <a:r>
              <a:rPr sz="1400" spc="29" dirty="0">
                <a:cs typeface="Times New Roman"/>
              </a:rPr>
              <a:t>policy</a:t>
            </a:r>
            <a:r>
              <a:rPr sz="1400" spc="-79" dirty="0">
                <a:cs typeface="Times New Roman"/>
              </a:rPr>
              <a:t> </a:t>
            </a:r>
            <a:r>
              <a:rPr sz="1400" spc="54" dirty="0">
                <a:cs typeface="Times New Roman"/>
              </a:rPr>
              <a:t>decision</a:t>
            </a:r>
            <a:r>
              <a:rPr sz="1400" spc="-75" dirty="0">
                <a:cs typeface="Times New Roman"/>
              </a:rPr>
              <a:t> </a:t>
            </a:r>
            <a:r>
              <a:rPr sz="1400" spc="12" dirty="0">
                <a:cs typeface="Times New Roman"/>
              </a:rPr>
              <a:t>of</a:t>
            </a:r>
            <a:r>
              <a:rPr sz="1400" spc="21" dirty="0">
                <a:cs typeface="Times New Roman"/>
              </a:rPr>
              <a:t> </a:t>
            </a:r>
            <a:r>
              <a:rPr sz="1400" spc="108" dirty="0">
                <a:cs typeface="Times New Roman"/>
              </a:rPr>
              <a:t>the</a:t>
            </a:r>
            <a:r>
              <a:rPr sz="1400" spc="-92" dirty="0">
                <a:cs typeface="Times New Roman"/>
              </a:rPr>
              <a:t> </a:t>
            </a:r>
            <a:r>
              <a:rPr sz="1400" spc="71">
                <a:cs typeface="Times New Roman"/>
              </a:rPr>
              <a:t>government</a:t>
            </a:r>
            <a:r>
              <a:rPr sz="1400" spc="-121">
                <a:cs typeface="Times New Roman"/>
              </a:rPr>
              <a:t> </a:t>
            </a:r>
            <a:r>
              <a:rPr sz="1400" spc="58">
                <a:cs typeface="Times New Roman"/>
              </a:rPr>
              <a:t>are</a:t>
            </a:r>
            <a:r>
              <a:rPr lang="en-IN" sz="1400" spc="58" dirty="0">
                <a:cs typeface="Times New Roman"/>
              </a:rPr>
              <a:t> </a:t>
            </a:r>
            <a:r>
              <a:rPr sz="1400" spc="58">
                <a:cs typeface="Times New Roman"/>
              </a:rPr>
              <a:t>issued </a:t>
            </a:r>
            <a:r>
              <a:rPr sz="1400" spc="75" dirty="0">
                <a:cs typeface="Times New Roman"/>
              </a:rPr>
              <a:t>in </a:t>
            </a:r>
            <a:r>
              <a:rPr sz="1400" spc="100" dirty="0">
                <a:cs typeface="Times New Roman"/>
              </a:rPr>
              <a:t>his/her</a:t>
            </a:r>
            <a:r>
              <a:rPr sz="1400" spc="-237" dirty="0">
                <a:cs typeface="Times New Roman"/>
              </a:rPr>
              <a:t> </a:t>
            </a:r>
            <a:r>
              <a:rPr sz="1400" spc="108" dirty="0">
                <a:cs typeface="Times New Roman"/>
              </a:rPr>
              <a:t>name</a:t>
            </a:r>
            <a:endParaRPr sz="1400" dirty="0">
              <a:cs typeface="Times New Roman"/>
            </a:endParaRPr>
          </a:p>
          <a:p>
            <a:pPr marL="352954" marR="4233" indent="-342900">
              <a:lnSpc>
                <a:spcPct val="150000"/>
              </a:lnSpc>
              <a:spcBef>
                <a:spcPts val="487"/>
              </a:spcBef>
              <a:buFont typeface="+mj-lt"/>
              <a:buAutoNum type="arabicPeriod"/>
              <a:tabLst>
                <a:tab pos="250815" algn="l"/>
              </a:tabLst>
            </a:pPr>
            <a:r>
              <a:rPr sz="1400" spc="-33" dirty="0">
                <a:cs typeface="Times New Roman"/>
              </a:rPr>
              <a:t>All </a:t>
            </a:r>
            <a:r>
              <a:rPr sz="1400" spc="71" dirty="0">
                <a:cs typeface="Times New Roman"/>
              </a:rPr>
              <a:t>major </a:t>
            </a:r>
            <a:r>
              <a:rPr sz="1400" spc="95" dirty="0">
                <a:cs typeface="Times New Roman"/>
              </a:rPr>
              <a:t>appointments </a:t>
            </a:r>
            <a:r>
              <a:rPr sz="1400" spc="58" dirty="0">
                <a:cs typeface="Times New Roman"/>
              </a:rPr>
              <a:t>are </a:t>
            </a:r>
            <a:r>
              <a:rPr sz="1400" spc="100" dirty="0">
                <a:cs typeface="Times New Roman"/>
              </a:rPr>
              <a:t>made </a:t>
            </a:r>
            <a:r>
              <a:rPr sz="1400" spc="75" dirty="0">
                <a:cs typeface="Times New Roman"/>
              </a:rPr>
              <a:t>in </a:t>
            </a:r>
            <a:r>
              <a:rPr sz="1400" spc="108" dirty="0">
                <a:cs typeface="Times New Roman"/>
              </a:rPr>
              <a:t>the </a:t>
            </a:r>
            <a:r>
              <a:rPr sz="1400" spc="104" dirty="0">
                <a:cs typeface="Times New Roman"/>
              </a:rPr>
              <a:t>name </a:t>
            </a:r>
            <a:r>
              <a:rPr sz="1400" spc="12" dirty="0">
                <a:cs typeface="Times New Roman"/>
              </a:rPr>
              <a:t>of </a:t>
            </a:r>
            <a:r>
              <a:rPr sz="1400" spc="108" dirty="0">
                <a:cs typeface="Times New Roman"/>
              </a:rPr>
              <a:t>the </a:t>
            </a:r>
            <a:r>
              <a:rPr sz="1400" spc="67" dirty="0">
                <a:cs typeface="Times New Roman"/>
              </a:rPr>
              <a:t>President.  </a:t>
            </a:r>
            <a:r>
              <a:rPr sz="1400" spc="54" dirty="0">
                <a:cs typeface="Times New Roman"/>
              </a:rPr>
              <a:t>These</a:t>
            </a:r>
            <a:r>
              <a:rPr sz="1400" spc="-46" dirty="0">
                <a:cs typeface="Times New Roman"/>
              </a:rPr>
              <a:t> </a:t>
            </a:r>
            <a:r>
              <a:rPr sz="1400" spc="62" dirty="0">
                <a:cs typeface="Times New Roman"/>
              </a:rPr>
              <a:t>includes</a:t>
            </a:r>
            <a:r>
              <a:rPr sz="1400" spc="-54" dirty="0">
                <a:cs typeface="Times New Roman"/>
              </a:rPr>
              <a:t> </a:t>
            </a:r>
            <a:r>
              <a:rPr sz="1400" spc="108" dirty="0">
                <a:cs typeface="Times New Roman"/>
              </a:rPr>
              <a:t>the</a:t>
            </a:r>
            <a:r>
              <a:rPr sz="1400" spc="-95" dirty="0">
                <a:cs typeface="Times New Roman"/>
              </a:rPr>
              <a:t> </a:t>
            </a:r>
            <a:r>
              <a:rPr sz="1400" spc="104" dirty="0">
                <a:cs typeface="Times New Roman"/>
              </a:rPr>
              <a:t>appointment</a:t>
            </a:r>
            <a:r>
              <a:rPr sz="1400" spc="-121" dirty="0">
                <a:cs typeface="Times New Roman"/>
              </a:rPr>
              <a:t> </a:t>
            </a:r>
            <a:r>
              <a:rPr sz="1400" spc="12" dirty="0">
                <a:cs typeface="Times New Roman"/>
              </a:rPr>
              <a:t>of</a:t>
            </a:r>
            <a:r>
              <a:rPr sz="1400" spc="25" dirty="0">
                <a:cs typeface="Times New Roman"/>
              </a:rPr>
              <a:t> </a:t>
            </a:r>
            <a:r>
              <a:rPr sz="1400" spc="108" dirty="0">
                <a:cs typeface="Times New Roman"/>
              </a:rPr>
              <a:t>the</a:t>
            </a:r>
            <a:r>
              <a:rPr sz="1400" spc="-46" dirty="0">
                <a:cs typeface="Times New Roman"/>
              </a:rPr>
              <a:t> </a:t>
            </a:r>
            <a:r>
              <a:rPr sz="1400" spc="21" dirty="0">
                <a:cs typeface="Times New Roman"/>
              </a:rPr>
              <a:t>Chief</a:t>
            </a:r>
            <a:r>
              <a:rPr sz="1400" spc="46" dirty="0">
                <a:cs typeface="Times New Roman"/>
              </a:rPr>
              <a:t> </a:t>
            </a:r>
            <a:r>
              <a:rPr sz="1400" spc="21" dirty="0">
                <a:cs typeface="Times New Roman"/>
              </a:rPr>
              <a:t>Justice</a:t>
            </a:r>
            <a:r>
              <a:rPr sz="1400" spc="-71" dirty="0">
                <a:cs typeface="Times New Roman"/>
              </a:rPr>
              <a:t> </a:t>
            </a:r>
            <a:r>
              <a:rPr sz="1400" spc="12" dirty="0">
                <a:cs typeface="Times New Roman"/>
              </a:rPr>
              <a:t>of</a:t>
            </a:r>
            <a:r>
              <a:rPr sz="1400" spc="29" dirty="0">
                <a:cs typeface="Times New Roman"/>
              </a:rPr>
              <a:t> </a:t>
            </a:r>
            <a:r>
              <a:rPr sz="1400" spc="58" dirty="0">
                <a:cs typeface="Times New Roman"/>
              </a:rPr>
              <a:t>India,</a:t>
            </a:r>
            <a:r>
              <a:rPr sz="1400" spc="-12" dirty="0">
                <a:cs typeface="Times New Roman"/>
              </a:rPr>
              <a:t> </a:t>
            </a:r>
            <a:r>
              <a:rPr sz="1400" spc="108" dirty="0">
                <a:cs typeface="Times New Roman"/>
              </a:rPr>
              <a:t>the  </a:t>
            </a:r>
            <a:r>
              <a:rPr sz="1400" spc="17" dirty="0">
                <a:cs typeface="Times New Roman"/>
              </a:rPr>
              <a:t>Judges</a:t>
            </a:r>
            <a:r>
              <a:rPr sz="1400" spc="-87" dirty="0">
                <a:cs typeface="Times New Roman"/>
              </a:rPr>
              <a:t> </a:t>
            </a:r>
            <a:r>
              <a:rPr sz="1400" spc="12" dirty="0">
                <a:cs typeface="Times New Roman"/>
              </a:rPr>
              <a:t>of</a:t>
            </a:r>
            <a:r>
              <a:rPr sz="1400" spc="25" dirty="0">
                <a:cs typeface="Times New Roman"/>
              </a:rPr>
              <a:t> </a:t>
            </a:r>
            <a:r>
              <a:rPr sz="1400" spc="108" dirty="0">
                <a:cs typeface="Times New Roman"/>
              </a:rPr>
              <a:t>the</a:t>
            </a:r>
            <a:r>
              <a:rPr sz="1400" spc="-46" dirty="0">
                <a:cs typeface="Times New Roman"/>
              </a:rPr>
              <a:t> </a:t>
            </a:r>
            <a:r>
              <a:rPr sz="1400" spc="67" dirty="0">
                <a:cs typeface="Times New Roman"/>
              </a:rPr>
              <a:t>Supreme</a:t>
            </a:r>
            <a:r>
              <a:rPr sz="1400" spc="-42" dirty="0">
                <a:cs typeface="Times New Roman"/>
              </a:rPr>
              <a:t> </a:t>
            </a:r>
            <a:r>
              <a:rPr sz="1400" spc="71" dirty="0">
                <a:cs typeface="Times New Roman"/>
              </a:rPr>
              <a:t>Court</a:t>
            </a:r>
            <a:r>
              <a:rPr sz="1400" spc="-87" dirty="0">
                <a:cs typeface="Times New Roman"/>
              </a:rPr>
              <a:t> </a:t>
            </a:r>
            <a:r>
              <a:rPr sz="1400" spc="112" dirty="0">
                <a:cs typeface="Times New Roman"/>
              </a:rPr>
              <a:t>and</a:t>
            </a:r>
            <a:r>
              <a:rPr sz="1400" spc="-25" dirty="0">
                <a:cs typeface="Times New Roman"/>
              </a:rPr>
              <a:t> </a:t>
            </a:r>
            <a:r>
              <a:rPr sz="1400" spc="108" dirty="0">
                <a:cs typeface="Times New Roman"/>
              </a:rPr>
              <a:t>the</a:t>
            </a:r>
            <a:r>
              <a:rPr sz="1400" spc="-50" dirty="0">
                <a:cs typeface="Times New Roman"/>
              </a:rPr>
              <a:t> </a:t>
            </a:r>
            <a:r>
              <a:rPr sz="1400" spc="67" dirty="0">
                <a:cs typeface="Times New Roman"/>
              </a:rPr>
              <a:t>High</a:t>
            </a:r>
            <a:r>
              <a:rPr sz="1400" spc="-21" dirty="0">
                <a:cs typeface="Times New Roman"/>
              </a:rPr>
              <a:t> </a:t>
            </a:r>
            <a:r>
              <a:rPr sz="1400" spc="54" dirty="0">
                <a:cs typeface="Times New Roman"/>
              </a:rPr>
              <a:t>Courts,</a:t>
            </a:r>
            <a:r>
              <a:rPr sz="1400" spc="-17" dirty="0">
                <a:cs typeface="Times New Roman"/>
              </a:rPr>
              <a:t> </a:t>
            </a:r>
            <a:r>
              <a:rPr sz="1400" spc="108" dirty="0">
                <a:cs typeface="Times New Roman"/>
              </a:rPr>
              <a:t>the</a:t>
            </a:r>
            <a:r>
              <a:rPr sz="1400" spc="-54" dirty="0">
                <a:cs typeface="Times New Roman"/>
              </a:rPr>
              <a:t> </a:t>
            </a:r>
            <a:r>
              <a:rPr sz="1400" spc="46" dirty="0">
                <a:cs typeface="Times New Roman"/>
              </a:rPr>
              <a:t>Governors  </a:t>
            </a:r>
            <a:r>
              <a:rPr sz="1400" spc="12" dirty="0">
                <a:cs typeface="Times New Roman"/>
              </a:rPr>
              <a:t>of</a:t>
            </a:r>
            <a:r>
              <a:rPr sz="1400" spc="25" dirty="0">
                <a:cs typeface="Times New Roman"/>
              </a:rPr>
              <a:t> </a:t>
            </a:r>
            <a:r>
              <a:rPr sz="1400" spc="108" dirty="0">
                <a:cs typeface="Times New Roman"/>
              </a:rPr>
              <a:t>the</a:t>
            </a:r>
            <a:r>
              <a:rPr sz="1400" spc="-50" dirty="0">
                <a:cs typeface="Times New Roman"/>
              </a:rPr>
              <a:t> </a:t>
            </a:r>
            <a:r>
              <a:rPr sz="1400" spc="42" dirty="0">
                <a:cs typeface="Times New Roman"/>
              </a:rPr>
              <a:t>States,</a:t>
            </a:r>
            <a:r>
              <a:rPr sz="1400" spc="-12" dirty="0">
                <a:cs typeface="Times New Roman"/>
              </a:rPr>
              <a:t> </a:t>
            </a:r>
            <a:r>
              <a:rPr sz="1400" spc="108" dirty="0">
                <a:cs typeface="Times New Roman"/>
              </a:rPr>
              <a:t>the</a:t>
            </a:r>
            <a:r>
              <a:rPr sz="1400" spc="-50" dirty="0">
                <a:cs typeface="Times New Roman"/>
              </a:rPr>
              <a:t> </a:t>
            </a:r>
            <a:r>
              <a:rPr sz="1400" spc="46" dirty="0">
                <a:cs typeface="Times New Roman"/>
              </a:rPr>
              <a:t>Election</a:t>
            </a:r>
            <a:r>
              <a:rPr sz="1400" spc="-21" dirty="0">
                <a:cs typeface="Times New Roman"/>
              </a:rPr>
              <a:t> </a:t>
            </a:r>
            <a:r>
              <a:rPr sz="1400" spc="54" dirty="0">
                <a:cs typeface="Times New Roman"/>
              </a:rPr>
              <a:t>Commissioners,</a:t>
            </a:r>
            <a:r>
              <a:rPr sz="1400" spc="-58" dirty="0">
                <a:cs typeface="Times New Roman"/>
              </a:rPr>
              <a:t> </a:t>
            </a:r>
            <a:r>
              <a:rPr sz="1400" spc="71" dirty="0">
                <a:cs typeface="Times New Roman"/>
              </a:rPr>
              <a:t>ambassadors</a:t>
            </a:r>
            <a:r>
              <a:rPr sz="1400" spc="-75" dirty="0">
                <a:cs typeface="Times New Roman"/>
              </a:rPr>
              <a:t> </a:t>
            </a:r>
            <a:r>
              <a:rPr sz="1400" spc="87" dirty="0">
                <a:cs typeface="Times New Roman"/>
              </a:rPr>
              <a:t>to</a:t>
            </a:r>
            <a:r>
              <a:rPr sz="1400" spc="-87" dirty="0">
                <a:cs typeface="Times New Roman"/>
              </a:rPr>
              <a:t> </a:t>
            </a:r>
            <a:r>
              <a:rPr sz="1400" spc="100" dirty="0">
                <a:cs typeface="Times New Roman"/>
              </a:rPr>
              <a:t>other  </a:t>
            </a:r>
            <a:r>
              <a:rPr sz="1400" spc="71" dirty="0">
                <a:cs typeface="Times New Roman"/>
              </a:rPr>
              <a:t>countries</a:t>
            </a:r>
            <a:r>
              <a:rPr sz="1400" spc="-95" dirty="0">
                <a:cs typeface="Times New Roman"/>
              </a:rPr>
              <a:t> </a:t>
            </a:r>
            <a:r>
              <a:rPr sz="1400" spc="42" dirty="0">
                <a:cs typeface="Times New Roman"/>
              </a:rPr>
              <a:t>etc..</a:t>
            </a:r>
            <a:endParaRPr sz="1400" dirty="0">
              <a:cs typeface="Times New Roman"/>
            </a:endParaRPr>
          </a:p>
          <a:p>
            <a:pPr marL="352954" marR="182026" indent="-342900">
              <a:lnSpc>
                <a:spcPct val="150000"/>
              </a:lnSpc>
              <a:spcBef>
                <a:spcPts val="525"/>
              </a:spcBef>
              <a:buFont typeface="+mj-lt"/>
              <a:buAutoNum type="arabicPeriod"/>
              <a:tabLst>
                <a:tab pos="237586" algn="l"/>
              </a:tabLst>
            </a:pPr>
            <a:r>
              <a:rPr sz="1400" spc="-33" dirty="0">
                <a:cs typeface="Times New Roman"/>
              </a:rPr>
              <a:t>All</a:t>
            </a:r>
            <a:r>
              <a:rPr sz="1400" spc="4" dirty="0">
                <a:cs typeface="Times New Roman"/>
              </a:rPr>
              <a:t> </a:t>
            </a:r>
            <a:r>
              <a:rPr sz="1400" spc="79" dirty="0">
                <a:cs typeface="Times New Roman"/>
              </a:rPr>
              <a:t>international</a:t>
            </a:r>
            <a:r>
              <a:rPr sz="1400" spc="-50" dirty="0">
                <a:cs typeface="Times New Roman"/>
              </a:rPr>
              <a:t> </a:t>
            </a:r>
            <a:r>
              <a:rPr sz="1400" spc="67" dirty="0">
                <a:cs typeface="Times New Roman"/>
              </a:rPr>
              <a:t>treaties</a:t>
            </a:r>
            <a:r>
              <a:rPr sz="1400" spc="-95" dirty="0">
                <a:cs typeface="Times New Roman"/>
              </a:rPr>
              <a:t> </a:t>
            </a:r>
            <a:r>
              <a:rPr sz="1400" spc="112" dirty="0">
                <a:cs typeface="Times New Roman"/>
              </a:rPr>
              <a:t>and</a:t>
            </a:r>
            <a:r>
              <a:rPr sz="1400" spc="-50" dirty="0">
                <a:cs typeface="Times New Roman"/>
              </a:rPr>
              <a:t> </a:t>
            </a:r>
            <a:r>
              <a:rPr sz="1400" spc="75" dirty="0">
                <a:cs typeface="Times New Roman"/>
              </a:rPr>
              <a:t>agreements</a:t>
            </a:r>
            <a:r>
              <a:rPr sz="1400" spc="-108" dirty="0">
                <a:cs typeface="Times New Roman"/>
              </a:rPr>
              <a:t> </a:t>
            </a:r>
            <a:r>
              <a:rPr sz="1400" spc="58" dirty="0">
                <a:cs typeface="Times New Roman"/>
              </a:rPr>
              <a:t>are</a:t>
            </a:r>
            <a:r>
              <a:rPr sz="1400" spc="-54" dirty="0">
                <a:cs typeface="Times New Roman"/>
              </a:rPr>
              <a:t> </a:t>
            </a:r>
            <a:r>
              <a:rPr sz="1400" spc="100" dirty="0">
                <a:cs typeface="Times New Roman"/>
              </a:rPr>
              <a:t>made</a:t>
            </a:r>
            <a:r>
              <a:rPr sz="1400" spc="-54" dirty="0">
                <a:cs typeface="Times New Roman"/>
              </a:rPr>
              <a:t> </a:t>
            </a:r>
            <a:r>
              <a:rPr sz="1400" spc="75" dirty="0">
                <a:cs typeface="Times New Roman"/>
              </a:rPr>
              <a:t>in</a:t>
            </a:r>
            <a:r>
              <a:rPr sz="1400" spc="-42" dirty="0">
                <a:cs typeface="Times New Roman"/>
              </a:rPr>
              <a:t> </a:t>
            </a:r>
            <a:r>
              <a:rPr sz="1400" spc="108" dirty="0">
                <a:cs typeface="Times New Roman"/>
              </a:rPr>
              <a:t>the</a:t>
            </a:r>
            <a:r>
              <a:rPr sz="1400" spc="-37" dirty="0">
                <a:cs typeface="Times New Roman"/>
              </a:rPr>
              <a:t> </a:t>
            </a:r>
            <a:r>
              <a:rPr sz="1400" spc="104" dirty="0">
                <a:cs typeface="Times New Roman"/>
              </a:rPr>
              <a:t>name  </a:t>
            </a:r>
            <a:r>
              <a:rPr sz="1400" spc="12" dirty="0">
                <a:cs typeface="Times New Roman"/>
              </a:rPr>
              <a:t>of </a:t>
            </a:r>
            <a:r>
              <a:rPr sz="1400" spc="108" dirty="0">
                <a:cs typeface="Times New Roman"/>
              </a:rPr>
              <a:t>the</a:t>
            </a:r>
            <a:r>
              <a:rPr sz="1400" spc="-71" dirty="0">
                <a:cs typeface="Times New Roman"/>
              </a:rPr>
              <a:t> </a:t>
            </a:r>
            <a:r>
              <a:rPr sz="1400" spc="71" dirty="0">
                <a:cs typeface="Times New Roman"/>
              </a:rPr>
              <a:t>president.</a:t>
            </a:r>
            <a:endParaRPr sz="1400" dirty="0">
              <a:cs typeface="Times New Roman"/>
            </a:endParaRPr>
          </a:p>
          <a:p>
            <a:pPr marL="352954" marR="237586" indent="-342900">
              <a:lnSpc>
                <a:spcPct val="150000"/>
              </a:lnSpc>
              <a:spcBef>
                <a:spcPts val="500"/>
              </a:spcBef>
              <a:buFont typeface="+mj-lt"/>
              <a:buAutoNum type="arabicPeriod"/>
              <a:tabLst>
                <a:tab pos="248698" algn="l"/>
              </a:tabLst>
            </a:pPr>
            <a:r>
              <a:rPr sz="1400" spc="67" dirty="0">
                <a:cs typeface="Times New Roman"/>
              </a:rPr>
              <a:t>The</a:t>
            </a:r>
            <a:r>
              <a:rPr sz="1400" spc="-46" dirty="0">
                <a:cs typeface="Times New Roman"/>
              </a:rPr>
              <a:t> </a:t>
            </a:r>
            <a:r>
              <a:rPr sz="1400" spc="75" dirty="0">
                <a:cs typeface="Times New Roman"/>
              </a:rPr>
              <a:t>President</a:t>
            </a:r>
            <a:r>
              <a:rPr sz="1400" spc="-67" dirty="0">
                <a:cs typeface="Times New Roman"/>
              </a:rPr>
              <a:t> </a:t>
            </a:r>
            <a:r>
              <a:rPr sz="1400" spc="12" dirty="0">
                <a:cs typeface="Times New Roman"/>
              </a:rPr>
              <a:t>is</a:t>
            </a:r>
            <a:r>
              <a:rPr sz="1400" spc="-54" dirty="0">
                <a:cs typeface="Times New Roman"/>
              </a:rPr>
              <a:t> </a:t>
            </a:r>
            <a:r>
              <a:rPr sz="1400" spc="108" dirty="0">
                <a:cs typeface="Times New Roman"/>
              </a:rPr>
              <a:t>the</a:t>
            </a:r>
            <a:r>
              <a:rPr sz="1400" spc="-46" dirty="0">
                <a:cs typeface="Times New Roman"/>
              </a:rPr>
              <a:t> </a:t>
            </a:r>
            <a:r>
              <a:rPr sz="1400" spc="67" dirty="0">
                <a:cs typeface="Times New Roman"/>
              </a:rPr>
              <a:t>Supreme</a:t>
            </a:r>
            <a:r>
              <a:rPr sz="1400" spc="-50" dirty="0">
                <a:cs typeface="Times New Roman"/>
              </a:rPr>
              <a:t> </a:t>
            </a:r>
            <a:r>
              <a:rPr sz="1400" spc="92" dirty="0">
                <a:cs typeface="Times New Roman"/>
              </a:rPr>
              <a:t>Commander</a:t>
            </a:r>
            <a:r>
              <a:rPr sz="1400" spc="-142" dirty="0">
                <a:cs typeface="Times New Roman"/>
              </a:rPr>
              <a:t> </a:t>
            </a:r>
            <a:r>
              <a:rPr sz="1400" spc="12" dirty="0">
                <a:cs typeface="Times New Roman"/>
              </a:rPr>
              <a:t>of</a:t>
            </a:r>
            <a:r>
              <a:rPr sz="1400" spc="17" dirty="0">
                <a:cs typeface="Times New Roman"/>
              </a:rPr>
              <a:t> </a:t>
            </a:r>
            <a:r>
              <a:rPr sz="1400" spc="108" dirty="0">
                <a:cs typeface="Times New Roman"/>
              </a:rPr>
              <a:t>the</a:t>
            </a:r>
            <a:r>
              <a:rPr sz="1400" spc="-79" dirty="0">
                <a:cs typeface="Times New Roman"/>
              </a:rPr>
              <a:t> </a:t>
            </a:r>
            <a:r>
              <a:rPr sz="1400" spc="54" dirty="0">
                <a:cs typeface="Times New Roman"/>
              </a:rPr>
              <a:t>defence</a:t>
            </a:r>
            <a:r>
              <a:rPr sz="1400" spc="-75" dirty="0">
                <a:cs typeface="Times New Roman"/>
              </a:rPr>
              <a:t> </a:t>
            </a:r>
            <a:r>
              <a:rPr sz="1400" spc="25" dirty="0">
                <a:cs typeface="Times New Roman"/>
              </a:rPr>
              <a:t>force  </a:t>
            </a:r>
            <a:r>
              <a:rPr sz="1400" spc="12" dirty="0">
                <a:cs typeface="Times New Roman"/>
              </a:rPr>
              <a:t>of</a:t>
            </a:r>
            <a:r>
              <a:rPr sz="1400" spc="25" dirty="0">
                <a:cs typeface="Times New Roman"/>
              </a:rPr>
              <a:t> </a:t>
            </a:r>
            <a:r>
              <a:rPr sz="1400" spc="71" dirty="0">
                <a:cs typeface="Times New Roman"/>
              </a:rPr>
              <a:t>India</a:t>
            </a:r>
            <a:endParaRPr sz="1400" dirty="0">
              <a:cs typeface="Times New Roman"/>
            </a:endParaRPr>
          </a:p>
        </p:txBody>
      </p:sp>
      <p:sp>
        <p:nvSpPr>
          <p:cNvPr id="4" name="Rectangle 3"/>
          <p:cNvSpPr/>
          <p:nvPr/>
        </p:nvSpPr>
        <p:spPr>
          <a:xfrm>
            <a:off x="457200" y="285750"/>
            <a:ext cx="86868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a:t>
            </a:r>
          </a:p>
          <a:p>
            <a:r>
              <a:rPr lang="en-IN" sz="1800" b="1" spc="75" dirty="0">
                <a:cs typeface="Times New Roman"/>
              </a:rPr>
              <a:t>POWER OF PRESIDENT</a:t>
            </a:r>
            <a:r>
              <a:rPr lang="en-IN" sz="1800" b="1" spc="-108" dirty="0">
                <a:cs typeface="Times New Roman"/>
              </a:rPr>
              <a:t> </a:t>
            </a:r>
            <a:r>
              <a:rPr lang="en-IN" sz="1800" b="1" spc="12" dirty="0">
                <a:cs typeface="Times New Roman"/>
              </a:rPr>
              <a:t>OF</a:t>
            </a:r>
            <a:r>
              <a:rPr lang="en-IN" sz="1800" b="1" spc="29" dirty="0">
                <a:cs typeface="Times New Roman"/>
              </a:rPr>
              <a:t> </a:t>
            </a:r>
            <a:r>
              <a:rPr lang="en-IN" sz="1800" b="1" spc="71" dirty="0">
                <a:cs typeface="Times New Roman"/>
              </a:rPr>
              <a:t>INDIA</a:t>
            </a:r>
            <a:r>
              <a:rPr lang="en-IN" sz="1800" b="1" spc="-50" dirty="0">
                <a:cs typeface="Times New Roman"/>
              </a:rPr>
              <a:t>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296666"/>
            <a:ext cx="5026659" cy="3157851"/>
          </a:xfrm>
          <a:prstGeom prst="rect">
            <a:avLst/>
          </a:prstGeom>
        </p:spPr>
        <p:txBody>
          <a:bodyPr vert="horz" wrap="square" lIns="0" tIns="11112" rIns="0" bIns="0" rtlCol="0">
            <a:spAutoFit/>
          </a:bodyPr>
          <a:lstStyle/>
          <a:p>
            <a:pPr marL="439720" marR="4233" indent="-429666">
              <a:lnSpc>
                <a:spcPct val="150000"/>
              </a:lnSpc>
              <a:spcBef>
                <a:spcPts val="87"/>
              </a:spcBef>
              <a:buSzPct val="84615"/>
              <a:buAutoNum type="arabicPeriod"/>
              <a:tabLst>
                <a:tab pos="439720" algn="l"/>
                <a:tab pos="440249" algn="l"/>
              </a:tabLst>
            </a:pPr>
            <a:r>
              <a:rPr sz="1200" spc="83" dirty="0">
                <a:cs typeface="Times New Roman"/>
              </a:rPr>
              <a:t>The </a:t>
            </a:r>
            <a:r>
              <a:rPr sz="1200" spc="87" dirty="0">
                <a:cs typeface="Times New Roman"/>
              </a:rPr>
              <a:t>President </a:t>
            </a:r>
            <a:r>
              <a:rPr sz="1200" spc="17" dirty="0">
                <a:cs typeface="Times New Roman"/>
              </a:rPr>
              <a:t>is </a:t>
            </a:r>
            <a:r>
              <a:rPr sz="1200" spc="133" dirty="0">
                <a:cs typeface="Times New Roman"/>
              </a:rPr>
              <a:t>the </a:t>
            </a:r>
            <a:r>
              <a:rPr sz="1200" spc="117" dirty="0">
                <a:cs typeface="Times New Roman"/>
              </a:rPr>
              <a:t>head </a:t>
            </a:r>
            <a:r>
              <a:rPr sz="1200" spc="17" dirty="0">
                <a:cs typeface="Times New Roman"/>
              </a:rPr>
              <a:t>of </a:t>
            </a:r>
            <a:r>
              <a:rPr sz="1200" spc="133" dirty="0">
                <a:cs typeface="Times New Roman"/>
              </a:rPr>
              <a:t>the </a:t>
            </a:r>
            <a:r>
              <a:rPr sz="1200" spc="71" dirty="0">
                <a:cs typeface="Times New Roman"/>
              </a:rPr>
              <a:t>State </a:t>
            </a:r>
            <a:r>
              <a:rPr sz="1200" spc="133" dirty="0">
                <a:cs typeface="Times New Roman"/>
              </a:rPr>
              <a:t>and </a:t>
            </a:r>
            <a:r>
              <a:rPr sz="1200" spc="137" dirty="0">
                <a:cs typeface="Times New Roman"/>
              </a:rPr>
              <a:t>not </a:t>
            </a:r>
            <a:r>
              <a:rPr sz="1200" spc="133" dirty="0">
                <a:cs typeface="Times New Roman"/>
              </a:rPr>
              <a:t>the  </a:t>
            </a:r>
            <a:r>
              <a:rPr sz="1200" spc="117" dirty="0">
                <a:cs typeface="Times New Roman"/>
              </a:rPr>
              <a:t>head</a:t>
            </a:r>
            <a:r>
              <a:rPr sz="1200" spc="-50" dirty="0">
                <a:cs typeface="Times New Roman"/>
              </a:rPr>
              <a:t> </a:t>
            </a:r>
            <a:r>
              <a:rPr sz="1200" spc="17" dirty="0">
                <a:cs typeface="Times New Roman"/>
              </a:rPr>
              <a:t>of</a:t>
            </a:r>
            <a:r>
              <a:rPr sz="1200" spc="25" dirty="0">
                <a:cs typeface="Times New Roman"/>
              </a:rPr>
              <a:t> </a:t>
            </a:r>
            <a:r>
              <a:rPr sz="1200" spc="133" dirty="0">
                <a:cs typeface="Times New Roman"/>
              </a:rPr>
              <a:t>the</a:t>
            </a:r>
            <a:r>
              <a:rPr sz="1200" spc="-104" dirty="0">
                <a:cs typeface="Times New Roman"/>
              </a:rPr>
              <a:t> </a:t>
            </a:r>
            <a:r>
              <a:rPr sz="1200" spc="83" dirty="0">
                <a:cs typeface="Times New Roman"/>
              </a:rPr>
              <a:t>government.</a:t>
            </a:r>
            <a:r>
              <a:rPr sz="1200" spc="-67" dirty="0">
                <a:cs typeface="Times New Roman"/>
              </a:rPr>
              <a:t> </a:t>
            </a:r>
            <a:r>
              <a:rPr sz="1200" spc="54" dirty="0">
                <a:cs typeface="Times New Roman"/>
              </a:rPr>
              <a:t>Therefore,</a:t>
            </a:r>
            <a:r>
              <a:rPr sz="1200" spc="4" dirty="0">
                <a:cs typeface="Times New Roman"/>
              </a:rPr>
              <a:t> </a:t>
            </a:r>
            <a:r>
              <a:rPr sz="1200" spc="125" dirty="0">
                <a:cs typeface="Times New Roman"/>
              </a:rPr>
              <a:t>he</a:t>
            </a:r>
            <a:r>
              <a:rPr sz="1200" spc="-95" dirty="0">
                <a:cs typeface="Times New Roman"/>
              </a:rPr>
              <a:t> </a:t>
            </a:r>
            <a:r>
              <a:rPr sz="1200" spc="33" dirty="0">
                <a:cs typeface="Times New Roman"/>
              </a:rPr>
              <a:t>exercises</a:t>
            </a:r>
            <a:r>
              <a:rPr sz="1200" spc="-104" dirty="0">
                <a:cs typeface="Times New Roman"/>
              </a:rPr>
              <a:t> </a:t>
            </a:r>
            <a:r>
              <a:rPr sz="1200" spc="50" dirty="0">
                <a:cs typeface="Times New Roman"/>
              </a:rPr>
              <a:t>only  </a:t>
            </a:r>
            <a:r>
              <a:rPr sz="1200" spc="100" dirty="0">
                <a:cs typeface="Times New Roman"/>
              </a:rPr>
              <a:t>nominal </a:t>
            </a:r>
            <a:r>
              <a:rPr sz="1200" spc="58" dirty="0">
                <a:cs typeface="Times New Roman"/>
              </a:rPr>
              <a:t>powers </a:t>
            </a:r>
            <a:r>
              <a:rPr sz="1200" spc="133" dirty="0">
                <a:cs typeface="Times New Roman"/>
              </a:rPr>
              <a:t>and </a:t>
            </a:r>
            <a:r>
              <a:rPr sz="1200" spc="142" dirty="0">
                <a:cs typeface="Times New Roman"/>
              </a:rPr>
              <a:t>that </a:t>
            </a:r>
            <a:r>
              <a:rPr sz="1200" spc="104" dirty="0">
                <a:cs typeface="Times New Roman"/>
              </a:rPr>
              <a:t>too </a:t>
            </a:r>
            <a:r>
              <a:rPr sz="1200" spc="133" dirty="0">
                <a:cs typeface="Times New Roman"/>
              </a:rPr>
              <a:t>on the </a:t>
            </a:r>
            <a:r>
              <a:rPr sz="1200" spc="42" dirty="0">
                <a:cs typeface="Times New Roman"/>
              </a:rPr>
              <a:t>advice </a:t>
            </a:r>
            <a:r>
              <a:rPr sz="1200" spc="17" dirty="0">
                <a:cs typeface="Times New Roman"/>
              </a:rPr>
              <a:t>of </a:t>
            </a:r>
            <a:r>
              <a:rPr sz="1200" spc="133" dirty="0">
                <a:cs typeface="Times New Roman"/>
              </a:rPr>
              <a:t>the  </a:t>
            </a:r>
            <a:r>
              <a:rPr sz="1200" spc="67" dirty="0">
                <a:cs typeface="Times New Roman"/>
              </a:rPr>
              <a:t>council </a:t>
            </a:r>
            <a:r>
              <a:rPr sz="1200" spc="17" dirty="0">
                <a:cs typeface="Times New Roman"/>
              </a:rPr>
              <a:t>of</a:t>
            </a:r>
            <a:r>
              <a:rPr sz="1200" spc="-108" dirty="0">
                <a:cs typeface="Times New Roman"/>
              </a:rPr>
              <a:t> </a:t>
            </a:r>
            <a:r>
              <a:rPr sz="1200" spc="71" dirty="0">
                <a:cs typeface="Times New Roman"/>
              </a:rPr>
              <a:t>ministers.</a:t>
            </a:r>
            <a:endParaRPr sz="1200" dirty="0">
              <a:cs typeface="Times New Roman"/>
            </a:endParaRPr>
          </a:p>
          <a:p>
            <a:pPr marL="439720" marR="170385" indent="-429666">
              <a:lnSpc>
                <a:spcPct val="150000"/>
              </a:lnSpc>
              <a:spcBef>
                <a:spcPts val="500"/>
              </a:spcBef>
              <a:buSzPct val="84615"/>
              <a:buAutoNum type="arabicPeriod"/>
              <a:tabLst>
                <a:tab pos="439720" algn="l"/>
                <a:tab pos="440249" algn="l"/>
              </a:tabLst>
            </a:pPr>
            <a:r>
              <a:rPr sz="1200" spc="83" dirty="0">
                <a:cs typeface="Times New Roman"/>
              </a:rPr>
              <a:t>The </a:t>
            </a:r>
            <a:r>
              <a:rPr sz="1200" spc="87" dirty="0">
                <a:cs typeface="Times New Roman"/>
              </a:rPr>
              <a:t>President </a:t>
            </a:r>
            <a:r>
              <a:rPr sz="1200" spc="95" dirty="0">
                <a:cs typeface="Times New Roman"/>
              </a:rPr>
              <a:t>can </a:t>
            </a:r>
            <a:r>
              <a:rPr sz="1200" spc="62" dirty="0">
                <a:cs typeface="Times New Roman"/>
              </a:rPr>
              <a:t>ask </a:t>
            </a:r>
            <a:r>
              <a:rPr sz="1200" spc="133" dirty="0">
                <a:cs typeface="Times New Roman"/>
              </a:rPr>
              <a:t>the </a:t>
            </a:r>
            <a:r>
              <a:rPr sz="1200" spc="58" dirty="0">
                <a:cs typeface="Times New Roman"/>
              </a:rPr>
              <a:t>Council </a:t>
            </a:r>
            <a:r>
              <a:rPr sz="1200" spc="17" dirty="0">
                <a:cs typeface="Times New Roman"/>
              </a:rPr>
              <a:t>of </a:t>
            </a:r>
            <a:r>
              <a:rPr sz="1200" spc="67" dirty="0">
                <a:cs typeface="Times New Roman"/>
              </a:rPr>
              <a:t>Ministers </a:t>
            </a:r>
            <a:r>
              <a:rPr sz="1200" spc="108" dirty="0">
                <a:cs typeface="Times New Roman"/>
              </a:rPr>
              <a:t>to  </a:t>
            </a:r>
            <a:r>
              <a:rPr sz="1200" spc="79" dirty="0">
                <a:cs typeface="Times New Roman"/>
              </a:rPr>
              <a:t>reconsider</a:t>
            </a:r>
            <a:r>
              <a:rPr sz="1200" spc="-75" dirty="0">
                <a:cs typeface="Times New Roman"/>
              </a:rPr>
              <a:t> </a:t>
            </a:r>
            <a:r>
              <a:rPr sz="1200" spc="62" dirty="0">
                <a:cs typeface="Times New Roman"/>
              </a:rPr>
              <a:t>its</a:t>
            </a:r>
            <a:r>
              <a:rPr sz="1200" spc="-104" dirty="0">
                <a:cs typeface="Times New Roman"/>
              </a:rPr>
              <a:t> </a:t>
            </a:r>
            <a:r>
              <a:rPr sz="1200" spc="37" dirty="0">
                <a:cs typeface="Times New Roman"/>
              </a:rPr>
              <a:t>advice.</a:t>
            </a:r>
            <a:r>
              <a:rPr sz="1200" spc="-21" dirty="0">
                <a:cs typeface="Times New Roman"/>
              </a:rPr>
              <a:t> </a:t>
            </a:r>
            <a:r>
              <a:rPr sz="1200" spc="54" dirty="0">
                <a:cs typeface="Times New Roman"/>
              </a:rPr>
              <a:t>But</a:t>
            </a:r>
            <a:r>
              <a:rPr sz="1200" spc="-83" dirty="0">
                <a:cs typeface="Times New Roman"/>
              </a:rPr>
              <a:t> </a:t>
            </a:r>
            <a:r>
              <a:rPr sz="1200" spc="-21" dirty="0">
                <a:cs typeface="Times New Roman"/>
              </a:rPr>
              <a:t>if</a:t>
            </a:r>
            <a:r>
              <a:rPr sz="1200" spc="21" dirty="0">
                <a:cs typeface="Times New Roman"/>
              </a:rPr>
              <a:t> </a:t>
            </a:r>
            <a:r>
              <a:rPr sz="1200" spc="133" dirty="0">
                <a:cs typeface="Times New Roman"/>
              </a:rPr>
              <a:t>the</a:t>
            </a:r>
            <a:r>
              <a:rPr sz="1200" spc="-100" dirty="0">
                <a:cs typeface="Times New Roman"/>
              </a:rPr>
              <a:t> </a:t>
            </a:r>
            <a:r>
              <a:rPr sz="1200" spc="95" dirty="0">
                <a:cs typeface="Times New Roman"/>
              </a:rPr>
              <a:t>same</a:t>
            </a:r>
            <a:r>
              <a:rPr sz="1200" spc="-117" dirty="0">
                <a:cs typeface="Times New Roman"/>
              </a:rPr>
              <a:t> </a:t>
            </a:r>
            <a:r>
              <a:rPr sz="1200" spc="42" dirty="0">
                <a:cs typeface="Times New Roman"/>
              </a:rPr>
              <a:t>advice</a:t>
            </a:r>
            <a:r>
              <a:rPr sz="1200" spc="-67" dirty="0">
                <a:cs typeface="Times New Roman"/>
              </a:rPr>
              <a:t> </a:t>
            </a:r>
            <a:r>
              <a:rPr sz="1200" spc="21" dirty="0">
                <a:cs typeface="Times New Roman"/>
              </a:rPr>
              <a:t>is</a:t>
            </a:r>
            <a:r>
              <a:rPr sz="1200" spc="-100" dirty="0">
                <a:cs typeface="Times New Roman"/>
              </a:rPr>
              <a:t> </a:t>
            </a:r>
            <a:r>
              <a:rPr sz="1200" spc="33" dirty="0">
                <a:cs typeface="Times New Roman"/>
              </a:rPr>
              <a:t>given  </a:t>
            </a:r>
            <a:r>
              <a:rPr sz="1200" spc="58" dirty="0">
                <a:cs typeface="Times New Roman"/>
              </a:rPr>
              <a:t>again,</a:t>
            </a:r>
            <a:r>
              <a:rPr sz="1200" spc="4" dirty="0">
                <a:cs typeface="Times New Roman"/>
              </a:rPr>
              <a:t> </a:t>
            </a:r>
            <a:r>
              <a:rPr sz="1200" spc="133" dirty="0">
                <a:cs typeface="Times New Roman"/>
              </a:rPr>
              <a:t>he/she</a:t>
            </a:r>
            <a:r>
              <a:rPr sz="1200" spc="-50" dirty="0">
                <a:cs typeface="Times New Roman"/>
              </a:rPr>
              <a:t> </a:t>
            </a:r>
            <a:r>
              <a:rPr sz="1200" spc="17" dirty="0">
                <a:cs typeface="Times New Roman"/>
              </a:rPr>
              <a:t>is</a:t>
            </a:r>
            <a:r>
              <a:rPr sz="1200" spc="-37" dirty="0">
                <a:cs typeface="Times New Roman"/>
              </a:rPr>
              <a:t> </a:t>
            </a:r>
            <a:r>
              <a:rPr sz="1200" spc="133" dirty="0">
                <a:cs typeface="Times New Roman"/>
              </a:rPr>
              <a:t>bound</a:t>
            </a:r>
            <a:r>
              <a:rPr sz="1200" spc="-46" dirty="0">
                <a:cs typeface="Times New Roman"/>
              </a:rPr>
              <a:t> </a:t>
            </a:r>
            <a:r>
              <a:rPr sz="1200" spc="112" dirty="0">
                <a:cs typeface="Times New Roman"/>
              </a:rPr>
              <a:t>to</a:t>
            </a:r>
            <a:r>
              <a:rPr sz="1200" spc="-129" dirty="0">
                <a:cs typeface="Times New Roman"/>
              </a:rPr>
              <a:t> </a:t>
            </a:r>
            <a:r>
              <a:rPr sz="1200" spc="92" dirty="0">
                <a:cs typeface="Times New Roman"/>
              </a:rPr>
              <a:t>act</a:t>
            </a:r>
            <a:r>
              <a:rPr sz="1200" spc="-112" dirty="0">
                <a:cs typeface="Times New Roman"/>
              </a:rPr>
              <a:t> </a:t>
            </a:r>
            <a:r>
              <a:rPr sz="1200" spc="62" dirty="0">
                <a:cs typeface="Times New Roman"/>
              </a:rPr>
              <a:t>according</a:t>
            </a:r>
            <a:r>
              <a:rPr sz="1200" spc="-17" dirty="0">
                <a:cs typeface="Times New Roman"/>
              </a:rPr>
              <a:t> </a:t>
            </a:r>
            <a:r>
              <a:rPr sz="1200" spc="112" dirty="0">
                <a:cs typeface="Times New Roman"/>
              </a:rPr>
              <a:t>to</a:t>
            </a:r>
            <a:r>
              <a:rPr sz="1200" spc="-79" dirty="0">
                <a:cs typeface="Times New Roman"/>
              </a:rPr>
              <a:t> </a:t>
            </a:r>
            <a:r>
              <a:rPr sz="1200" spc="58" dirty="0">
                <a:cs typeface="Times New Roman"/>
              </a:rPr>
              <a:t>it.</a:t>
            </a:r>
            <a:endParaRPr sz="1200" dirty="0">
              <a:cs typeface="Times New Roman"/>
            </a:endParaRPr>
          </a:p>
          <a:p>
            <a:pPr marL="439720" marR="36511" indent="-429666">
              <a:lnSpc>
                <a:spcPct val="150000"/>
              </a:lnSpc>
              <a:spcBef>
                <a:spcPts val="500"/>
              </a:spcBef>
              <a:buSzPct val="84615"/>
              <a:buAutoNum type="arabicPeriod"/>
              <a:tabLst>
                <a:tab pos="439720" algn="l"/>
                <a:tab pos="440249" algn="l"/>
              </a:tabLst>
            </a:pPr>
            <a:r>
              <a:rPr sz="1200" spc="-104" dirty="0">
                <a:cs typeface="Times New Roman"/>
              </a:rPr>
              <a:t>A </a:t>
            </a:r>
            <a:r>
              <a:rPr sz="1200" spc="33" dirty="0">
                <a:cs typeface="Times New Roman"/>
              </a:rPr>
              <a:t>bill </a:t>
            </a:r>
            <a:r>
              <a:rPr sz="1200" spc="79" dirty="0">
                <a:cs typeface="Times New Roman"/>
              </a:rPr>
              <a:t>passed </a:t>
            </a:r>
            <a:r>
              <a:rPr sz="1200" spc="29" dirty="0">
                <a:cs typeface="Times New Roman"/>
              </a:rPr>
              <a:t>by </a:t>
            </a:r>
            <a:r>
              <a:rPr sz="1200" spc="133" dirty="0">
                <a:cs typeface="Times New Roman"/>
              </a:rPr>
              <a:t>the </a:t>
            </a:r>
            <a:r>
              <a:rPr sz="1200" spc="87" dirty="0">
                <a:cs typeface="Times New Roman"/>
              </a:rPr>
              <a:t>Parliament </a:t>
            </a:r>
            <a:r>
              <a:rPr sz="1200" spc="83" dirty="0">
                <a:cs typeface="Times New Roman"/>
              </a:rPr>
              <a:t>becomes </a:t>
            </a:r>
            <a:r>
              <a:rPr sz="1200" spc="79" dirty="0">
                <a:cs typeface="Times New Roman"/>
              </a:rPr>
              <a:t>a </a:t>
            </a:r>
            <a:r>
              <a:rPr sz="1200" spc="21" dirty="0">
                <a:cs typeface="Times New Roman"/>
              </a:rPr>
              <a:t>law </a:t>
            </a:r>
            <a:r>
              <a:rPr sz="1200" spc="50" dirty="0">
                <a:cs typeface="Times New Roman"/>
              </a:rPr>
              <a:t>only  </a:t>
            </a:r>
            <a:r>
              <a:rPr sz="1200" spc="67" dirty="0">
                <a:cs typeface="Times New Roman"/>
              </a:rPr>
              <a:t>after</a:t>
            </a:r>
            <a:r>
              <a:rPr sz="1200" spc="-104" dirty="0">
                <a:cs typeface="Times New Roman"/>
              </a:rPr>
              <a:t> </a:t>
            </a:r>
            <a:r>
              <a:rPr sz="1200" spc="133" dirty="0">
                <a:cs typeface="Times New Roman"/>
              </a:rPr>
              <a:t>the</a:t>
            </a:r>
            <a:r>
              <a:rPr sz="1200" spc="-54" dirty="0">
                <a:cs typeface="Times New Roman"/>
              </a:rPr>
              <a:t> </a:t>
            </a:r>
            <a:r>
              <a:rPr sz="1200" spc="92" dirty="0">
                <a:cs typeface="Times New Roman"/>
              </a:rPr>
              <a:t>President</a:t>
            </a:r>
            <a:r>
              <a:rPr sz="1200" spc="-112" dirty="0">
                <a:cs typeface="Times New Roman"/>
              </a:rPr>
              <a:t> </a:t>
            </a:r>
            <a:r>
              <a:rPr sz="1200" spc="4" dirty="0">
                <a:cs typeface="Times New Roman"/>
              </a:rPr>
              <a:t>gives</a:t>
            </a:r>
            <a:r>
              <a:rPr sz="1200" spc="-104" dirty="0">
                <a:cs typeface="Times New Roman"/>
              </a:rPr>
              <a:t> </a:t>
            </a:r>
            <a:r>
              <a:rPr sz="1200" spc="92" dirty="0">
                <a:cs typeface="Times New Roman"/>
              </a:rPr>
              <a:t>assent</a:t>
            </a:r>
            <a:r>
              <a:rPr sz="1200" spc="-87" dirty="0">
                <a:cs typeface="Times New Roman"/>
              </a:rPr>
              <a:t> </a:t>
            </a:r>
            <a:r>
              <a:rPr sz="1200" spc="108" dirty="0">
                <a:cs typeface="Times New Roman"/>
              </a:rPr>
              <a:t>to</a:t>
            </a:r>
            <a:r>
              <a:rPr sz="1200" spc="-62" dirty="0">
                <a:cs typeface="Times New Roman"/>
              </a:rPr>
              <a:t> </a:t>
            </a:r>
            <a:r>
              <a:rPr sz="1200" spc="58" dirty="0">
                <a:cs typeface="Times New Roman"/>
              </a:rPr>
              <a:t>it.</a:t>
            </a:r>
            <a:r>
              <a:rPr sz="1200" spc="-17" dirty="0">
                <a:cs typeface="Times New Roman"/>
              </a:rPr>
              <a:t> </a:t>
            </a:r>
            <a:r>
              <a:rPr sz="1200" spc="-21" dirty="0">
                <a:cs typeface="Times New Roman"/>
              </a:rPr>
              <a:t>If</a:t>
            </a:r>
            <a:r>
              <a:rPr sz="1200" spc="29" dirty="0">
                <a:cs typeface="Times New Roman"/>
              </a:rPr>
              <a:t> </a:t>
            </a:r>
            <a:r>
              <a:rPr sz="1200" spc="133" dirty="0">
                <a:cs typeface="Times New Roman"/>
              </a:rPr>
              <a:t>the</a:t>
            </a:r>
            <a:r>
              <a:rPr sz="1200" spc="-37" dirty="0">
                <a:cs typeface="Times New Roman"/>
              </a:rPr>
              <a:t> </a:t>
            </a:r>
            <a:r>
              <a:rPr sz="1200" spc="87" dirty="0">
                <a:cs typeface="Times New Roman"/>
              </a:rPr>
              <a:t>President  </a:t>
            </a:r>
            <a:r>
              <a:rPr sz="1200" spc="75" dirty="0">
                <a:cs typeface="Times New Roman"/>
              </a:rPr>
              <a:t>wants,</a:t>
            </a:r>
            <a:r>
              <a:rPr sz="1200" spc="-33" dirty="0">
                <a:cs typeface="Times New Roman"/>
              </a:rPr>
              <a:t> </a:t>
            </a:r>
            <a:r>
              <a:rPr sz="1200" spc="133" dirty="0">
                <a:cs typeface="Times New Roman"/>
              </a:rPr>
              <a:t>he/she</a:t>
            </a:r>
            <a:r>
              <a:rPr sz="1200" spc="-104" dirty="0">
                <a:cs typeface="Times New Roman"/>
              </a:rPr>
              <a:t> </a:t>
            </a:r>
            <a:r>
              <a:rPr sz="1200" spc="95" dirty="0">
                <a:cs typeface="Times New Roman"/>
              </a:rPr>
              <a:t>can</a:t>
            </a:r>
            <a:r>
              <a:rPr sz="1200" spc="-87" dirty="0">
                <a:cs typeface="Times New Roman"/>
              </a:rPr>
              <a:t> </a:t>
            </a:r>
            <a:r>
              <a:rPr sz="1200" spc="42" dirty="0">
                <a:cs typeface="Times New Roman"/>
              </a:rPr>
              <a:t>delay</a:t>
            </a:r>
            <a:r>
              <a:rPr sz="1200" spc="-92" dirty="0">
                <a:cs typeface="Times New Roman"/>
              </a:rPr>
              <a:t> </a:t>
            </a:r>
            <a:r>
              <a:rPr sz="1200" spc="92" dirty="0">
                <a:cs typeface="Times New Roman"/>
              </a:rPr>
              <a:t>this</a:t>
            </a:r>
            <a:r>
              <a:rPr sz="1200" spc="-58" dirty="0">
                <a:cs typeface="Times New Roman"/>
              </a:rPr>
              <a:t> </a:t>
            </a:r>
            <a:r>
              <a:rPr sz="1200" spc="42" dirty="0">
                <a:cs typeface="Times New Roman"/>
              </a:rPr>
              <a:t>for</a:t>
            </a:r>
            <a:r>
              <a:rPr sz="1200" spc="-121" dirty="0">
                <a:cs typeface="Times New Roman"/>
              </a:rPr>
              <a:t> </a:t>
            </a:r>
            <a:r>
              <a:rPr sz="1200" spc="95" dirty="0">
                <a:cs typeface="Times New Roman"/>
              </a:rPr>
              <a:t>some</a:t>
            </a:r>
            <a:r>
              <a:rPr sz="1200" spc="-87" dirty="0">
                <a:cs typeface="Times New Roman"/>
              </a:rPr>
              <a:t> </a:t>
            </a:r>
            <a:r>
              <a:rPr sz="1200" spc="108" dirty="0">
                <a:cs typeface="Times New Roman"/>
              </a:rPr>
              <a:t>time</a:t>
            </a:r>
            <a:r>
              <a:rPr sz="1200" spc="-121" dirty="0">
                <a:cs typeface="Times New Roman"/>
              </a:rPr>
              <a:t> </a:t>
            </a:r>
            <a:r>
              <a:rPr sz="1200" spc="133" dirty="0">
                <a:cs typeface="Times New Roman"/>
              </a:rPr>
              <a:t>and</a:t>
            </a:r>
            <a:r>
              <a:rPr sz="1200" spc="-50" dirty="0">
                <a:cs typeface="Times New Roman"/>
              </a:rPr>
              <a:t> </a:t>
            </a:r>
            <a:r>
              <a:rPr sz="1200" spc="108" dirty="0">
                <a:cs typeface="Times New Roman"/>
              </a:rPr>
              <a:t>send  </a:t>
            </a:r>
            <a:r>
              <a:rPr sz="1200" spc="133" dirty="0">
                <a:cs typeface="Times New Roman"/>
              </a:rPr>
              <a:t>the </a:t>
            </a:r>
            <a:r>
              <a:rPr sz="1200" spc="33" dirty="0">
                <a:cs typeface="Times New Roman"/>
              </a:rPr>
              <a:t>bill </a:t>
            </a:r>
            <a:r>
              <a:rPr sz="1200" spc="75" dirty="0">
                <a:cs typeface="Times New Roman"/>
              </a:rPr>
              <a:t>back </a:t>
            </a:r>
            <a:r>
              <a:rPr sz="1200" spc="108" dirty="0">
                <a:cs typeface="Times New Roman"/>
              </a:rPr>
              <a:t>to </a:t>
            </a:r>
            <a:r>
              <a:rPr sz="1200" spc="133" dirty="0">
                <a:cs typeface="Times New Roman"/>
              </a:rPr>
              <a:t>the </a:t>
            </a:r>
            <a:r>
              <a:rPr sz="1200" spc="87" dirty="0">
                <a:cs typeface="Times New Roman"/>
              </a:rPr>
              <a:t>Parliament </a:t>
            </a:r>
            <a:r>
              <a:rPr sz="1200" spc="42" dirty="0">
                <a:cs typeface="Times New Roman"/>
              </a:rPr>
              <a:t>for </a:t>
            </a:r>
            <a:r>
              <a:rPr sz="1200" spc="79" dirty="0">
                <a:cs typeface="Times New Roman"/>
              </a:rPr>
              <a:t>reconsideration.  </a:t>
            </a:r>
            <a:r>
              <a:rPr sz="1200" spc="54" dirty="0">
                <a:cs typeface="Times New Roman"/>
              </a:rPr>
              <a:t>But</a:t>
            </a:r>
            <a:r>
              <a:rPr sz="1200" spc="-79" dirty="0">
                <a:cs typeface="Times New Roman"/>
              </a:rPr>
              <a:t> </a:t>
            </a:r>
            <a:r>
              <a:rPr sz="1200" spc="-21" dirty="0">
                <a:cs typeface="Times New Roman"/>
              </a:rPr>
              <a:t>if</a:t>
            </a:r>
            <a:r>
              <a:rPr sz="1200" spc="21" dirty="0">
                <a:cs typeface="Times New Roman"/>
              </a:rPr>
              <a:t> </a:t>
            </a:r>
            <a:r>
              <a:rPr sz="1200" spc="133" dirty="0">
                <a:cs typeface="Times New Roman"/>
              </a:rPr>
              <a:t>the</a:t>
            </a:r>
            <a:r>
              <a:rPr sz="1200" spc="-42" dirty="0">
                <a:cs typeface="Times New Roman"/>
              </a:rPr>
              <a:t> </a:t>
            </a:r>
            <a:r>
              <a:rPr sz="1200" spc="87" dirty="0">
                <a:cs typeface="Times New Roman"/>
              </a:rPr>
              <a:t>Parliament</a:t>
            </a:r>
            <a:r>
              <a:rPr sz="1200" spc="-87" dirty="0">
                <a:cs typeface="Times New Roman"/>
              </a:rPr>
              <a:t> </a:t>
            </a:r>
            <a:r>
              <a:rPr sz="1200" spc="62" dirty="0">
                <a:cs typeface="Times New Roman"/>
              </a:rPr>
              <a:t>passes</a:t>
            </a:r>
            <a:r>
              <a:rPr sz="1200" spc="-75" dirty="0">
                <a:cs typeface="Times New Roman"/>
              </a:rPr>
              <a:t> </a:t>
            </a:r>
            <a:r>
              <a:rPr sz="1200" spc="133" dirty="0">
                <a:cs typeface="Times New Roman"/>
              </a:rPr>
              <a:t>the</a:t>
            </a:r>
            <a:r>
              <a:rPr sz="1200" spc="-58" dirty="0">
                <a:cs typeface="Times New Roman"/>
              </a:rPr>
              <a:t> </a:t>
            </a:r>
            <a:r>
              <a:rPr sz="1200" spc="33" dirty="0">
                <a:cs typeface="Times New Roman"/>
              </a:rPr>
              <a:t>bill</a:t>
            </a:r>
            <a:r>
              <a:rPr sz="1200" spc="-62" dirty="0">
                <a:cs typeface="Times New Roman"/>
              </a:rPr>
              <a:t> </a:t>
            </a:r>
            <a:r>
              <a:rPr sz="1200" spc="58" dirty="0">
                <a:cs typeface="Times New Roman"/>
              </a:rPr>
              <a:t>again,</a:t>
            </a:r>
            <a:r>
              <a:rPr sz="1200" spc="4" dirty="0">
                <a:cs typeface="Times New Roman"/>
              </a:rPr>
              <a:t> </a:t>
            </a:r>
            <a:r>
              <a:rPr sz="1200" spc="170" dirty="0">
                <a:cs typeface="Times New Roman"/>
              </a:rPr>
              <a:t>he/</a:t>
            </a:r>
            <a:r>
              <a:rPr sz="1200" spc="-29" dirty="0">
                <a:cs typeface="Times New Roman"/>
              </a:rPr>
              <a:t> </a:t>
            </a:r>
            <a:r>
              <a:rPr sz="1200" spc="92" dirty="0">
                <a:cs typeface="Times New Roman"/>
              </a:rPr>
              <a:t>she</a:t>
            </a:r>
            <a:r>
              <a:rPr sz="1200" spc="-75" dirty="0">
                <a:cs typeface="Times New Roman"/>
              </a:rPr>
              <a:t> </a:t>
            </a:r>
            <a:r>
              <a:rPr sz="1200" spc="108" dirty="0">
                <a:cs typeface="Times New Roman"/>
              </a:rPr>
              <a:t>to  </a:t>
            </a:r>
            <a:r>
              <a:rPr sz="1200" spc="58" dirty="0">
                <a:cs typeface="Times New Roman"/>
              </a:rPr>
              <a:t>sign</a:t>
            </a:r>
            <a:r>
              <a:rPr sz="1200" spc="-42" dirty="0">
                <a:cs typeface="Times New Roman"/>
              </a:rPr>
              <a:t> </a:t>
            </a:r>
            <a:r>
              <a:rPr sz="1200" spc="79" dirty="0">
                <a:cs typeface="Times New Roman"/>
              </a:rPr>
              <a:t>it</a:t>
            </a:r>
            <a:endParaRPr sz="1200" dirty="0">
              <a:cs typeface="Times New Roman"/>
            </a:endParaRPr>
          </a:p>
        </p:txBody>
      </p:sp>
      <p:sp>
        <p:nvSpPr>
          <p:cNvPr id="4" name="Rectangle 3"/>
          <p:cNvSpPr/>
          <p:nvPr/>
        </p:nvSpPr>
        <p:spPr>
          <a:xfrm>
            <a:off x="609600" y="342900"/>
            <a:ext cx="8534400" cy="723271"/>
          </a:xfrm>
          <a:prstGeom prst="rect">
            <a:avLst/>
          </a:prstGeom>
        </p:spPr>
        <p:txBody>
          <a:bodyPr wrap="square" lIns="76197" tIns="38098" rIns="76197" bIns="38098">
            <a:spAutoFit/>
          </a:bodyPr>
          <a:lstStyle/>
          <a:p>
            <a:r>
              <a:rPr lang="en-IN" b="1" spc="-37" dirty="0">
                <a:cs typeface="Times New Roman"/>
              </a:rPr>
              <a:t> </a:t>
            </a:r>
            <a:r>
              <a:rPr lang="en-US" sz="2400" b="1" dirty="0">
                <a:solidFill>
                  <a:srgbClr val="FF0000"/>
                </a:solidFill>
                <a:ea typeface="Calibri"/>
                <a:cs typeface="Calibri"/>
                <a:sym typeface="Calibri"/>
              </a:rPr>
              <a:t>WORKING OF INSTITUTIONS</a:t>
            </a:r>
            <a:endParaRPr lang="en-US" sz="1600" b="1" dirty="0">
              <a:solidFill>
                <a:srgbClr val="FF0000"/>
              </a:solidFill>
              <a:ea typeface="Calibri"/>
              <a:cs typeface="Calibri"/>
              <a:sym typeface="Calibri"/>
            </a:endParaRPr>
          </a:p>
          <a:p>
            <a:r>
              <a:rPr lang="en-IN" sz="1800" b="1" spc="-37" dirty="0">
                <a:cs typeface="Times New Roman"/>
              </a:rPr>
              <a:t>LIMITATION OF </a:t>
            </a:r>
            <a:r>
              <a:rPr lang="en-IN" sz="1800" b="1" spc="87" dirty="0">
                <a:cs typeface="Times New Roman"/>
              </a:rPr>
              <a:t>PRESIDENT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6" name="Picture 5">
            <a:extLst>
              <a:ext uri="{FF2B5EF4-FFF2-40B4-BE49-F238E27FC236}">
                <a16:creationId xmlns:a16="http://schemas.microsoft.com/office/drawing/2014/main" id="{08B968D7-7E5D-4ECA-A6DE-E562B9E7C1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895350"/>
            <a:ext cx="2847975" cy="30480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428750"/>
            <a:ext cx="3959859" cy="3394134"/>
          </a:xfrm>
          <a:prstGeom prst="rect">
            <a:avLst/>
          </a:prstGeom>
        </p:spPr>
        <p:txBody>
          <a:bodyPr vert="horz" wrap="square" lIns="0" tIns="11112" rIns="0" bIns="0" rtlCol="0">
            <a:spAutoFit/>
          </a:bodyPr>
          <a:lstStyle/>
          <a:p>
            <a:pPr marL="439720" marR="4233" indent="-429666">
              <a:lnSpc>
                <a:spcPct val="150000"/>
              </a:lnSpc>
              <a:spcBef>
                <a:spcPts val="87"/>
              </a:spcBef>
              <a:buSzPct val="84615"/>
              <a:buAutoNum type="arabicPeriod"/>
              <a:tabLst>
                <a:tab pos="439720" algn="l"/>
                <a:tab pos="440249" algn="l"/>
              </a:tabLst>
            </a:pPr>
            <a:r>
              <a:rPr sz="1200" spc="112" dirty="0">
                <a:cs typeface="Times New Roman"/>
              </a:rPr>
              <a:t>She/he</a:t>
            </a:r>
            <a:r>
              <a:rPr sz="1200" spc="-104" dirty="0">
                <a:cs typeface="Times New Roman"/>
              </a:rPr>
              <a:t> </a:t>
            </a:r>
            <a:r>
              <a:rPr sz="1200" spc="95" dirty="0">
                <a:cs typeface="Times New Roman"/>
              </a:rPr>
              <a:t>appoints</a:t>
            </a:r>
            <a:r>
              <a:rPr sz="1200" spc="-79" dirty="0">
                <a:cs typeface="Times New Roman"/>
              </a:rPr>
              <a:t> </a:t>
            </a:r>
            <a:r>
              <a:rPr sz="1200" spc="133" dirty="0">
                <a:cs typeface="Times New Roman"/>
              </a:rPr>
              <a:t>the</a:t>
            </a:r>
            <a:r>
              <a:rPr sz="1200" spc="-62" dirty="0">
                <a:cs typeface="Times New Roman"/>
              </a:rPr>
              <a:t> </a:t>
            </a:r>
            <a:r>
              <a:rPr sz="1200" spc="33" dirty="0">
                <a:cs typeface="Times New Roman"/>
              </a:rPr>
              <a:t>Chief</a:t>
            </a:r>
            <a:r>
              <a:rPr sz="1200" spc="37" dirty="0">
                <a:cs typeface="Times New Roman"/>
              </a:rPr>
              <a:t> </a:t>
            </a:r>
            <a:r>
              <a:rPr sz="1200" spc="33" dirty="0">
                <a:cs typeface="Times New Roman"/>
              </a:rPr>
              <a:t>Justice</a:t>
            </a:r>
            <a:r>
              <a:rPr sz="1200" spc="-133" dirty="0">
                <a:cs typeface="Times New Roman"/>
              </a:rPr>
              <a:t> </a:t>
            </a:r>
            <a:r>
              <a:rPr sz="1200" spc="17" dirty="0">
                <a:cs typeface="Times New Roman"/>
              </a:rPr>
              <a:t>of</a:t>
            </a:r>
            <a:r>
              <a:rPr sz="1200" spc="37" dirty="0">
                <a:cs typeface="Times New Roman"/>
              </a:rPr>
              <a:t> </a:t>
            </a:r>
            <a:r>
              <a:rPr sz="1200" spc="71" dirty="0">
                <a:cs typeface="Times New Roman"/>
              </a:rPr>
              <a:t>India,</a:t>
            </a:r>
            <a:r>
              <a:rPr sz="1200" spc="-33" dirty="0">
                <a:cs typeface="Times New Roman"/>
              </a:rPr>
              <a:t> </a:t>
            </a:r>
            <a:r>
              <a:rPr sz="1200" spc="133" dirty="0">
                <a:cs typeface="Times New Roman"/>
              </a:rPr>
              <a:t>the</a:t>
            </a:r>
            <a:r>
              <a:rPr sz="1200" spc="-62" dirty="0">
                <a:cs typeface="Times New Roman"/>
              </a:rPr>
              <a:t> </a:t>
            </a:r>
            <a:r>
              <a:rPr sz="1200" spc="58" dirty="0">
                <a:cs typeface="Times New Roman"/>
              </a:rPr>
              <a:t>judges  </a:t>
            </a:r>
            <a:r>
              <a:rPr sz="1200" spc="17" dirty="0">
                <a:cs typeface="Times New Roman"/>
              </a:rPr>
              <a:t>of </a:t>
            </a:r>
            <a:r>
              <a:rPr sz="1200" spc="133" dirty="0">
                <a:cs typeface="Times New Roman"/>
              </a:rPr>
              <a:t>the </a:t>
            </a:r>
            <a:r>
              <a:rPr sz="1200" spc="83" dirty="0">
                <a:cs typeface="Times New Roman"/>
              </a:rPr>
              <a:t>Supreme </a:t>
            </a:r>
            <a:r>
              <a:rPr sz="1200" spc="87" dirty="0">
                <a:cs typeface="Times New Roman"/>
              </a:rPr>
              <a:t>Court </a:t>
            </a:r>
            <a:r>
              <a:rPr sz="1200" spc="133" dirty="0">
                <a:cs typeface="Times New Roman"/>
              </a:rPr>
              <a:t>and the </a:t>
            </a:r>
            <a:r>
              <a:rPr sz="1200" spc="79" dirty="0">
                <a:cs typeface="Times New Roman"/>
              </a:rPr>
              <a:t>High Courts </a:t>
            </a:r>
            <a:r>
              <a:rPr sz="1200" spc="17" dirty="0">
                <a:cs typeface="Times New Roman"/>
              </a:rPr>
              <a:t>of </a:t>
            </a:r>
            <a:r>
              <a:rPr sz="1200" spc="133" dirty="0">
                <a:cs typeface="Times New Roman"/>
              </a:rPr>
              <a:t>the  </a:t>
            </a:r>
            <a:r>
              <a:rPr sz="1200" spc="71" dirty="0">
                <a:cs typeface="Times New Roman"/>
              </a:rPr>
              <a:t>states.</a:t>
            </a:r>
            <a:endParaRPr sz="1200" dirty="0">
              <a:cs typeface="Times New Roman"/>
            </a:endParaRPr>
          </a:p>
          <a:p>
            <a:pPr>
              <a:lnSpc>
                <a:spcPct val="150000"/>
              </a:lnSpc>
              <a:spcBef>
                <a:spcPts val="4"/>
              </a:spcBef>
              <a:buAutoNum type="arabicPeriod"/>
            </a:pPr>
            <a:endParaRPr sz="1200" dirty="0">
              <a:cs typeface="Times New Roman"/>
            </a:endParaRPr>
          </a:p>
          <a:p>
            <a:pPr marL="439720" marR="340770" indent="-429666">
              <a:lnSpc>
                <a:spcPct val="150000"/>
              </a:lnSpc>
              <a:spcBef>
                <a:spcPts val="4"/>
              </a:spcBef>
              <a:buSzPct val="84615"/>
              <a:buAutoNum type="arabicPeriod"/>
              <a:tabLst>
                <a:tab pos="439720" algn="l"/>
                <a:tab pos="440249" algn="l"/>
              </a:tabLst>
            </a:pPr>
            <a:r>
              <a:rPr sz="1200" spc="95" dirty="0">
                <a:cs typeface="Times New Roman"/>
              </a:rPr>
              <a:t>He</a:t>
            </a:r>
            <a:r>
              <a:rPr sz="1200" spc="-117" dirty="0">
                <a:cs typeface="Times New Roman"/>
              </a:rPr>
              <a:t> </a:t>
            </a:r>
            <a:r>
              <a:rPr sz="1200" spc="95" dirty="0">
                <a:cs typeface="Times New Roman"/>
              </a:rPr>
              <a:t>appoints</a:t>
            </a:r>
            <a:r>
              <a:rPr sz="1200" spc="-67" dirty="0">
                <a:cs typeface="Times New Roman"/>
              </a:rPr>
              <a:t> </a:t>
            </a:r>
            <a:r>
              <a:rPr sz="1200" spc="133" dirty="0">
                <a:cs typeface="Times New Roman"/>
              </a:rPr>
              <a:t>the</a:t>
            </a:r>
            <a:r>
              <a:rPr sz="1200" spc="-62" dirty="0">
                <a:cs typeface="Times New Roman"/>
              </a:rPr>
              <a:t> </a:t>
            </a:r>
            <a:r>
              <a:rPr sz="1200" spc="87" dirty="0">
                <a:cs typeface="Times New Roman"/>
              </a:rPr>
              <a:t>Prime</a:t>
            </a:r>
            <a:r>
              <a:rPr sz="1200" spc="-46" dirty="0">
                <a:cs typeface="Times New Roman"/>
              </a:rPr>
              <a:t> </a:t>
            </a:r>
            <a:r>
              <a:rPr sz="1200" spc="71" dirty="0">
                <a:cs typeface="Times New Roman"/>
              </a:rPr>
              <a:t>Minister</a:t>
            </a:r>
            <a:r>
              <a:rPr sz="1200" spc="-142" dirty="0">
                <a:cs typeface="Times New Roman"/>
              </a:rPr>
              <a:t> </a:t>
            </a:r>
            <a:r>
              <a:rPr sz="1200" spc="17" dirty="0">
                <a:cs typeface="Times New Roman"/>
              </a:rPr>
              <a:t>of</a:t>
            </a:r>
            <a:r>
              <a:rPr sz="1200" spc="42" dirty="0">
                <a:cs typeface="Times New Roman"/>
              </a:rPr>
              <a:t> </a:t>
            </a:r>
            <a:r>
              <a:rPr sz="1200" spc="83" dirty="0">
                <a:cs typeface="Times New Roman"/>
              </a:rPr>
              <a:t>India</a:t>
            </a:r>
            <a:r>
              <a:rPr sz="1200" spc="-108" dirty="0">
                <a:cs typeface="Times New Roman"/>
              </a:rPr>
              <a:t> </a:t>
            </a:r>
            <a:r>
              <a:rPr sz="1200" spc="133" dirty="0">
                <a:cs typeface="Times New Roman"/>
              </a:rPr>
              <a:t>and</a:t>
            </a:r>
            <a:r>
              <a:rPr sz="1200" spc="-58" dirty="0">
                <a:cs typeface="Times New Roman"/>
              </a:rPr>
              <a:t> </a:t>
            </a:r>
            <a:r>
              <a:rPr sz="1200" spc="121" dirty="0">
                <a:cs typeface="Times New Roman"/>
              </a:rPr>
              <a:t>other  </a:t>
            </a:r>
            <a:r>
              <a:rPr sz="1200" spc="83" dirty="0">
                <a:cs typeface="Times New Roman"/>
              </a:rPr>
              <a:t>ministers</a:t>
            </a:r>
            <a:r>
              <a:rPr sz="1200" spc="-121" dirty="0">
                <a:cs typeface="Times New Roman"/>
              </a:rPr>
              <a:t> </a:t>
            </a:r>
            <a:r>
              <a:rPr sz="1200" spc="133" dirty="0">
                <a:cs typeface="Times New Roman"/>
              </a:rPr>
              <a:t>on</a:t>
            </a:r>
            <a:r>
              <a:rPr sz="1200" spc="-62" dirty="0">
                <a:cs typeface="Times New Roman"/>
              </a:rPr>
              <a:t> </a:t>
            </a:r>
            <a:r>
              <a:rPr sz="1200" spc="133" dirty="0">
                <a:cs typeface="Times New Roman"/>
              </a:rPr>
              <a:t>the</a:t>
            </a:r>
            <a:r>
              <a:rPr sz="1200" spc="-112" dirty="0">
                <a:cs typeface="Times New Roman"/>
              </a:rPr>
              <a:t> </a:t>
            </a:r>
            <a:r>
              <a:rPr sz="1200" spc="42" dirty="0">
                <a:cs typeface="Times New Roman"/>
              </a:rPr>
              <a:t>advice</a:t>
            </a:r>
            <a:r>
              <a:rPr sz="1200" spc="-112" dirty="0">
                <a:cs typeface="Times New Roman"/>
              </a:rPr>
              <a:t> </a:t>
            </a:r>
            <a:r>
              <a:rPr sz="1200" spc="17" dirty="0">
                <a:cs typeface="Times New Roman"/>
              </a:rPr>
              <a:t>of </a:t>
            </a:r>
            <a:r>
              <a:rPr sz="1200" spc="133" dirty="0">
                <a:cs typeface="Times New Roman"/>
              </a:rPr>
              <a:t>the</a:t>
            </a:r>
            <a:r>
              <a:rPr sz="1200" spc="-62" dirty="0">
                <a:cs typeface="Times New Roman"/>
              </a:rPr>
              <a:t> </a:t>
            </a:r>
            <a:r>
              <a:rPr sz="1200" spc="87" dirty="0">
                <a:cs typeface="Times New Roman"/>
              </a:rPr>
              <a:t>Prime</a:t>
            </a:r>
            <a:r>
              <a:rPr sz="1200" spc="-50" dirty="0">
                <a:cs typeface="Times New Roman"/>
              </a:rPr>
              <a:t> </a:t>
            </a:r>
            <a:r>
              <a:rPr sz="1200" spc="42" dirty="0">
                <a:cs typeface="Times New Roman"/>
              </a:rPr>
              <a:t>Minister.</a:t>
            </a:r>
            <a:r>
              <a:rPr sz="1200" spc="-8" dirty="0">
                <a:cs typeface="Times New Roman"/>
              </a:rPr>
              <a:t> </a:t>
            </a:r>
            <a:r>
              <a:rPr sz="1200" spc="92" dirty="0">
                <a:cs typeface="Times New Roman"/>
              </a:rPr>
              <a:t>He  </a:t>
            </a:r>
            <a:r>
              <a:rPr sz="1200" spc="95" dirty="0">
                <a:cs typeface="Times New Roman"/>
              </a:rPr>
              <a:t>appoints</a:t>
            </a:r>
            <a:r>
              <a:rPr sz="1200" spc="-83" dirty="0">
                <a:cs typeface="Times New Roman"/>
              </a:rPr>
              <a:t> </a:t>
            </a:r>
            <a:r>
              <a:rPr sz="1200" spc="133" dirty="0">
                <a:cs typeface="Times New Roman"/>
              </a:rPr>
              <a:t>the</a:t>
            </a:r>
            <a:r>
              <a:rPr sz="1200" spc="-58" dirty="0">
                <a:cs typeface="Times New Roman"/>
              </a:rPr>
              <a:t> </a:t>
            </a:r>
            <a:r>
              <a:rPr sz="1200" spc="54" dirty="0">
                <a:cs typeface="Times New Roman"/>
              </a:rPr>
              <a:t>Governors</a:t>
            </a:r>
            <a:r>
              <a:rPr sz="1200" spc="-104" dirty="0">
                <a:cs typeface="Times New Roman"/>
              </a:rPr>
              <a:t> </a:t>
            </a:r>
            <a:r>
              <a:rPr sz="1200" spc="17" dirty="0">
                <a:cs typeface="Times New Roman"/>
              </a:rPr>
              <a:t>of</a:t>
            </a:r>
            <a:r>
              <a:rPr sz="1200" spc="8" dirty="0">
                <a:cs typeface="Times New Roman"/>
              </a:rPr>
              <a:t> </a:t>
            </a:r>
            <a:r>
              <a:rPr sz="1200" spc="133" dirty="0">
                <a:cs typeface="Times New Roman"/>
              </a:rPr>
              <a:t>the</a:t>
            </a:r>
            <a:r>
              <a:rPr sz="1200" spc="-58" dirty="0">
                <a:cs typeface="Times New Roman"/>
              </a:rPr>
              <a:t> </a:t>
            </a:r>
            <a:r>
              <a:rPr sz="1200" spc="54" dirty="0">
                <a:cs typeface="Times New Roman"/>
              </a:rPr>
              <a:t>States.</a:t>
            </a:r>
            <a:endParaRPr sz="1200" dirty="0">
              <a:cs typeface="Times New Roman"/>
            </a:endParaRPr>
          </a:p>
          <a:p>
            <a:pPr>
              <a:lnSpc>
                <a:spcPct val="150000"/>
              </a:lnSpc>
              <a:spcBef>
                <a:spcPts val="4"/>
              </a:spcBef>
              <a:buAutoNum type="arabicPeriod"/>
            </a:pPr>
            <a:endParaRPr sz="1200" dirty="0">
              <a:cs typeface="Times New Roman"/>
            </a:endParaRPr>
          </a:p>
          <a:p>
            <a:pPr marL="439720" marR="928121" indent="-429666">
              <a:lnSpc>
                <a:spcPct val="150000"/>
              </a:lnSpc>
              <a:spcBef>
                <a:spcPts val="4"/>
              </a:spcBef>
              <a:buSzPct val="84615"/>
              <a:buAutoNum type="arabicPeriod"/>
              <a:tabLst>
                <a:tab pos="439720" algn="l"/>
                <a:tab pos="440249" algn="l"/>
              </a:tabLst>
            </a:pPr>
            <a:r>
              <a:rPr sz="1200" spc="95" dirty="0">
                <a:cs typeface="Times New Roman"/>
              </a:rPr>
              <a:t>He</a:t>
            </a:r>
            <a:r>
              <a:rPr sz="1200" spc="-121" dirty="0">
                <a:cs typeface="Times New Roman"/>
              </a:rPr>
              <a:t> </a:t>
            </a:r>
            <a:r>
              <a:rPr sz="1200" spc="95" dirty="0">
                <a:cs typeface="Times New Roman"/>
              </a:rPr>
              <a:t>appoints</a:t>
            </a:r>
            <a:r>
              <a:rPr sz="1200" spc="-71" dirty="0">
                <a:cs typeface="Times New Roman"/>
              </a:rPr>
              <a:t> </a:t>
            </a:r>
            <a:r>
              <a:rPr sz="1200" spc="133" dirty="0">
                <a:cs typeface="Times New Roman"/>
              </a:rPr>
              <a:t>the</a:t>
            </a:r>
            <a:r>
              <a:rPr sz="1200" spc="-62" dirty="0">
                <a:cs typeface="Times New Roman"/>
              </a:rPr>
              <a:t> </a:t>
            </a:r>
            <a:r>
              <a:rPr sz="1200" spc="62" dirty="0">
                <a:cs typeface="Times New Roman"/>
              </a:rPr>
              <a:t>Election</a:t>
            </a:r>
            <a:r>
              <a:rPr sz="1200" spc="-58" dirty="0">
                <a:cs typeface="Times New Roman"/>
              </a:rPr>
              <a:t> </a:t>
            </a:r>
            <a:r>
              <a:rPr sz="1200" spc="75" dirty="0">
                <a:cs typeface="Times New Roman"/>
              </a:rPr>
              <a:t>Commissioners</a:t>
            </a:r>
            <a:r>
              <a:rPr sz="1200" spc="-117" dirty="0">
                <a:cs typeface="Times New Roman"/>
              </a:rPr>
              <a:t> </a:t>
            </a:r>
            <a:r>
              <a:rPr sz="1200" spc="133" dirty="0">
                <a:cs typeface="Times New Roman"/>
              </a:rPr>
              <a:t>and  </a:t>
            </a:r>
            <a:r>
              <a:rPr sz="1400" spc="71" dirty="0">
                <a:cs typeface="Times New Roman"/>
              </a:rPr>
              <a:t>Ambassadors</a:t>
            </a:r>
            <a:r>
              <a:rPr sz="1400" spc="-92" dirty="0">
                <a:cs typeface="Times New Roman"/>
              </a:rPr>
              <a:t> </a:t>
            </a:r>
            <a:r>
              <a:rPr sz="1400" spc="112" dirty="0">
                <a:cs typeface="Times New Roman"/>
              </a:rPr>
              <a:t>to</a:t>
            </a:r>
            <a:r>
              <a:rPr sz="1400" spc="-129" dirty="0">
                <a:cs typeface="Times New Roman"/>
              </a:rPr>
              <a:t> </a:t>
            </a:r>
            <a:r>
              <a:rPr sz="1400" spc="121" dirty="0">
                <a:cs typeface="Times New Roman"/>
              </a:rPr>
              <a:t>other</a:t>
            </a:r>
            <a:r>
              <a:rPr sz="1400" spc="-137" dirty="0">
                <a:cs typeface="Times New Roman"/>
              </a:rPr>
              <a:t> </a:t>
            </a:r>
            <a:r>
              <a:rPr sz="1400" spc="87" dirty="0">
                <a:cs typeface="Times New Roman"/>
              </a:rPr>
              <a:t>countries</a:t>
            </a:r>
            <a:endParaRPr sz="1300" dirty="0">
              <a:cs typeface="Times New Roman"/>
            </a:endParaRPr>
          </a:p>
        </p:txBody>
      </p:sp>
      <p:sp>
        <p:nvSpPr>
          <p:cNvPr id="4" name="Rectangle 3"/>
          <p:cNvSpPr/>
          <p:nvPr/>
        </p:nvSpPr>
        <p:spPr>
          <a:xfrm>
            <a:off x="533400" y="285750"/>
            <a:ext cx="8610600" cy="723271"/>
          </a:xfrm>
          <a:prstGeom prst="rect">
            <a:avLst/>
          </a:prstGeom>
        </p:spPr>
        <p:txBody>
          <a:bodyPr wrap="square" lIns="76197" tIns="38098" rIns="76197" bIns="38098">
            <a:spAutoFit/>
          </a:bodyPr>
          <a:lstStyle/>
          <a:p>
            <a:r>
              <a:rPr lang="en-IN" sz="2400" b="1" spc="250" dirty="0">
                <a:solidFill>
                  <a:srgbClr val="FF0000"/>
                </a:solidFill>
                <a:cs typeface="Times New Roman"/>
              </a:rPr>
              <a:t> </a:t>
            </a:r>
            <a:r>
              <a:rPr lang="en-US" sz="2400" b="1" dirty="0">
                <a:solidFill>
                  <a:srgbClr val="FF0000"/>
                </a:solidFill>
                <a:ea typeface="Calibri"/>
                <a:cs typeface="Calibri"/>
                <a:sym typeface="Calibri"/>
              </a:rPr>
              <a:t>WORKING OF INSTITUTIONS </a:t>
            </a:r>
          </a:p>
          <a:p>
            <a:r>
              <a:rPr lang="en-IN" sz="1800" b="1" dirty="0">
                <a:cs typeface="Times New Roman"/>
              </a:rPr>
              <a:t>APPOINTMENTS MADE BY  PRESIDENT OF INDIA</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6" name="Picture 5">
            <a:extLst>
              <a:ext uri="{FF2B5EF4-FFF2-40B4-BE49-F238E27FC236}">
                <a16:creationId xmlns:a16="http://schemas.microsoft.com/office/drawing/2014/main" id="{66FB010C-A1EA-424D-A787-0109424ADF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6718" y="1432560"/>
            <a:ext cx="3619500" cy="205740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97770"/>
            <a:ext cx="6626860" cy="3078663"/>
          </a:xfrm>
          <a:prstGeom prst="rect">
            <a:avLst/>
          </a:prstGeom>
        </p:spPr>
        <p:txBody>
          <a:bodyPr vert="horz" wrap="square" lIns="0" tIns="11112" rIns="0" bIns="0" rtlCol="0">
            <a:spAutoFit/>
          </a:bodyPr>
          <a:lstStyle/>
          <a:p>
            <a:pPr marL="238645" marR="134403" indent="-228591">
              <a:lnSpc>
                <a:spcPct val="150000"/>
              </a:lnSpc>
              <a:spcBef>
                <a:spcPts val="87"/>
              </a:spcBef>
              <a:buSzPct val="84615"/>
              <a:buFont typeface="Arial" pitchFamily="34" charset="0"/>
              <a:buChar char="•"/>
              <a:tabLst>
                <a:tab pos="239174" algn="l"/>
              </a:tabLst>
            </a:pPr>
            <a:r>
              <a:rPr sz="1400" spc="146" dirty="0">
                <a:cs typeface="Times New Roman"/>
              </a:rPr>
              <a:t>When </a:t>
            </a:r>
            <a:r>
              <a:rPr sz="1400" spc="79" dirty="0">
                <a:cs typeface="Times New Roman"/>
              </a:rPr>
              <a:t>a </a:t>
            </a:r>
            <a:r>
              <a:rPr sz="1400" spc="83" dirty="0">
                <a:cs typeface="Times New Roman"/>
              </a:rPr>
              <a:t>party </a:t>
            </a:r>
            <a:r>
              <a:rPr sz="1400" spc="95" dirty="0">
                <a:cs typeface="Times New Roman"/>
              </a:rPr>
              <a:t>or </a:t>
            </a:r>
            <a:r>
              <a:rPr sz="1400" spc="67" dirty="0">
                <a:cs typeface="Times New Roman"/>
              </a:rPr>
              <a:t>coalition </a:t>
            </a:r>
            <a:r>
              <a:rPr sz="1400" spc="17" dirty="0">
                <a:cs typeface="Times New Roman"/>
              </a:rPr>
              <a:t>of </a:t>
            </a:r>
            <a:r>
              <a:rPr sz="1400" spc="83" dirty="0">
                <a:cs typeface="Times New Roman"/>
              </a:rPr>
              <a:t>parties </a:t>
            </a:r>
            <a:r>
              <a:rPr sz="1400" spc="58" dirty="0">
                <a:cs typeface="Times New Roman"/>
              </a:rPr>
              <a:t>gets </a:t>
            </a:r>
            <a:r>
              <a:rPr sz="1400" spc="79" dirty="0">
                <a:cs typeface="Times New Roman"/>
              </a:rPr>
              <a:t>a </a:t>
            </a:r>
            <a:r>
              <a:rPr sz="1400" spc="58" dirty="0">
                <a:cs typeface="Times New Roman"/>
              </a:rPr>
              <a:t>clear  </a:t>
            </a:r>
            <a:r>
              <a:rPr sz="1400" spc="67" dirty="0">
                <a:cs typeface="Times New Roman"/>
              </a:rPr>
              <a:t>majority</a:t>
            </a:r>
            <a:r>
              <a:rPr sz="1400" spc="-67" dirty="0">
                <a:cs typeface="Times New Roman"/>
              </a:rPr>
              <a:t> </a:t>
            </a:r>
            <a:r>
              <a:rPr sz="1400" spc="92" dirty="0">
                <a:cs typeface="Times New Roman"/>
              </a:rPr>
              <a:t>in</a:t>
            </a:r>
            <a:r>
              <a:rPr sz="1400" spc="-46" dirty="0">
                <a:cs typeface="Times New Roman"/>
              </a:rPr>
              <a:t> </a:t>
            </a:r>
            <a:r>
              <a:rPr sz="1400" spc="133" dirty="0">
                <a:cs typeface="Times New Roman"/>
              </a:rPr>
              <a:t>the</a:t>
            </a:r>
            <a:r>
              <a:rPr sz="1400" spc="-104" dirty="0">
                <a:cs typeface="Times New Roman"/>
              </a:rPr>
              <a:t> </a:t>
            </a:r>
            <a:r>
              <a:rPr sz="1400" spc="62" dirty="0">
                <a:cs typeface="Times New Roman"/>
              </a:rPr>
              <a:t>elections,</a:t>
            </a:r>
            <a:r>
              <a:rPr sz="1400" spc="-42" dirty="0">
                <a:cs typeface="Times New Roman"/>
              </a:rPr>
              <a:t> </a:t>
            </a:r>
            <a:r>
              <a:rPr sz="1400" spc="133" dirty="0">
                <a:cs typeface="Times New Roman"/>
              </a:rPr>
              <a:t>the</a:t>
            </a:r>
            <a:r>
              <a:rPr sz="1400" spc="-54" dirty="0">
                <a:cs typeface="Times New Roman"/>
              </a:rPr>
              <a:t> </a:t>
            </a:r>
            <a:r>
              <a:rPr sz="1400" spc="87" dirty="0">
                <a:cs typeface="Times New Roman"/>
              </a:rPr>
              <a:t>President</a:t>
            </a:r>
            <a:r>
              <a:rPr sz="1400" spc="-42" dirty="0">
                <a:cs typeface="Times New Roman"/>
              </a:rPr>
              <a:t> </a:t>
            </a:r>
            <a:r>
              <a:rPr sz="1400" spc="92" dirty="0">
                <a:cs typeface="Times New Roman"/>
              </a:rPr>
              <a:t>has</a:t>
            </a:r>
            <a:r>
              <a:rPr sz="1400" spc="-62" dirty="0">
                <a:cs typeface="Times New Roman"/>
              </a:rPr>
              <a:t> </a:t>
            </a:r>
            <a:r>
              <a:rPr sz="1400" spc="112" dirty="0">
                <a:cs typeface="Times New Roman"/>
              </a:rPr>
              <a:t>to</a:t>
            </a:r>
            <a:r>
              <a:rPr sz="1400" spc="-121" dirty="0">
                <a:cs typeface="Times New Roman"/>
              </a:rPr>
              <a:t> </a:t>
            </a:r>
            <a:r>
              <a:rPr sz="1400" spc="104" dirty="0">
                <a:cs typeface="Times New Roman"/>
              </a:rPr>
              <a:t>appoint  </a:t>
            </a:r>
            <a:r>
              <a:rPr sz="1400" spc="133" dirty="0">
                <a:cs typeface="Times New Roman"/>
              </a:rPr>
              <a:t>the </a:t>
            </a:r>
            <a:r>
              <a:rPr sz="1400" spc="83" dirty="0">
                <a:cs typeface="Times New Roman"/>
              </a:rPr>
              <a:t>leader </a:t>
            </a:r>
            <a:r>
              <a:rPr sz="1400" spc="17" dirty="0">
                <a:cs typeface="Times New Roman"/>
              </a:rPr>
              <a:t>of </a:t>
            </a:r>
            <a:r>
              <a:rPr sz="1400" spc="133" dirty="0">
                <a:cs typeface="Times New Roman"/>
              </a:rPr>
              <a:t>the </a:t>
            </a:r>
            <a:r>
              <a:rPr sz="1400" spc="67" dirty="0">
                <a:cs typeface="Times New Roman"/>
              </a:rPr>
              <a:t>majority </a:t>
            </a:r>
            <a:r>
              <a:rPr sz="1400" spc="83" dirty="0">
                <a:cs typeface="Times New Roman"/>
              </a:rPr>
              <a:t>party </a:t>
            </a:r>
            <a:r>
              <a:rPr sz="1400" spc="95" dirty="0">
                <a:cs typeface="Times New Roman"/>
              </a:rPr>
              <a:t>or </a:t>
            </a:r>
            <a:r>
              <a:rPr sz="1400" spc="133" dirty="0">
                <a:cs typeface="Times New Roman"/>
              </a:rPr>
              <a:t>the </a:t>
            </a:r>
            <a:r>
              <a:rPr sz="1400" spc="67" dirty="0">
                <a:cs typeface="Times New Roman"/>
              </a:rPr>
              <a:t>coalition </a:t>
            </a:r>
            <a:r>
              <a:rPr sz="1400" spc="137" dirty="0">
                <a:cs typeface="Times New Roman"/>
              </a:rPr>
              <a:t>that  </a:t>
            </a:r>
            <a:r>
              <a:rPr sz="1400" spc="42" dirty="0">
                <a:cs typeface="Times New Roman"/>
              </a:rPr>
              <a:t>enjoys</a:t>
            </a:r>
            <a:r>
              <a:rPr sz="1400" spc="-67" dirty="0">
                <a:cs typeface="Times New Roman"/>
              </a:rPr>
              <a:t> </a:t>
            </a:r>
            <a:r>
              <a:rPr sz="1400" spc="67" dirty="0">
                <a:cs typeface="Times New Roman"/>
              </a:rPr>
              <a:t>majority</a:t>
            </a:r>
            <a:r>
              <a:rPr sz="1400" spc="-104" dirty="0">
                <a:cs typeface="Times New Roman"/>
              </a:rPr>
              <a:t> </a:t>
            </a:r>
            <a:r>
              <a:rPr sz="1400" spc="112" dirty="0">
                <a:cs typeface="Times New Roman"/>
              </a:rPr>
              <a:t>support</a:t>
            </a:r>
            <a:r>
              <a:rPr sz="1400" spc="-83" dirty="0">
                <a:cs typeface="Times New Roman"/>
              </a:rPr>
              <a:t> </a:t>
            </a:r>
            <a:r>
              <a:rPr sz="1400" spc="92" dirty="0">
                <a:cs typeface="Times New Roman"/>
              </a:rPr>
              <a:t>in</a:t>
            </a:r>
            <a:r>
              <a:rPr sz="1400" spc="-58" dirty="0">
                <a:cs typeface="Times New Roman"/>
              </a:rPr>
              <a:t> </a:t>
            </a:r>
            <a:r>
              <a:rPr sz="1400" spc="133" dirty="0">
                <a:cs typeface="Times New Roman"/>
              </a:rPr>
              <a:t>the</a:t>
            </a:r>
            <a:r>
              <a:rPr sz="1400" spc="-58" dirty="0">
                <a:cs typeface="Times New Roman"/>
              </a:rPr>
              <a:t> </a:t>
            </a:r>
            <a:r>
              <a:rPr sz="1400" spc="25" dirty="0">
                <a:cs typeface="Times New Roman"/>
              </a:rPr>
              <a:t>Lok</a:t>
            </a:r>
            <a:r>
              <a:rPr sz="1400" spc="-37" dirty="0">
                <a:cs typeface="Times New Roman"/>
              </a:rPr>
              <a:t> </a:t>
            </a:r>
            <a:r>
              <a:rPr sz="1400" spc="71" dirty="0">
                <a:cs typeface="Times New Roman"/>
              </a:rPr>
              <a:t>Sabha</a:t>
            </a:r>
            <a:endParaRPr sz="1400" dirty="0">
              <a:cs typeface="Times New Roman"/>
            </a:endParaRPr>
          </a:p>
          <a:p>
            <a:pPr marL="238645" marR="162448" indent="-228591">
              <a:lnSpc>
                <a:spcPct val="150000"/>
              </a:lnSpc>
              <a:spcBef>
                <a:spcPts val="500"/>
              </a:spcBef>
              <a:buSzPct val="84615"/>
              <a:buFont typeface="Arial" pitchFamily="34" charset="0"/>
              <a:buChar char="•"/>
              <a:tabLst>
                <a:tab pos="239174" algn="l"/>
              </a:tabLst>
            </a:pPr>
            <a:r>
              <a:rPr sz="1400" spc="146" dirty="0">
                <a:cs typeface="Times New Roman"/>
              </a:rPr>
              <a:t>When</a:t>
            </a:r>
            <a:r>
              <a:rPr sz="1400" spc="-25" dirty="0">
                <a:cs typeface="Times New Roman"/>
              </a:rPr>
              <a:t> </a:t>
            </a:r>
            <a:r>
              <a:rPr sz="1400" spc="125" dirty="0">
                <a:cs typeface="Times New Roman"/>
              </a:rPr>
              <a:t>no</a:t>
            </a:r>
            <a:r>
              <a:rPr sz="1400" spc="-92" dirty="0">
                <a:cs typeface="Times New Roman"/>
              </a:rPr>
              <a:t> </a:t>
            </a:r>
            <a:r>
              <a:rPr sz="1400" spc="83" dirty="0">
                <a:cs typeface="Times New Roman"/>
              </a:rPr>
              <a:t>party</a:t>
            </a:r>
            <a:r>
              <a:rPr sz="1400" spc="-100" dirty="0">
                <a:cs typeface="Times New Roman"/>
              </a:rPr>
              <a:t> </a:t>
            </a:r>
            <a:r>
              <a:rPr sz="1400" spc="95" dirty="0">
                <a:cs typeface="Times New Roman"/>
              </a:rPr>
              <a:t>or</a:t>
            </a:r>
            <a:r>
              <a:rPr sz="1400" spc="-83" dirty="0">
                <a:cs typeface="Times New Roman"/>
              </a:rPr>
              <a:t> </a:t>
            </a:r>
            <a:r>
              <a:rPr sz="1400" spc="58" dirty="0">
                <a:cs typeface="Times New Roman"/>
              </a:rPr>
              <a:t>Coalition</a:t>
            </a:r>
            <a:r>
              <a:rPr sz="1400" spc="-95" dirty="0">
                <a:cs typeface="Times New Roman"/>
              </a:rPr>
              <a:t> </a:t>
            </a:r>
            <a:r>
              <a:rPr sz="1400" spc="58" dirty="0">
                <a:cs typeface="Times New Roman"/>
              </a:rPr>
              <a:t>gets</a:t>
            </a:r>
            <a:r>
              <a:rPr sz="1400" spc="-104" dirty="0">
                <a:cs typeface="Times New Roman"/>
              </a:rPr>
              <a:t> </a:t>
            </a:r>
            <a:r>
              <a:rPr sz="1400" spc="79" dirty="0">
                <a:cs typeface="Times New Roman"/>
              </a:rPr>
              <a:t>a</a:t>
            </a:r>
            <a:r>
              <a:rPr sz="1400" spc="-46" dirty="0">
                <a:cs typeface="Times New Roman"/>
              </a:rPr>
              <a:t> </a:t>
            </a:r>
            <a:r>
              <a:rPr sz="1400" spc="71" dirty="0">
                <a:cs typeface="Times New Roman"/>
              </a:rPr>
              <a:t>majority</a:t>
            </a:r>
            <a:r>
              <a:rPr sz="1400" spc="-75" dirty="0">
                <a:cs typeface="Times New Roman"/>
              </a:rPr>
              <a:t> </a:t>
            </a:r>
            <a:r>
              <a:rPr sz="1400" spc="92" dirty="0">
                <a:cs typeface="Times New Roman"/>
              </a:rPr>
              <a:t>in</a:t>
            </a:r>
            <a:r>
              <a:rPr sz="1400" spc="-54" dirty="0">
                <a:cs typeface="Times New Roman"/>
              </a:rPr>
              <a:t> </a:t>
            </a:r>
            <a:r>
              <a:rPr sz="1400" spc="133" dirty="0">
                <a:cs typeface="Times New Roman"/>
              </a:rPr>
              <a:t>the</a:t>
            </a:r>
            <a:r>
              <a:rPr sz="1400" spc="-37" dirty="0">
                <a:cs typeface="Times New Roman"/>
              </a:rPr>
              <a:t> </a:t>
            </a:r>
            <a:r>
              <a:rPr sz="1400" spc="-79" dirty="0">
                <a:cs typeface="Times New Roman"/>
              </a:rPr>
              <a:t>Lok  </a:t>
            </a:r>
            <a:r>
              <a:rPr sz="1400" spc="83" dirty="0">
                <a:cs typeface="Times New Roman"/>
              </a:rPr>
              <a:t>sabha,</a:t>
            </a:r>
            <a:r>
              <a:rPr sz="1400" spc="-33" dirty="0">
                <a:cs typeface="Times New Roman"/>
              </a:rPr>
              <a:t> </a:t>
            </a:r>
            <a:r>
              <a:rPr sz="1400" spc="133" dirty="0">
                <a:cs typeface="Times New Roman"/>
              </a:rPr>
              <a:t>the</a:t>
            </a:r>
            <a:r>
              <a:rPr sz="1400" spc="-58" dirty="0">
                <a:cs typeface="Times New Roman"/>
              </a:rPr>
              <a:t> </a:t>
            </a:r>
            <a:r>
              <a:rPr sz="1400" spc="92" dirty="0">
                <a:cs typeface="Times New Roman"/>
              </a:rPr>
              <a:t>President</a:t>
            </a:r>
            <a:r>
              <a:rPr sz="1400" spc="-117" dirty="0">
                <a:cs typeface="Times New Roman"/>
              </a:rPr>
              <a:t> </a:t>
            </a:r>
            <a:r>
              <a:rPr sz="1400" spc="33" dirty="0">
                <a:cs typeface="Times New Roman"/>
              </a:rPr>
              <a:t>exercise</a:t>
            </a:r>
            <a:r>
              <a:rPr sz="1400" spc="-50" dirty="0">
                <a:cs typeface="Times New Roman"/>
              </a:rPr>
              <a:t> </a:t>
            </a:r>
            <a:r>
              <a:rPr sz="1400" spc="71" dirty="0">
                <a:cs typeface="Times New Roman"/>
              </a:rPr>
              <a:t>his</a:t>
            </a:r>
            <a:r>
              <a:rPr sz="1400" spc="-108" dirty="0">
                <a:cs typeface="Times New Roman"/>
              </a:rPr>
              <a:t> </a:t>
            </a:r>
            <a:r>
              <a:rPr sz="1400" spc="79" dirty="0">
                <a:cs typeface="Times New Roman"/>
              </a:rPr>
              <a:t>discretion</a:t>
            </a:r>
            <a:endParaRPr sz="1400" dirty="0">
              <a:cs typeface="Times New Roman"/>
            </a:endParaRPr>
          </a:p>
          <a:p>
            <a:pPr marL="238645" marR="4233" indent="-228591">
              <a:lnSpc>
                <a:spcPct val="150000"/>
              </a:lnSpc>
              <a:spcBef>
                <a:spcPts val="500"/>
              </a:spcBef>
              <a:buSzPct val="84615"/>
              <a:buFont typeface="Arial" pitchFamily="34" charset="0"/>
              <a:buChar char="•"/>
              <a:tabLst>
                <a:tab pos="239174" algn="l"/>
              </a:tabLst>
            </a:pPr>
            <a:r>
              <a:rPr sz="1400" spc="83" dirty="0">
                <a:cs typeface="Times New Roman"/>
              </a:rPr>
              <a:t>The</a:t>
            </a:r>
            <a:r>
              <a:rPr sz="1400" spc="-46" dirty="0">
                <a:cs typeface="Times New Roman"/>
              </a:rPr>
              <a:t> </a:t>
            </a:r>
            <a:r>
              <a:rPr sz="1400" spc="87" dirty="0">
                <a:cs typeface="Times New Roman"/>
              </a:rPr>
              <a:t>President</a:t>
            </a:r>
            <a:r>
              <a:rPr sz="1400" spc="-100" dirty="0">
                <a:cs typeface="Times New Roman"/>
              </a:rPr>
              <a:t> </a:t>
            </a:r>
            <a:r>
              <a:rPr sz="1400" spc="95" dirty="0">
                <a:cs typeface="Times New Roman"/>
              </a:rPr>
              <a:t>appoints</a:t>
            </a:r>
            <a:r>
              <a:rPr sz="1400" spc="-108" dirty="0">
                <a:cs typeface="Times New Roman"/>
              </a:rPr>
              <a:t> </a:t>
            </a:r>
            <a:r>
              <a:rPr sz="1400" spc="79" dirty="0">
                <a:cs typeface="Times New Roman"/>
              </a:rPr>
              <a:t>a</a:t>
            </a:r>
            <a:r>
              <a:rPr sz="1400" spc="-46" dirty="0">
                <a:cs typeface="Times New Roman"/>
              </a:rPr>
              <a:t> </a:t>
            </a:r>
            <a:r>
              <a:rPr sz="1400" spc="83" dirty="0">
                <a:cs typeface="Times New Roman"/>
              </a:rPr>
              <a:t>leader</a:t>
            </a:r>
            <a:r>
              <a:rPr sz="1400" spc="-137" dirty="0">
                <a:cs typeface="Times New Roman"/>
              </a:rPr>
              <a:t> </a:t>
            </a:r>
            <a:r>
              <a:rPr sz="1400" spc="87" dirty="0">
                <a:cs typeface="Times New Roman"/>
              </a:rPr>
              <a:t>who</a:t>
            </a:r>
            <a:r>
              <a:rPr sz="1400" spc="-62" dirty="0">
                <a:cs typeface="Times New Roman"/>
              </a:rPr>
              <a:t> </a:t>
            </a:r>
            <a:r>
              <a:rPr sz="1400" spc="92" dirty="0">
                <a:cs typeface="Times New Roman"/>
              </a:rPr>
              <a:t>in</a:t>
            </a:r>
            <a:r>
              <a:rPr sz="1400" spc="-33" dirty="0">
                <a:cs typeface="Times New Roman"/>
              </a:rPr>
              <a:t> </a:t>
            </a:r>
            <a:r>
              <a:rPr sz="1400" spc="71" dirty="0">
                <a:cs typeface="Times New Roman"/>
              </a:rPr>
              <a:t>his</a:t>
            </a:r>
            <a:r>
              <a:rPr sz="1400" spc="-108" dirty="0">
                <a:cs typeface="Times New Roman"/>
              </a:rPr>
              <a:t> </a:t>
            </a:r>
            <a:r>
              <a:rPr sz="1400" spc="92" dirty="0">
                <a:cs typeface="Times New Roman"/>
              </a:rPr>
              <a:t>opinion</a:t>
            </a:r>
            <a:r>
              <a:rPr sz="1400" spc="-83" dirty="0">
                <a:cs typeface="Times New Roman"/>
              </a:rPr>
              <a:t> </a:t>
            </a:r>
            <a:r>
              <a:rPr sz="1400" spc="-4" dirty="0">
                <a:cs typeface="Times New Roman"/>
              </a:rPr>
              <a:t>can  </a:t>
            </a:r>
            <a:r>
              <a:rPr sz="1400" spc="117" dirty="0">
                <a:cs typeface="Times New Roman"/>
              </a:rPr>
              <a:t>muster</a:t>
            </a:r>
            <a:r>
              <a:rPr sz="1400" spc="-104" dirty="0">
                <a:cs typeface="Times New Roman"/>
              </a:rPr>
              <a:t> </a:t>
            </a:r>
            <a:r>
              <a:rPr sz="1400" spc="67" dirty="0">
                <a:cs typeface="Times New Roman"/>
              </a:rPr>
              <a:t>majority</a:t>
            </a:r>
            <a:r>
              <a:rPr sz="1400" spc="-117" dirty="0">
                <a:cs typeface="Times New Roman"/>
              </a:rPr>
              <a:t> </a:t>
            </a:r>
            <a:r>
              <a:rPr sz="1400" spc="112" dirty="0">
                <a:cs typeface="Times New Roman"/>
              </a:rPr>
              <a:t>support</a:t>
            </a:r>
            <a:r>
              <a:rPr sz="1400" spc="-83" dirty="0">
                <a:cs typeface="Times New Roman"/>
              </a:rPr>
              <a:t> </a:t>
            </a:r>
            <a:r>
              <a:rPr sz="1400" spc="92" dirty="0">
                <a:cs typeface="Times New Roman"/>
              </a:rPr>
              <a:t>in</a:t>
            </a:r>
            <a:r>
              <a:rPr sz="1400" spc="-50" dirty="0">
                <a:cs typeface="Times New Roman"/>
              </a:rPr>
              <a:t> </a:t>
            </a:r>
            <a:r>
              <a:rPr sz="1400" spc="133" dirty="0">
                <a:cs typeface="Times New Roman"/>
              </a:rPr>
              <a:t>the</a:t>
            </a:r>
            <a:r>
              <a:rPr sz="1400" spc="-58" dirty="0">
                <a:cs typeface="Times New Roman"/>
              </a:rPr>
              <a:t> </a:t>
            </a:r>
            <a:r>
              <a:rPr sz="1400" spc="25" dirty="0">
                <a:cs typeface="Times New Roman"/>
              </a:rPr>
              <a:t>Lok</a:t>
            </a:r>
            <a:r>
              <a:rPr sz="1400" spc="-37" dirty="0">
                <a:cs typeface="Times New Roman"/>
              </a:rPr>
              <a:t> </a:t>
            </a:r>
            <a:r>
              <a:rPr sz="1400" spc="58" dirty="0">
                <a:cs typeface="Times New Roman"/>
              </a:rPr>
              <a:t>Sabha.</a:t>
            </a:r>
            <a:endParaRPr sz="1400" dirty="0">
              <a:cs typeface="Times New Roman"/>
            </a:endParaRPr>
          </a:p>
          <a:p>
            <a:pPr marL="238645" marR="100538" indent="-228591">
              <a:lnSpc>
                <a:spcPct val="150000"/>
              </a:lnSpc>
              <a:spcBef>
                <a:spcPts val="500"/>
              </a:spcBef>
              <a:buSzPct val="84615"/>
              <a:buFont typeface="Arial" pitchFamily="34" charset="0"/>
              <a:buChar char="•"/>
              <a:tabLst>
                <a:tab pos="239174" algn="l"/>
              </a:tabLst>
            </a:pPr>
            <a:r>
              <a:rPr sz="1400" spc="95" dirty="0">
                <a:cs typeface="Times New Roman"/>
              </a:rPr>
              <a:t>In </a:t>
            </a:r>
            <a:r>
              <a:rPr sz="1400" spc="100" dirty="0">
                <a:cs typeface="Times New Roman"/>
              </a:rPr>
              <a:t>such </a:t>
            </a:r>
            <a:r>
              <a:rPr sz="1400" spc="46" dirty="0">
                <a:cs typeface="Times New Roman"/>
              </a:rPr>
              <a:t>case, </a:t>
            </a:r>
            <a:r>
              <a:rPr sz="1400" spc="133" dirty="0">
                <a:cs typeface="Times New Roman"/>
              </a:rPr>
              <a:t>the </a:t>
            </a:r>
            <a:r>
              <a:rPr sz="1400" spc="87" dirty="0">
                <a:cs typeface="Times New Roman"/>
              </a:rPr>
              <a:t>President </a:t>
            </a:r>
            <a:r>
              <a:rPr sz="1400" spc="95" dirty="0">
                <a:cs typeface="Times New Roman"/>
              </a:rPr>
              <a:t>can </a:t>
            </a:r>
            <a:r>
              <a:rPr sz="1400" spc="62" dirty="0">
                <a:cs typeface="Times New Roman"/>
              </a:rPr>
              <a:t>ask </a:t>
            </a:r>
            <a:r>
              <a:rPr sz="1400" spc="133" dirty="0">
                <a:cs typeface="Times New Roman"/>
              </a:rPr>
              <a:t>the </a:t>
            </a:r>
            <a:r>
              <a:rPr sz="1400" spc="37" dirty="0">
                <a:cs typeface="Times New Roman"/>
              </a:rPr>
              <a:t>newly  </a:t>
            </a:r>
            <a:r>
              <a:rPr sz="1400" spc="104" dirty="0">
                <a:cs typeface="Times New Roman"/>
              </a:rPr>
              <a:t>appointed</a:t>
            </a:r>
            <a:r>
              <a:rPr sz="1400" spc="-33" dirty="0">
                <a:cs typeface="Times New Roman"/>
              </a:rPr>
              <a:t> </a:t>
            </a:r>
            <a:r>
              <a:rPr sz="1400" spc="108" dirty="0">
                <a:cs typeface="Times New Roman"/>
              </a:rPr>
              <a:t>to</a:t>
            </a:r>
            <a:r>
              <a:rPr sz="1400" spc="-104" dirty="0">
                <a:cs typeface="Times New Roman"/>
              </a:rPr>
              <a:t> </a:t>
            </a:r>
            <a:r>
              <a:rPr sz="1400" spc="46" dirty="0">
                <a:cs typeface="Times New Roman"/>
              </a:rPr>
              <a:t>prove</a:t>
            </a:r>
            <a:r>
              <a:rPr sz="1400" spc="-62" dirty="0">
                <a:cs typeface="Times New Roman"/>
              </a:rPr>
              <a:t> </a:t>
            </a:r>
            <a:r>
              <a:rPr sz="1400" spc="67" dirty="0">
                <a:cs typeface="Times New Roman"/>
              </a:rPr>
              <a:t>majority</a:t>
            </a:r>
            <a:r>
              <a:rPr sz="1400" spc="-71" dirty="0">
                <a:cs typeface="Times New Roman"/>
              </a:rPr>
              <a:t> </a:t>
            </a:r>
            <a:r>
              <a:rPr sz="1400" spc="92" dirty="0">
                <a:cs typeface="Times New Roman"/>
              </a:rPr>
              <a:t>in</a:t>
            </a:r>
            <a:r>
              <a:rPr sz="1400" spc="-46" dirty="0">
                <a:cs typeface="Times New Roman"/>
              </a:rPr>
              <a:t> </a:t>
            </a:r>
            <a:r>
              <a:rPr sz="1400" spc="133" dirty="0">
                <a:cs typeface="Times New Roman"/>
              </a:rPr>
              <a:t>the</a:t>
            </a:r>
            <a:r>
              <a:rPr sz="1400" spc="-58" dirty="0">
                <a:cs typeface="Times New Roman"/>
              </a:rPr>
              <a:t> </a:t>
            </a:r>
            <a:r>
              <a:rPr sz="1400" spc="25" dirty="0">
                <a:cs typeface="Times New Roman"/>
              </a:rPr>
              <a:t>Lok</a:t>
            </a:r>
            <a:r>
              <a:rPr sz="1400" spc="-42" dirty="0">
                <a:cs typeface="Times New Roman"/>
              </a:rPr>
              <a:t> </a:t>
            </a:r>
            <a:r>
              <a:rPr sz="1400" spc="71" dirty="0">
                <a:cs typeface="Times New Roman"/>
              </a:rPr>
              <a:t>Sabha</a:t>
            </a:r>
            <a:r>
              <a:rPr sz="1400" spc="-95" dirty="0">
                <a:cs typeface="Times New Roman"/>
              </a:rPr>
              <a:t> </a:t>
            </a:r>
            <a:r>
              <a:rPr sz="1400" spc="92" dirty="0">
                <a:cs typeface="Times New Roman"/>
              </a:rPr>
              <a:t>within</a:t>
            </a:r>
            <a:r>
              <a:rPr sz="1400" spc="-95" dirty="0">
                <a:cs typeface="Times New Roman"/>
              </a:rPr>
              <a:t> </a:t>
            </a:r>
            <a:r>
              <a:rPr sz="1400" spc="79" dirty="0">
                <a:cs typeface="Times New Roman"/>
              </a:rPr>
              <a:t>a  </a:t>
            </a:r>
            <a:r>
              <a:rPr sz="1400" spc="54" dirty="0">
                <a:cs typeface="Times New Roman"/>
              </a:rPr>
              <a:t>specified</a:t>
            </a:r>
            <a:r>
              <a:rPr sz="1400" spc="-33" dirty="0">
                <a:cs typeface="Times New Roman"/>
              </a:rPr>
              <a:t> </a:t>
            </a:r>
            <a:r>
              <a:rPr sz="1400" spc="104" dirty="0">
                <a:cs typeface="Times New Roman"/>
              </a:rPr>
              <a:t>time</a:t>
            </a:r>
            <a:endParaRPr sz="1400" dirty="0">
              <a:cs typeface="Times New Roman"/>
            </a:endParaRPr>
          </a:p>
        </p:txBody>
      </p:sp>
      <p:sp>
        <p:nvSpPr>
          <p:cNvPr id="5" name="Rectangle 4"/>
          <p:cNvSpPr/>
          <p:nvPr/>
        </p:nvSpPr>
        <p:spPr>
          <a:xfrm>
            <a:off x="533400" y="361950"/>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133" dirty="0">
                <a:cs typeface="Times New Roman"/>
              </a:rPr>
              <a:t>WHEN AND HOW DOES THE</a:t>
            </a:r>
            <a:r>
              <a:rPr lang="en-IN" sz="1800" b="1" spc="-58" dirty="0">
                <a:cs typeface="Times New Roman"/>
              </a:rPr>
              <a:t> </a:t>
            </a:r>
            <a:r>
              <a:rPr lang="en-IN" sz="1800" b="1" spc="92" dirty="0">
                <a:cs typeface="Times New Roman"/>
              </a:rPr>
              <a:t>PRESIDENT</a:t>
            </a:r>
            <a:r>
              <a:rPr lang="en-IN" sz="1800" b="1" spc="-117" dirty="0">
                <a:cs typeface="Times New Roman"/>
              </a:rPr>
              <a:t> </a:t>
            </a:r>
            <a:r>
              <a:rPr lang="en-IN" sz="1800" b="1" spc="33" dirty="0">
                <a:cs typeface="Times New Roman"/>
              </a:rPr>
              <a:t>EXERCISE</a:t>
            </a:r>
            <a:r>
              <a:rPr lang="en-IN" sz="1800" b="1" spc="-50" dirty="0">
                <a:cs typeface="Times New Roman"/>
              </a:rPr>
              <a:t> </a:t>
            </a:r>
            <a:r>
              <a:rPr lang="en-IN" sz="1800" b="1" spc="71" dirty="0">
                <a:cs typeface="Times New Roman"/>
              </a:rPr>
              <a:t>HIS</a:t>
            </a:r>
            <a:r>
              <a:rPr lang="en-IN" sz="1800" b="1" spc="-108" dirty="0">
                <a:cs typeface="Times New Roman"/>
              </a:rPr>
              <a:t> </a:t>
            </a:r>
            <a:r>
              <a:rPr lang="en-IN" sz="1800" b="1" spc="79" dirty="0">
                <a:cs typeface="Times New Roman"/>
              </a:rPr>
              <a:t>DISCRETION</a:t>
            </a:r>
            <a:endParaRPr lang="en-IN" sz="1800" b="1" dirty="0"/>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1397770"/>
            <a:ext cx="4953000" cy="2718565"/>
          </a:xfrm>
          <a:prstGeom prst="rect">
            <a:avLst/>
          </a:prstGeom>
        </p:spPr>
        <p:txBody>
          <a:bodyPr vert="horz" wrap="square" lIns="0" tIns="11112" rIns="0" bIns="0" rtlCol="0">
            <a:spAutoFit/>
          </a:bodyPr>
          <a:lstStyle/>
          <a:p>
            <a:pPr lvl="0">
              <a:lnSpc>
                <a:spcPct val="115000"/>
              </a:lnSpc>
            </a:pPr>
            <a:r>
              <a:rPr lang="en-IN" sz="1800" dirty="0">
                <a:solidFill>
                  <a:srgbClr val="000000"/>
                </a:solidFill>
                <a:latin typeface="Roboto" panose="02000000000000000000" pitchFamily="2" charset="0"/>
                <a:ea typeface="Roboto" panose="02000000000000000000" pitchFamily="2" charset="0"/>
                <a:cs typeface="Roboto" panose="02000000000000000000" pitchFamily="2" charset="0"/>
              </a:rPr>
              <a:t>   1. </a:t>
            </a:r>
            <a:r>
              <a:rPr lang="en-IN" sz="1200" dirty="0">
                <a:solidFill>
                  <a:srgbClr val="000000"/>
                </a:solidFill>
                <a:effectLst/>
                <a:ea typeface="Roboto" panose="02000000000000000000" pitchFamily="2" charset="0"/>
                <a:cs typeface="Roboto" panose="02000000000000000000" pitchFamily="2" charset="0"/>
              </a:rPr>
              <a:t>How does the President of India is elected?</a:t>
            </a:r>
          </a:p>
          <a:p>
            <a:pPr lvl="0">
              <a:lnSpc>
                <a:spcPct val="115000"/>
              </a:lnSpc>
            </a:pPr>
            <a:endParaRPr lang="en-IN" sz="1200" dirty="0">
              <a:ea typeface="Roboto" panose="02000000000000000000" pitchFamily="2" charset="0"/>
            </a:endParaRPr>
          </a:p>
          <a:p>
            <a:pPr lvl="0">
              <a:lnSpc>
                <a:spcPct val="115000"/>
              </a:lnSpc>
            </a:pPr>
            <a:r>
              <a:rPr lang="en-IN" sz="1200" dirty="0">
                <a:solidFill>
                  <a:srgbClr val="000000"/>
                </a:solidFill>
                <a:effectLst/>
                <a:ea typeface="Roboto" panose="02000000000000000000" pitchFamily="2" charset="0"/>
                <a:cs typeface="Roboto" panose="02000000000000000000" pitchFamily="2" charset="0"/>
              </a:rPr>
              <a:t>     2.How does the President act as the Executive head?</a:t>
            </a:r>
          </a:p>
          <a:p>
            <a:pPr lvl="0">
              <a:lnSpc>
                <a:spcPct val="115000"/>
              </a:lnSpc>
            </a:pPr>
            <a:endParaRPr lang="en-IN" sz="1200" dirty="0">
              <a:effectLst/>
              <a:ea typeface="Arial" panose="020B0604020202020204" pitchFamily="34" charset="0"/>
            </a:endParaRPr>
          </a:p>
          <a:p>
            <a:pPr marL="10054" marR="134403">
              <a:lnSpc>
                <a:spcPct val="150000"/>
              </a:lnSpc>
              <a:spcBef>
                <a:spcPts val="87"/>
              </a:spcBef>
              <a:buSzPct val="84615"/>
              <a:tabLst>
                <a:tab pos="239174" algn="l"/>
              </a:tabLst>
            </a:pPr>
            <a:r>
              <a:rPr lang="en-IN" sz="1200" dirty="0">
                <a:solidFill>
                  <a:srgbClr val="000000"/>
                </a:solidFill>
                <a:effectLst/>
                <a:ea typeface="Roboto" panose="02000000000000000000" pitchFamily="2" charset="0"/>
                <a:cs typeface="Roboto" panose="02000000000000000000" pitchFamily="2" charset="0"/>
              </a:rPr>
              <a:t>     3.How does President give his assent to a bill?</a:t>
            </a:r>
          </a:p>
          <a:p>
            <a:pPr marL="10054" marR="134403">
              <a:lnSpc>
                <a:spcPct val="150000"/>
              </a:lnSpc>
              <a:spcBef>
                <a:spcPts val="87"/>
              </a:spcBef>
              <a:buSzPct val="84615"/>
              <a:tabLst>
                <a:tab pos="239174" algn="l"/>
              </a:tabLst>
            </a:pPr>
            <a:endParaRPr lang="en-IN" sz="1200" dirty="0">
              <a:solidFill>
                <a:srgbClr val="000000"/>
              </a:solidFill>
              <a:effectLst/>
              <a:ea typeface="Roboto" panose="02000000000000000000" pitchFamily="2" charset="0"/>
              <a:cs typeface="Roboto" panose="02000000000000000000" pitchFamily="2" charset="0"/>
            </a:endParaRPr>
          </a:p>
          <a:p>
            <a:pPr marL="10054" marR="134403">
              <a:lnSpc>
                <a:spcPct val="150000"/>
              </a:lnSpc>
              <a:spcBef>
                <a:spcPts val="87"/>
              </a:spcBef>
              <a:buSzPct val="84615"/>
              <a:tabLst>
                <a:tab pos="239174" algn="l"/>
              </a:tabLst>
            </a:pPr>
            <a:r>
              <a:rPr lang="en-US" sz="1200" dirty="0">
                <a:effectLst/>
                <a:ea typeface="Times New Roman" panose="02020603050405020304" pitchFamily="18" charset="0"/>
                <a:cs typeface="Times New Roman" panose="02020603050405020304" pitchFamily="18" charset="0"/>
              </a:rPr>
              <a:t>      4.Explain the discretionary powers of the President.</a:t>
            </a:r>
          </a:p>
          <a:p>
            <a:pPr marL="10054" marR="134403">
              <a:lnSpc>
                <a:spcPct val="150000"/>
              </a:lnSpc>
              <a:spcBef>
                <a:spcPts val="87"/>
              </a:spcBef>
              <a:buSzPct val="84615"/>
              <a:tabLst>
                <a:tab pos="239174" algn="l"/>
              </a:tabLst>
            </a:pPr>
            <a:endParaRPr lang="en-IN" sz="1200" dirty="0">
              <a:effectLst/>
              <a:ea typeface="Times New Roman" panose="02020603050405020304" pitchFamily="18" charset="0"/>
              <a:cs typeface="Times New Roman" panose="02020603050405020304" pitchFamily="18" charset="0"/>
            </a:endParaRPr>
          </a:p>
          <a:p>
            <a:pPr marL="10054" marR="134403">
              <a:lnSpc>
                <a:spcPct val="150000"/>
              </a:lnSpc>
              <a:spcBef>
                <a:spcPts val="87"/>
              </a:spcBef>
              <a:buSzPct val="84615"/>
              <a:tabLst>
                <a:tab pos="239174" algn="l"/>
              </a:tabLst>
            </a:pPr>
            <a:r>
              <a:rPr lang="en-US" sz="1200" dirty="0">
                <a:solidFill>
                  <a:srgbClr val="000000"/>
                </a:solidFill>
                <a:effectLst/>
                <a:ea typeface="Times New Roman" panose="02020603050405020304" pitchFamily="18" charset="0"/>
                <a:cs typeface="Arial" panose="020B0604020202020204" pitchFamily="34" charset="0"/>
              </a:rPr>
              <a:t>      5.Who appoints the Chief Justice of India and the other judges?</a:t>
            </a:r>
            <a:endParaRPr lang="en-IN" sz="1200" dirty="0">
              <a:effectLst/>
              <a:ea typeface="Times New Roman" panose="02020603050405020304" pitchFamily="18" charset="0"/>
              <a:cs typeface="Times New Roman" panose="02020603050405020304" pitchFamily="18" charset="0"/>
            </a:endParaRPr>
          </a:p>
          <a:p>
            <a:pPr marL="10054" marR="134403">
              <a:lnSpc>
                <a:spcPct val="150000"/>
              </a:lnSpc>
              <a:spcBef>
                <a:spcPts val="87"/>
              </a:spcBef>
              <a:buSzPct val="84615"/>
              <a:tabLst>
                <a:tab pos="239174" algn="l"/>
              </a:tabLst>
            </a:pPr>
            <a:endParaRPr sz="1400" dirty="0">
              <a:cs typeface="Times New Roman"/>
            </a:endParaRPr>
          </a:p>
        </p:txBody>
      </p:sp>
      <p:sp>
        <p:nvSpPr>
          <p:cNvPr id="5" name="Rectangle 4"/>
          <p:cNvSpPr/>
          <p:nvPr/>
        </p:nvSpPr>
        <p:spPr>
          <a:xfrm>
            <a:off x="533400" y="361950"/>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133" dirty="0">
                <a:cs typeface="Times New Roman"/>
              </a:rPr>
              <a:t>HOME ASSIGNMENT</a:t>
            </a:r>
            <a:endParaRPr lang="en-IN" sz="1800" b="1" dirty="0"/>
          </a:p>
        </p:txBody>
      </p:sp>
      <p:pic>
        <p:nvPicPr>
          <p:cNvPr id="4"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Tree>
    <p:extLst>
      <p:ext uri="{BB962C8B-B14F-4D97-AF65-F5344CB8AC3E}">
        <p14:creationId xmlns:p14="http://schemas.microsoft.com/office/powerpoint/2010/main" val="2578736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109223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7" dirty="0">
                <a:cs typeface="Times New Roman"/>
              </a:rPr>
              <a:t>MANDAL COMMISSION</a:t>
            </a:r>
            <a:endParaRPr lang="en-IN" sz="1800" b="1" dirty="0"/>
          </a:p>
        </p:txBody>
      </p:sp>
      <p:sp>
        <p:nvSpPr>
          <p:cNvPr id="72" name="Google Shape;72;p15"/>
          <p:cNvSpPr txBox="1"/>
          <p:nvPr/>
        </p:nvSpPr>
        <p:spPr>
          <a:xfrm>
            <a:off x="272675" y="819151"/>
            <a:ext cx="5747125" cy="3508150"/>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7" name="Rectangle 6"/>
          <p:cNvSpPr/>
          <p:nvPr/>
        </p:nvSpPr>
        <p:spPr>
          <a:xfrm>
            <a:off x="381000" y="1128293"/>
            <a:ext cx="5943600" cy="3661772"/>
          </a:xfrm>
          <a:prstGeom prst="rect">
            <a:avLst/>
          </a:prstGeom>
        </p:spPr>
        <p:txBody>
          <a:bodyPr wrap="square">
            <a:spAutoFit/>
          </a:bodyPr>
          <a:lstStyle/>
          <a:p>
            <a:pPr marL="238645" marR="21166" indent="-228591">
              <a:lnSpc>
                <a:spcPts val="2342"/>
              </a:lnSpc>
              <a:spcBef>
                <a:spcPts val="379"/>
              </a:spcBef>
              <a:buSzPct val="84615"/>
              <a:buFont typeface="Arial" pitchFamily="34" charset="0"/>
              <a:buChar char="•"/>
              <a:tabLst>
                <a:tab pos="239174" algn="l"/>
              </a:tabLst>
            </a:pPr>
            <a:r>
              <a:rPr lang="en-IN" sz="1200" spc="83" dirty="0">
                <a:cs typeface="Times New Roman"/>
              </a:rPr>
              <a:t>The</a:t>
            </a:r>
            <a:r>
              <a:rPr lang="en-IN" sz="1200" spc="-46" dirty="0">
                <a:cs typeface="Times New Roman"/>
              </a:rPr>
              <a:t> </a:t>
            </a:r>
            <a:r>
              <a:rPr lang="en-IN" sz="1200" spc="83" dirty="0">
                <a:cs typeface="Times New Roman"/>
              </a:rPr>
              <a:t>benefit</a:t>
            </a:r>
            <a:r>
              <a:rPr lang="en-IN" sz="1200" spc="-104" dirty="0">
                <a:cs typeface="Times New Roman"/>
              </a:rPr>
              <a:t> </a:t>
            </a:r>
            <a:r>
              <a:rPr lang="en-IN" sz="1200" spc="17" dirty="0">
                <a:cs typeface="Times New Roman"/>
              </a:rPr>
              <a:t>of</a:t>
            </a:r>
            <a:r>
              <a:rPr lang="en-IN" sz="1200" spc="29" dirty="0">
                <a:cs typeface="Times New Roman"/>
              </a:rPr>
              <a:t> </a:t>
            </a:r>
            <a:r>
              <a:rPr lang="en-IN" sz="1200" spc="58" dirty="0">
                <a:cs typeface="Times New Roman"/>
              </a:rPr>
              <a:t>job</a:t>
            </a:r>
            <a:r>
              <a:rPr lang="en-IN" sz="1200" spc="-95" dirty="0">
                <a:cs typeface="Times New Roman"/>
              </a:rPr>
              <a:t> </a:t>
            </a:r>
            <a:r>
              <a:rPr lang="en-IN" sz="1200" spc="79" dirty="0">
                <a:cs typeface="Times New Roman"/>
              </a:rPr>
              <a:t>reservation</a:t>
            </a:r>
            <a:r>
              <a:rPr lang="en-IN" sz="1200" spc="-104" dirty="0">
                <a:cs typeface="Times New Roman"/>
              </a:rPr>
              <a:t> </a:t>
            </a:r>
            <a:r>
              <a:rPr lang="en-IN" sz="1200" spc="100" dirty="0">
                <a:cs typeface="Times New Roman"/>
              </a:rPr>
              <a:t>extended</a:t>
            </a:r>
            <a:r>
              <a:rPr lang="en-IN" sz="1200" spc="-29" dirty="0">
                <a:cs typeface="Times New Roman"/>
              </a:rPr>
              <a:t> </a:t>
            </a:r>
            <a:r>
              <a:rPr lang="en-IN" sz="1200" spc="75" dirty="0">
                <a:cs typeface="Times New Roman"/>
              </a:rPr>
              <a:t>from</a:t>
            </a:r>
            <a:r>
              <a:rPr lang="en-IN" sz="1200" spc="-46" dirty="0">
                <a:cs typeface="Times New Roman"/>
              </a:rPr>
              <a:t> </a:t>
            </a:r>
            <a:r>
              <a:rPr lang="en-IN" sz="1200" spc="-67" dirty="0">
                <a:cs typeface="Times New Roman"/>
              </a:rPr>
              <a:t>SC</a:t>
            </a:r>
            <a:r>
              <a:rPr lang="en-IN" sz="1200" spc="-54" dirty="0">
                <a:cs typeface="Times New Roman"/>
              </a:rPr>
              <a:t> </a:t>
            </a:r>
            <a:r>
              <a:rPr lang="en-IN" sz="1200" spc="108" dirty="0">
                <a:cs typeface="Times New Roman"/>
              </a:rPr>
              <a:t>to</a:t>
            </a:r>
            <a:r>
              <a:rPr lang="en-IN" sz="1200" spc="-67" dirty="0">
                <a:cs typeface="Times New Roman"/>
              </a:rPr>
              <a:t> </a:t>
            </a:r>
            <a:r>
              <a:rPr lang="en-IN" sz="1200" spc="-58" dirty="0">
                <a:cs typeface="Times New Roman"/>
              </a:rPr>
              <a:t>ST</a:t>
            </a:r>
            <a:r>
              <a:rPr lang="en-IN" sz="1200" spc="-75" dirty="0">
                <a:cs typeface="Times New Roman"/>
              </a:rPr>
              <a:t> </a:t>
            </a:r>
            <a:r>
              <a:rPr lang="en-IN" sz="1200" spc="108" dirty="0">
                <a:cs typeface="Times New Roman"/>
              </a:rPr>
              <a:t>to</a:t>
            </a:r>
            <a:r>
              <a:rPr lang="en-IN" sz="1200" spc="-125" dirty="0">
                <a:cs typeface="Times New Roman"/>
              </a:rPr>
              <a:t> </a:t>
            </a:r>
            <a:r>
              <a:rPr lang="en-IN" sz="1200" spc="-200" dirty="0">
                <a:cs typeface="Times New Roman"/>
              </a:rPr>
              <a:t>a  </a:t>
            </a:r>
            <a:r>
              <a:rPr lang="en-IN" sz="1200" spc="112" dirty="0">
                <a:cs typeface="Times New Roman"/>
              </a:rPr>
              <a:t>third </a:t>
            </a:r>
            <a:r>
              <a:rPr lang="en-IN" sz="1200" spc="58" dirty="0">
                <a:cs typeface="Times New Roman"/>
              </a:rPr>
              <a:t>category </a:t>
            </a:r>
            <a:r>
              <a:rPr lang="en-IN" sz="1200" spc="54" dirty="0">
                <a:cs typeface="Times New Roman"/>
              </a:rPr>
              <a:t>called</a:t>
            </a:r>
            <a:r>
              <a:rPr lang="en-IN" sz="1200" spc="-325" dirty="0">
                <a:cs typeface="Times New Roman"/>
              </a:rPr>
              <a:t> </a:t>
            </a:r>
            <a:r>
              <a:rPr lang="en-IN" sz="1200" dirty="0">
                <a:cs typeface="Times New Roman"/>
              </a:rPr>
              <a:t>SEBC </a:t>
            </a:r>
            <a:r>
              <a:rPr lang="en-IN" sz="1200" spc="100" dirty="0">
                <a:cs typeface="Times New Roman"/>
              </a:rPr>
              <a:t>introduced</a:t>
            </a:r>
            <a:endParaRPr lang="en-IN" sz="1200" dirty="0">
              <a:cs typeface="Times New Roman"/>
            </a:endParaRPr>
          </a:p>
          <a:p>
            <a:pPr marL="238645" marR="400033" indent="-228591">
              <a:lnSpc>
                <a:spcPts val="2342"/>
              </a:lnSpc>
              <a:spcBef>
                <a:spcPts val="496"/>
              </a:spcBef>
              <a:buSzPct val="84615"/>
              <a:buFont typeface="Arial" pitchFamily="34" charset="0"/>
              <a:buChar char="•"/>
              <a:tabLst>
                <a:tab pos="239174" algn="l"/>
              </a:tabLst>
            </a:pPr>
            <a:r>
              <a:rPr lang="en-IN" sz="1200" spc="71" dirty="0">
                <a:cs typeface="Times New Roman"/>
              </a:rPr>
              <a:t>These</a:t>
            </a:r>
            <a:r>
              <a:rPr lang="en-IN" sz="1200" spc="-83" dirty="0">
                <a:cs typeface="Times New Roman"/>
              </a:rPr>
              <a:t> </a:t>
            </a:r>
            <a:r>
              <a:rPr lang="en-IN" sz="1200" spc="92" dirty="0">
                <a:cs typeface="Times New Roman"/>
              </a:rPr>
              <a:t>reports</a:t>
            </a:r>
            <a:r>
              <a:rPr lang="en-IN" sz="1200" spc="-112" dirty="0">
                <a:cs typeface="Times New Roman"/>
              </a:rPr>
              <a:t> </a:t>
            </a:r>
            <a:r>
              <a:rPr lang="en-IN" sz="1200" spc="133" dirty="0">
                <a:cs typeface="Times New Roman"/>
              </a:rPr>
              <a:t>and</a:t>
            </a:r>
            <a:r>
              <a:rPr lang="en-IN" sz="1200" spc="-42" dirty="0">
                <a:cs typeface="Times New Roman"/>
              </a:rPr>
              <a:t> </a:t>
            </a:r>
            <a:r>
              <a:rPr lang="en-IN" sz="1200" spc="104" dirty="0">
                <a:cs typeface="Times New Roman"/>
              </a:rPr>
              <a:t>recommendations</a:t>
            </a:r>
            <a:r>
              <a:rPr lang="en-IN" sz="1200" spc="-112" dirty="0">
                <a:cs typeface="Times New Roman"/>
              </a:rPr>
              <a:t> </a:t>
            </a:r>
            <a:r>
              <a:rPr lang="en-IN" sz="1200" spc="50" dirty="0">
                <a:cs typeface="Times New Roman"/>
              </a:rPr>
              <a:t>were</a:t>
            </a:r>
            <a:r>
              <a:rPr lang="en-IN" sz="1200" spc="-117" dirty="0">
                <a:cs typeface="Times New Roman"/>
              </a:rPr>
              <a:t> </a:t>
            </a:r>
            <a:r>
              <a:rPr lang="en-IN" sz="1200" spc="71" dirty="0">
                <a:cs typeface="Times New Roman"/>
              </a:rPr>
              <a:t>discussed</a:t>
            </a:r>
            <a:r>
              <a:rPr lang="en-IN" sz="1200" spc="-25" dirty="0">
                <a:cs typeface="Times New Roman"/>
              </a:rPr>
              <a:t> </a:t>
            </a:r>
            <a:r>
              <a:rPr lang="en-IN" sz="1200" spc="-46" dirty="0">
                <a:cs typeface="Times New Roman"/>
              </a:rPr>
              <a:t>in  </a:t>
            </a:r>
            <a:r>
              <a:rPr lang="en-IN" sz="1200" spc="133" dirty="0">
                <a:cs typeface="Times New Roman"/>
              </a:rPr>
              <a:t>the</a:t>
            </a:r>
            <a:r>
              <a:rPr lang="en-IN" sz="1200" spc="-92" dirty="0">
                <a:cs typeface="Times New Roman"/>
              </a:rPr>
              <a:t> </a:t>
            </a:r>
            <a:r>
              <a:rPr lang="en-IN" sz="1200" spc="95" dirty="0">
                <a:cs typeface="Times New Roman"/>
              </a:rPr>
              <a:t>parliament</a:t>
            </a:r>
            <a:endParaRPr lang="en-IN" sz="1200" dirty="0">
              <a:cs typeface="Times New Roman"/>
            </a:endParaRPr>
          </a:p>
          <a:p>
            <a:pPr marL="238645" marR="328070" indent="-228591">
              <a:lnSpc>
                <a:spcPts val="2342"/>
              </a:lnSpc>
              <a:spcBef>
                <a:spcPts val="500"/>
              </a:spcBef>
              <a:buSzPct val="84615"/>
              <a:buFont typeface="Arial" pitchFamily="34" charset="0"/>
              <a:buChar char="•"/>
              <a:tabLst>
                <a:tab pos="239174" algn="l"/>
              </a:tabLst>
            </a:pPr>
            <a:r>
              <a:rPr lang="en-IN" sz="1200" spc="46" dirty="0">
                <a:cs typeface="Times New Roman"/>
              </a:rPr>
              <a:t>Many</a:t>
            </a:r>
            <a:r>
              <a:rPr lang="en-IN" sz="1200" spc="-83" dirty="0">
                <a:cs typeface="Times New Roman"/>
              </a:rPr>
              <a:t> </a:t>
            </a:r>
            <a:r>
              <a:rPr lang="en-IN" sz="1200" spc="83" dirty="0">
                <a:cs typeface="Times New Roman"/>
              </a:rPr>
              <a:t>parties</a:t>
            </a:r>
            <a:r>
              <a:rPr lang="en-IN" sz="1200" spc="-100" dirty="0">
                <a:cs typeface="Times New Roman"/>
              </a:rPr>
              <a:t> </a:t>
            </a:r>
            <a:r>
              <a:rPr lang="en-IN" sz="1200" spc="133" dirty="0">
                <a:cs typeface="Times New Roman"/>
              </a:rPr>
              <a:t>and</a:t>
            </a:r>
            <a:r>
              <a:rPr lang="en-IN" sz="1200" spc="-29" dirty="0">
                <a:cs typeface="Times New Roman"/>
              </a:rPr>
              <a:t> </a:t>
            </a:r>
            <a:r>
              <a:rPr lang="en-IN" sz="1200" spc="87" dirty="0">
                <a:cs typeface="Times New Roman"/>
              </a:rPr>
              <a:t>parliamentarians</a:t>
            </a:r>
            <a:r>
              <a:rPr lang="en-IN" sz="1200" spc="-33" dirty="0">
                <a:cs typeface="Times New Roman"/>
              </a:rPr>
              <a:t> </a:t>
            </a:r>
            <a:r>
              <a:rPr lang="en-IN" sz="1200" spc="95" dirty="0">
                <a:cs typeface="Times New Roman"/>
              </a:rPr>
              <a:t>kept</a:t>
            </a:r>
            <a:r>
              <a:rPr lang="en-IN" sz="1200" spc="-104" dirty="0">
                <a:cs typeface="Times New Roman"/>
              </a:rPr>
              <a:t> </a:t>
            </a:r>
            <a:r>
              <a:rPr lang="en-IN" sz="1200" spc="108" dirty="0">
                <a:cs typeface="Times New Roman"/>
              </a:rPr>
              <a:t>demanding</a:t>
            </a:r>
            <a:r>
              <a:rPr lang="en-IN" sz="1200" spc="-12" dirty="0">
                <a:cs typeface="Times New Roman"/>
              </a:rPr>
              <a:t> </a:t>
            </a:r>
            <a:r>
              <a:rPr lang="en-IN" sz="1200" spc="-50" dirty="0">
                <a:cs typeface="Times New Roman"/>
              </a:rPr>
              <a:t>for  </a:t>
            </a:r>
            <a:r>
              <a:rPr lang="en-IN" sz="1200" spc="133" dirty="0">
                <a:cs typeface="Times New Roman"/>
              </a:rPr>
              <a:t>the</a:t>
            </a:r>
            <a:r>
              <a:rPr lang="en-IN" sz="1200" spc="-62" dirty="0">
                <a:cs typeface="Times New Roman"/>
              </a:rPr>
              <a:t> </a:t>
            </a:r>
            <a:r>
              <a:rPr lang="en-IN" sz="1200" spc="108" dirty="0">
                <a:cs typeface="Times New Roman"/>
              </a:rPr>
              <a:t>implementation</a:t>
            </a:r>
            <a:r>
              <a:rPr lang="en-IN" sz="1200" spc="-117" dirty="0">
                <a:cs typeface="Times New Roman"/>
              </a:rPr>
              <a:t> </a:t>
            </a:r>
            <a:r>
              <a:rPr lang="en-IN" sz="1200" spc="17" dirty="0">
                <a:cs typeface="Times New Roman"/>
              </a:rPr>
              <a:t>of</a:t>
            </a:r>
            <a:r>
              <a:rPr lang="en-IN" sz="1200" spc="21" dirty="0">
                <a:cs typeface="Times New Roman"/>
              </a:rPr>
              <a:t> </a:t>
            </a:r>
            <a:r>
              <a:rPr lang="en-IN" sz="1200" spc="133" dirty="0">
                <a:cs typeface="Times New Roman"/>
              </a:rPr>
              <a:t>the</a:t>
            </a:r>
            <a:r>
              <a:rPr lang="en-IN" sz="1200" spc="-108" dirty="0">
                <a:cs typeface="Times New Roman"/>
              </a:rPr>
              <a:t> </a:t>
            </a:r>
            <a:r>
              <a:rPr lang="en-IN" sz="1200" spc="100" dirty="0">
                <a:cs typeface="Times New Roman"/>
              </a:rPr>
              <a:t>demands.</a:t>
            </a:r>
            <a:endParaRPr lang="en-IN" sz="1200" dirty="0">
              <a:cs typeface="Times New Roman"/>
            </a:endParaRPr>
          </a:p>
          <a:p>
            <a:pPr marL="238645" marR="4233" indent="-228591">
              <a:lnSpc>
                <a:spcPct val="90000"/>
              </a:lnSpc>
              <a:spcBef>
                <a:spcPts val="462"/>
              </a:spcBef>
              <a:buSzPct val="84615"/>
              <a:buFont typeface="Arial" pitchFamily="34" charset="0"/>
              <a:buChar char="•"/>
              <a:tabLst>
                <a:tab pos="239174" algn="l"/>
                <a:tab pos="980507" algn="l"/>
                <a:tab pos="1566800" algn="l"/>
                <a:tab pos="2409729" algn="l"/>
                <a:tab pos="4814166" algn="l"/>
              </a:tabLst>
            </a:pPr>
            <a:r>
              <a:rPr lang="en-IN" sz="1200" spc="-29" dirty="0">
                <a:cs typeface="Times New Roman"/>
              </a:rPr>
              <a:t>1989, </a:t>
            </a:r>
            <a:r>
              <a:rPr lang="en-IN" sz="1200" spc="21" dirty="0" err="1">
                <a:cs typeface="Times New Roman"/>
              </a:rPr>
              <a:t>Lok</a:t>
            </a:r>
            <a:r>
              <a:rPr lang="en-IN" sz="1200" spc="21" dirty="0">
                <a:cs typeface="Times New Roman"/>
              </a:rPr>
              <a:t> </a:t>
            </a:r>
            <a:r>
              <a:rPr lang="en-IN" sz="1200" spc="71" dirty="0" err="1">
                <a:cs typeface="Times New Roman"/>
              </a:rPr>
              <a:t>Sabha</a:t>
            </a:r>
            <a:r>
              <a:rPr lang="en-IN" sz="1200" spc="71" dirty="0">
                <a:cs typeface="Times New Roman"/>
              </a:rPr>
              <a:t> election,</a:t>
            </a:r>
            <a:r>
              <a:rPr lang="en-IN" sz="1200" spc="-37" dirty="0">
                <a:cs typeface="Times New Roman"/>
              </a:rPr>
              <a:t> </a:t>
            </a:r>
            <a:r>
              <a:rPr lang="en-IN" sz="1200" spc="133" dirty="0">
                <a:cs typeface="Times New Roman"/>
              </a:rPr>
              <a:t>the</a:t>
            </a:r>
            <a:r>
              <a:rPr lang="en-IN" sz="1200" spc="-46" dirty="0">
                <a:cs typeface="Times New Roman"/>
              </a:rPr>
              <a:t> </a:t>
            </a:r>
            <a:r>
              <a:rPr lang="en-IN" sz="1200" spc="62" dirty="0" err="1">
                <a:cs typeface="Times New Roman"/>
              </a:rPr>
              <a:t>Janata</a:t>
            </a:r>
            <a:r>
              <a:rPr lang="en-IN" sz="1200" spc="62" dirty="0">
                <a:cs typeface="Times New Roman"/>
              </a:rPr>
              <a:t> </a:t>
            </a:r>
            <a:r>
              <a:rPr lang="en-IN" sz="1200" spc="37" dirty="0" err="1">
                <a:cs typeface="Times New Roman"/>
              </a:rPr>
              <a:t>Dal</a:t>
            </a:r>
            <a:r>
              <a:rPr lang="en-IN" sz="1200" spc="37" dirty="0">
                <a:cs typeface="Times New Roman"/>
              </a:rPr>
              <a:t> </a:t>
            </a:r>
            <a:r>
              <a:rPr lang="en-IN" sz="1200" spc="83" dirty="0">
                <a:cs typeface="Times New Roman"/>
              </a:rPr>
              <a:t>party</a:t>
            </a:r>
            <a:r>
              <a:rPr lang="en-IN" sz="1200" spc="-217" dirty="0">
                <a:cs typeface="Times New Roman"/>
              </a:rPr>
              <a:t> </a:t>
            </a:r>
            <a:r>
              <a:rPr lang="en-IN" sz="1200" spc="92" dirty="0">
                <a:cs typeface="Times New Roman"/>
              </a:rPr>
              <a:t>promised  </a:t>
            </a:r>
            <a:r>
              <a:rPr lang="en-IN" sz="1200" spc="142" dirty="0">
                <a:cs typeface="Times New Roman"/>
              </a:rPr>
              <a:t>that</a:t>
            </a:r>
            <a:r>
              <a:rPr lang="en-IN" sz="1200" spc="-62" dirty="0">
                <a:cs typeface="Times New Roman"/>
              </a:rPr>
              <a:t> </a:t>
            </a:r>
            <a:r>
              <a:rPr lang="en-IN" sz="1200" spc="-21" dirty="0">
                <a:cs typeface="Times New Roman"/>
              </a:rPr>
              <a:t>if</a:t>
            </a:r>
            <a:r>
              <a:rPr lang="en-IN" sz="1200" spc="25" dirty="0">
                <a:cs typeface="Times New Roman"/>
              </a:rPr>
              <a:t> </a:t>
            </a:r>
            <a:r>
              <a:rPr lang="en-IN" sz="1200" spc="87" dirty="0">
                <a:cs typeface="Times New Roman"/>
              </a:rPr>
              <a:t>they</a:t>
            </a:r>
            <a:r>
              <a:rPr lang="en-IN" sz="1200" spc="-108" dirty="0">
                <a:cs typeface="Times New Roman"/>
              </a:rPr>
              <a:t> </a:t>
            </a:r>
            <a:r>
              <a:rPr lang="en-IN" sz="1200" spc="12" dirty="0">
                <a:cs typeface="Times New Roman"/>
              </a:rPr>
              <a:t>will</a:t>
            </a:r>
            <a:r>
              <a:rPr lang="en-IN" sz="1200" spc="-75" dirty="0">
                <a:cs typeface="Times New Roman"/>
              </a:rPr>
              <a:t> </a:t>
            </a:r>
            <a:r>
              <a:rPr lang="en-IN" sz="1200" spc="67" dirty="0">
                <a:cs typeface="Times New Roman"/>
              </a:rPr>
              <a:t>get</a:t>
            </a:r>
            <a:r>
              <a:rPr lang="en-IN" sz="1200" spc="-108" dirty="0">
                <a:cs typeface="Times New Roman"/>
              </a:rPr>
              <a:t> </a:t>
            </a:r>
            <a:r>
              <a:rPr lang="en-IN" sz="1200" spc="79" dirty="0">
                <a:cs typeface="Times New Roman"/>
              </a:rPr>
              <a:t>a</a:t>
            </a:r>
            <a:r>
              <a:rPr lang="en-IN" sz="1200" spc="-100" dirty="0">
                <a:cs typeface="Times New Roman"/>
              </a:rPr>
              <a:t> </a:t>
            </a:r>
            <a:r>
              <a:rPr lang="en-IN" sz="1200" spc="87" dirty="0">
                <a:cs typeface="Times New Roman"/>
              </a:rPr>
              <a:t>chance</a:t>
            </a:r>
            <a:r>
              <a:rPr lang="en-IN" sz="1200" spc="-71" dirty="0">
                <a:cs typeface="Times New Roman"/>
              </a:rPr>
              <a:t> </a:t>
            </a:r>
            <a:r>
              <a:rPr lang="en-IN" sz="1200" spc="108" dirty="0">
                <a:cs typeface="Times New Roman"/>
              </a:rPr>
              <a:t>to</a:t>
            </a:r>
            <a:r>
              <a:rPr lang="en-IN" sz="1200" spc="-83" dirty="0">
                <a:cs typeface="Times New Roman"/>
              </a:rPr>
              <a:t> </a:t>
            </a:r>
            <a:r>
              <a:rPr lang="en-IN" sz="1200" spc="79" dirty="0">
                <a:cs typeface="Times New Roman"/>
              </a:rPr>
              <a:t>form</a:t>
            </a:r>
            <a:r>
              <a:rPr lang="en-IN" sz="1200" spc="-58" dirty="0">
                <a:cs typeface="Times New Roman"/>
              </a:rPr>
              <a:t> </a:t>
            </a:r>
            <a:r>
              <a:rPr lang="en-IN" sz="1200" spc="133" dirty="0">
                <a:cs typeface="Times New Roman"/>
              </a:rPr>
              <a:t>the</a:t>
            </a:r>
            <a:r>
              <a:rPr lang="en-IN" sz="1200" spc="-117" dirty="0">
                <a:cs typeface="Times New Roman"/>
              </a:rPr>
              <a:t> </a:t>
            </a:r>
            <a:r>
              <a:rPr lang="en-IN" sz="1200" spc="87" dirty="0">
                <a:cs typeface="Times New Roman"/>
              </a:rPr>
              <a:t>government</a:t>
            </a:r>
            <a:r>
              <a:rPr lang="en-IN" sz="1200" spc="-92" dirty="0">
                <a:cs typeface="Times New Roman"/>
              </a:rPr>
              <a:t> </a:t>
            </a:r>
            <a:r>
              <a:rPr lang="en-IN" sz="1200" spc="87" dirty="0">
                <a:cs typeface="Times New Roman"/>
              </a:rPr>
              <a:t>they  </a:t>
            </a:r>
            <a:r>
              <a:rPr lang="en-IN" sz="1200" spc="71" dirty="0">
                <a:cs typeface="Times New Roman"/>
              </a:rPr>
              <a:t>would</a:t>
            </a:r>
            <a:r>
              <a:rPr lang="en-IN" sz="1200" spc="-33" dirty="0">
                <a:cs typeface="Times New Roman"/>
              </a:rPr>
              <a:t> </a:t>
            </a:r>
            <a:r>
              <a:rPr lang="en-IN" sz="1200" spc="112" dirty="0">
                <a:cs typeface="Times New Roman"/>
              </a:rPr>
              <a:t>implement</a:t>
            </a:r>
            <a:r>
              <a:rPr lang="en-IN" sz="1200" spc="-92" dirty="0">
                <a:cs typeface="Times New Roman"/>
              </a:rPr>
              <a:t> </a:t>
            </a:r>
            <a:r>
              <a:rPr lang="en-IN" sz="1200" spc="133" dirty="0">
                <a:cs typeface="Times New Roman"/>
              </a:rPr>
              <a:t>the</a:t>
            </a:r>
            <a:r>
              <a:rPr lang="en-IN" sz="1200" spc="-108" dirty="0">
                <a:cs typeface="Times New Roman"/>
              </a:rPr>
              <a:t> </a:t>
            </a:r>
            <a:r>
              <a:rPr lang="en-IN" sz="1200" spc="100" dirty="0">
                <a:cs typeface="Times New Roman"/>
              </a:rPr>
              <a:t>demands.</a:t>
            </a:r>
            <a:endParaRPr lang="en-IN" sz="1200" dirty="0">
              <a:cs typeface="Times New Roman"/>
            </a:endParaRPr>
          </a:p>
          <a:p>
            <a:pPr marL="238645" marR="363523" indent="-228591">
              <a:lnSpc>
                <a:spcPts val="2342"/>
              </a:lnSpc>
              <a:spcBef>
                <a:spcPts val="533"/>
              </a:spcBef>
              <a:buSzPct val="84615"/>
              <a:buFont typeface="Arial" pitchFamily="34" charset="0"/>
              <a:buChar char="•"/>
              <a:tabLst>
                <a:tab pos="307434" algn="l"/>
                <a:tab pos="307963" algn="l"/>
                <a:tab pos="1174174" algn="l"/>
                <a:tab pos="1722369" algn="l"/>
                <a:tab pos="6305827" algn="l"/>
              </a:tabLst>
            </a:pPr>
            <a:r>
              <a:rPr lang="en-IN" sz="1200" dirty="0"/>
              <a:t>	</a:t>
            </a:r>
            <a:r>
              <a:rPr lang="en-IN" sz="1200" spc="62" dirty="0">
                <a:cs typeface="Times New Roman"/>
              </a:rPr>
              <a:t> </a:t>
            </a:r>
            <a:r>
              <a:rPr lang="en-IN" sz="1200" spc="62" dirty="0" err="1">
                <a:cs typeface="Times New Roman"/>
              </a:rPr>
              <a:t>Janata</a:t>
            </a:r>
            <a:r>
              <a:rPr lang="en-IN" sz="1200" spc="62" dirty="0">
                <a:cs typeface="Times New Roman"/>
              </a:rPr>
              <a:t> </a:t>
            </a:r>
            <a:r>
              <a:rPr lang="en-IN" sz="1200" spc="37" dirty="0" err="1">
                <a:cs typeface="Times New Roman"/>
              </a:rPr>
              <a:t>Dal</a:t>
            </a:r>
            <a:r>
              <a:rPr lang="en-IN" sz="1200" spc="37" dirty="0">
                <a:cs typeface="Times New Roman"/>
              </a:rPr>
              <a:t> </a:t>
            </a:r>
            <a:r>
              <a:rPr lang="en-IN" sz="1200" spc="-71" dirty="0">
                <a:cs typeface="Times New Roman"/>
              </a:rPr>
              <a:t>f</a:t>
            </a:r>
            <a:r>
              <a:rPr lang="en-IN" sz="1200" spc="121" dirty="0">
                <a:cs typeface="Times New Roman"/>
              </a:rPr>
              <a:t>ormed</a:t>
            </a:r>
            <a:r>
              <a:rPr lang="en-IN" sz="1200" spc="-25" dirty="0">
                <a:cs typeface="Times New Roman"/>
              </a:rPr>
              <a:t> </a:t>
            </a:r>
            <a:r>
              <a:rPr lang="en-IN" sz="1200" spc="125" dirty="0">
                <a:cs typeface="Times New Roman"/>
              </a:rPr>
              <a:t>th</a:t>
            </a:r>
            <a:r>
              <a:rPr lang="en-IN" sz="1200" spc="150" dirty="0">
                <a:cs typeface="Times New Roman"/>
              </a:rPr>
              <a:t>e</a:t>
            </a:r>
            <a:r>
              <a:rPr lang="en-IN" sz="1200" spc="-108" dirty="0">
                <a:cs typeface="Times New Roman"/>
              </a:rPr>
              <a:t> </a:t>
            </a:r>
            <a:r>
              <a:rPr lang="en-IN" sz="1200" spc="-37" dirty="0">
                <a:cs typeface="Times New Roman"/>
              </a:rPr>
              <a:t>g</a:t>
            </a:r>
            <a:r>
              <a:rPr lang="en-IN" sz="1200" spc="50" dirty="0">
                <a:cs typeface="Times New Roman"/>
              </a:rPr>
              <a:t>o</a:t>
            </a:r>
            <a:r>
              <a:rPr lang="en-IN" sz="1200" spc="-87" dirty="0">
                <a:cs typeface="Times New Roman"/>
              </a:rPr>
              <a:t>v</a:t>
            </a:r>
            <a:r>
              <a:rPr lang="en-IN" sz="1200" spc="137" dirty="0">
                <a:cs typeface="Times New Roman"/>
              </a:rPr>
              <a:t>ernment</a:t>
            </a:r>
            <a:r>
              <a:rPr lang="en-IN" sz="1200" spc="-133" dirty="0">
                <a:cs typeface="Times New Roman"/>
              </a:rPr>
              <a:t> </a:t>
            </a:r>
            <a:r>
              <a:rPr lang="en-IN" sz="1200" spc="133" dirty="0">
                <a:cs typeface="Times New Roman"/>
              </a:rPr>
              <a:t>and</a:t>
            </a:r>
            <a:r>
              <a:rPr lang="en-IN" sz="1200" spc="-8" dirty="0">
                <a:cs typeface="Times New Roman"/>
              </a:rPr>
              <a:t> </a:t>
            </a:r>
            <a:r>
              <a:rPr lang="en-IN" sz="1200" spc="54" dirty="0">
                <a:cs typeface="Times New Roman"/>
              </a:rPr>
              <a:t>it</a:t>
            </a:r>
            <a:r>
              <a:rPr lang="en-IN" sz="1200" spc="83" dirty="0">
                <a:cs typeface="Times New Roman"/>
              </a:rPr>
              <a:t>s</a:t>
            </a:r>
            <a:r>
              <a:rPr lang="en-IN" sz="1200" spc="-54" dirty="0">
                <a:cs typeface="Times New Roman"/>
              </a:rPr>
              <a:t> </a:t>
            </a:r>
            <a:r>
              <a:rPr lang="en-IN" sz="1200" spc="83" dirty="0">
                <a:cs typeface="Times New Roman"/>
              </a:rPr>
              <a:t>leader</a:t>
            </a:r>
            <a:r>
              <a:rPr lang="en-IN" sz="1200" dirty="0">
                <a:cs typeface="Times New Roman"/>
              </a:rPr>
              <a:t> </a:t>
            </a:r>
            <a:r>
              <a:rPr lang="en-IN" sz="1200" spc="-341" dirty="0">
                <a:cs typeface="Times New Roman"/>
              </a:rPr>
              <a:t>V</a:t>
            </a:r>
            <a:r>
              <a:rPr lang="en-IN" sz="1200" spc="12" dirty="0">
                <a:cs typeface="Times New Roman"/>
              </a:rPr>
              <a:t>.</a:t>
            </a:r>
            <a:r>
              <a:rPr lang="en-IN" sz="1200" spc="-204" dirty="0">
                <a:cs typeface="Times New Roman"/>
              </a:rPr>
              <a:t>P</a:t>
            </a:r>
            <a:r>
              <a:rPr lang="en-IN" sz="1200" spc="12" dirty="0">
                <a:cs typeface="Times New Roman"/>
              </a:rPr>
              <a:t>. </a:t>
            </a:r>
            <a:r>
              <a:rPr lang="en-IN" sz="1200" spc="50" dirty="0">
                <a:cs typeface="Times New Roman"/>
              </a:rPr>
              <a:t>Singh </a:t>
            </a:r>
            <a:r>
              <a:rPr lang="en-IN" sz="1200" spc="92" dirty="0">
                <a:cs typeface="Times New Roman"/>
              </a:rPr>
              <a:t>became </a:t>
            </a:r>
            <a:r>
              <a:rPr lang="en-IN" sz="1200" spc="133" dirty="0">
                <a:cs typeface="Times New Roman"/>
              </a:rPr>
              <a:t>the </a:t>
            </a:r>
            <a:r>
              <a:rPr lang="en-IN" sz="1200" spc="100" dirty="0">
                <a:cs typeface="Times New Roman"/>
              </a:rPr>
              <a:t>prime </a:t>
            </a:r>
            <a:r>
              <a:rPr lang="en-IN" sz="1200" spc="87" dirty="0">
                <a:cs typeface="Times New Roman"/>
              </a:rPr>
              <a:t>minister </a:t>
            </a:r>
            <a:r>
              <a:rPr lang="en-IN" sz="1200" spc="133" dirty="0">
                <a:cs typeface="Times New Roman"/>
              </a:rPr>
              <a:t>and </a:t>
            </a:r>
            <a:r>
              <a:rPr lang="en-IN" sz="1200" spc="92" dirty="0">
                <a:cs typeface="Times New Roman"/>
              </a:rPr>
              <a:t>took </a:t>
            </a:r>
            <a:r>
              <a:rPr lang="en-IN" sz="1200" spc="67" dirty="0">
                <a:cs typeface="Times New Roman"/>
              </a:rPr>
              <a:t>different  </a:t>
            </a:r>
            <a:r>
              <a:rPr lang="en-IN" sz="1200" spc="87" dirty="0">
                <a:cs typeface="Times New Roman"/>
              </a:rPr>
              <a:t>measures</a:t>
            </a:r>
            <a:r>
              <a:rPr lang="en-IN" sz="1200" spc="-75" dirty="0">
                <a:cs typeface="Times New Roman"/>
              </a:rPr>
              <a:t> </a:t>
            </a:r>
            <a:r>
              <a:rPr lang="en-IN" sz="1200" spc="42" dirty="0">
                <a:cs typeface="Times New Roman"/>
              </a:rPr>
              <a:t>for</a:t>
            </a:r>
            <a:r>
              <a:rPr lang="en-IN" sz="1200" spc="-100" dirty="0">
                <a:cs typeface="Times New Roman"/>
              </a:rPr>
              <a:t> </a:t>
            </a:r>
            <a:r>
              <a:rPr lang="en-IN" sz="1200" spc="112" dirty="0">
                <a:cs typeface="Times New Roman"/>
              </a:rPr>
              <a:t>to</a:t>
            </a:r>
            <a:r>
              <a:rPr lang="en-IN" sz="1200" spc="-79" dirty="0">
                <a:cs typeface="Times New Roman"/>
              </a:rPr>
              <a:t> </a:t>
            </a:r>
            <a:r>
              <a:rPr lang="en-IN" sz="1200" spc="112" dirty="0">
                <a:cs typeface="Times New Roman"/>
              </a:rPr>
              <a:t>implement</a:t>
            </a:r>
            <a:r>
              <a:rPr lang="en-IN" sz="1200" spc="-100" dirty="0">
                <a:cs typeface="Times New Roman"/>
              </a:rPr>
              <a:t> </a:t>
            </a:r>
            <a:r>
              <a:rPr lang="en-IN" sz="1200" spc="133" dirty="0">
                <a:cs typeface="Times New Roman"/>
              </a:rPr>
              <a:t>the</a:t>
            </a:r>
            <a:r>
              <a:rPr lang="en-IN" sz="1200" spc="-112" dirty="0">
                <a:cs typeface="Times New Roman"/>
              </a:rPr>
              <a:t> </a:t>
            </a:r>
            <a:r>
              <a:rPr lang="en-IN" sz="1200" spc="79" dirty="0">
                <a:cs typeface="Times New Roman"/>
              </a:rPr>
              <a:t>commission</a:t>
            </a:r>
            <a:r>
              <a:rPr lang="en-IN" sz="1200" spc="-92" dirty="0">
                <a:cs typeface="Times New Roman"/>
              </a:rPr>
              <a:t> </a:t>
            </a:r>
            <a:r>
              <a:rPr lang="en-IN" sz="1200" spc="92" dirty="0">
                <a:cs typeface="Times New Roman"/>
              </a:rPr>
              <a:t>report.</a:t>
            </a:r>
            <a:endParaRPr lang="en-IN" sz="1200" dirty="0">
              <a:cs typeface="Times New Roman"/>
            </a:endParaRPr>
          </a:p>
          <a:p>
            <a:pPr marL="238645" marR="866210" indent="-228591">
              <a:lnSpc>
                <a:spcPts val="2342"/>
              </a:lnSpc>
              <a:spcBef>
                <a:spcPts val="496"/>
              </a:spcBef>
              <a:buSzPct val="84615"/>
              <a:buFont typeface="Arial" pitchFamily="34" charset="0"/>
              <a:buChar char="•"/>
              <a:tabLst>
                <a:tab pos="239174" algn="l"/>
              </a:tabLst>
            </a:pPr>
            <a:r>
              <a:rPr lang="en-IN" sz="1200" spc="-4" dirty="0">
                <a:cs typeface="Times New Roman"/>
              </a:rPr>
              <a:t>Finally, </a:t>
            </a:r>
            <a:r>
              <a:rPr lang="en-IN" sz="1200" spc="83" dirty="0">
                <a:cs typeface="Times New Roman"/>
              </a:rPr>
              <a:t>it </a:t>
            </a:r>
            <a:r>
              <a:rPr lang="en-IN" sz="1200" spc="37" dirty="0">
                <a:cs typeface="Times New Roman"/>
              </a:rPr>
              <a:t>was </a:t>
            </a:r>
            <a:r>
              <a:rPr lang="en-IN" sz="1200" spc="108" dirty="0">
                <a:cs typeface="Times New Roman"/>
              </a:rPr>
              <a:t>implemented</a:t>
            </a:r>
            <a:r>
              <a:rPr lang="en-IN" sz="1200" spc="-341" dirty="0">
                <a:cs typeface="Times New Roman"/>
              </a:rPr>
              <a:t> </a:t>
            </a:r>
            <a:r>
              <a:rPr lang="en-IN" sz="1200" spc="17" dirty="0">
                <a:cs typeface="Times New Roman"/>
              </a:rPr>
              <a:t>official </a:t>
            </a:r>
            <a:r>
              <a:rPr lang="en-IN" sz="1200" spc="95" dirty="0">
                <a:cs typeface="Times New Roman"/>
              </a:rPr>
              <a:t>memorandum- </a:t>
            </a:r>
            <a:r>
              <a:rPr lang="en-IN" sz="1200" spc="25" dirty="0" err="1">
                <a:cs typeface="Times New Roman"/>
              </a:rPr>
              <a:t>O.M.No</a:t>
            </a:r>
            <a:r>
              <a:rPr lang="en-IN" sz="1200" spc="25" dirty="0">
                <a:cs typeface="Times New Roman"/>
              </a:rPr>
              <a:t>. </a:t>
            </a:r>
            <a:r>
              <a:rPr lang="en-IN" sz="1200" spc="-12" dirty="0">
                <a:cs typeface="Times New Roman"/>
              </a:rPr>
              <a:t>36012/31/90 </a:t>
            </a:r>
            <a:r>
              <a:rPr lang="en-IN" sz="1200" spc="37" dirty="0">
                <a:cs typeface="Times New Roman"/>
              </a:rPr>
              <a:t>was </a:t>
            </a:r>
            <a:r>
              <a:rPr lang="en-IN" sz="1200" spc="121" dirty="0">
                <a:cs typeface="Times New Roman"/>
              </a:rPr>
              <a:t>born </a:t>
            </a:r>
            <a:r>
              <a:rPr lang="en-IN" sz="1200" spc="133" dirty="0">
                <a:cs typeface="Times New Roman"/>
              </a:rPr>
              <a:t>on</a:t>
            </a:r>
            <a:r>
              <a:rPr lang="en-IN" sz="1200" spc="-346" dirty="0">
                <a:cs typeface="Times New Roman"/>
              </a:rPr>
              <a:t> </a:t>
            </a:r>
            <a:r>
              <a:rPr lang="en-IN" sz="1200" spc="21" dirty="0">
                <a:cs typeface="Times New Roman"/>
              </a:rPr>
              <a:t>April </a:t>
            </a:r>
            <a:r>
              <a:rPr lang="en-IN" sz="1200" spc="-170" dirty="0">
                <a:cs typeface="Times New Roman"/>
              </a:rPr>
              <a:t>13, </a:t>
            </a:r>
            <a:r>
              <a:rPr lang="en-IN" sz="1200" spc="-33" dirty="0">
                <a:cs typeface="Times New Roman"/>
              </a:rPr>
              <a:t>1990</a:t>
            </a:r>
            <a:endParaRPr lang="en-IN" sz="1200" dirty="0">
              <a:cs typeface="Times New Roman"/>
            </a:endParaRPr>
          </a:p>
        </p:txBody>
      </p:sp>
      <p:sp>
        <p:nvSpPr>
          <p:cNvPr id="8" name="object 4"/>
          <p:cNvSpPr/>
          <p:nvPr/>
        </p:nvSpPr>
        <p:spPr>
          <a:xfrm>
            <a:off x="6666479" y="133350"/>
            <a:ext cx="1737359" cy="2286000"/>
          </a:xfrm>
          <a:prstGeom prst="rect">
            <a:avLst/>
          </a:prstGeom>
          <a:blipFill>
            <a:blip r:embed="rId4" cstate="print"/>
            <a:stretch>
              <a:fillRect/>
            </a:stretch>
          </a:blipFill>
        </p:spPr>
        <p:txBody>
          <a:bodyPr wrap="square" lIns="0" tIns="0" rIns="0" bIns="0" rtlCol="0"/>
          <a:lstStyle/>
          <a:p>
            <a:endParaRPr/>
          </a:p>
        </p:txBody>
      </p:sp>
      <p:pic>
        <p:nvPicPr>
          <p:cNvPr id="3" name="Picture 2">
            <a:extLst>
              <a:ext uri="{FF2B5EF4-FFF2-40B4-BE49-F238E27FC236}">
                <a16:creationId xmlns:a16="http://schemas.microsoft.com/office/drawing/2014/main" id="{897FF059-879A-475F-BFAF-B3259749B3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24600" y="2571749"/>
            <a:ext cx="2636375" cy="1755551"/>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 6</a:t>
            </a:r>
            <a:endParaRPr b="1" dirty="0"/>
          </a:p>
          <a:p>
            <a:pPr algn="ctr"/>
            <a:r>
              <a:rPr lang="en" b="1" dirty="0"/>
              <a:t>CHAPTER NAME : WORKING OF INSTITUTIONS</a:t>
            </a:r>
            <a:endParaRPr b="1" dirty="0"/>
          </a:p>
        </p:txBody>
      </p:sp>
    </p:spTree>
    <p:extLst>
      <p:ext uri="{BB962C8B-B14F-4D97-AF65-F5344CB8AC3E}">
        <p14:creationId xmlns:p14="http://schemas.microsoft.com/office/powerpoint/2010/main" val="1941520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428750"/>
            <a:ext cx="5102860" cy="3078663"/>
          </a:xfrm>
          <a:prstGeom prst="rect">
            <a:avLst/>
          </a:prstGeom>
        </p:spPr>
        <p:txBody>
          <a:bodyPr vert="horz" wrap="square" lIns="0" tIns="11112" rIns="0" bIns="0" rtlCol="0">
            <a:spAutoFit/>
          </a:bodyPr>
          <a:lstStyle/>
          <a:p>
            <a:pPr marL="238645" marR="456653" indent="-228591">
              <a:lnSpc>
                <a:spcPct val="150000"/>
              </a:lnSpc>
              <a:spcBef>
                <a:spcPts val="87"/>
              </a:spcBef>
              <a:buSzPct val="84615"/>
              <a:buFont typeface="Arial" pitchFamily="34" charset="0"/>
              <a:buChar char="•"/>
              <a:tabLst>
                <a:tab pos="239174" algn="l"/>
              </a:tabLst>
            </a:pPr>
            <a:r>
              <a:rPr sz="1400" spc="-33" dirty="0">
                <a:cs typeface="Times New Roman"/>
              </a:rPr>
              <a:t>All </a:t>
            </a:r>
            <a:r>
              <a:rPr sz="1400" spc="133" dirty="0">
                <a:cs typeface="Times New Roman"/>
              </a:rPr>
              <a:t>the</a:t>
            </a:r>
            <a:r>
              <a:rPr sz="1400" spc="-108" dirty="0">
                <a:cs typeface="Times New Roman"/>
              </a:rPr>
              <a:t> </a:t>
            </a:r>
            <a:r>
              <a:rPr sz="1400" spc="87" dirty="0">
                <a:cs typeface="Times New Roman"/>
              </a:rPr>
              <a:t>courts</a:t>
            </a:r>
            <a:r>
              <a:rPr sz="1400" spc="-129" dirty="0">
                <a:cs typeface="Times New Roman"/>
              </a:rPr>
              <a:t> </a:t>
            </a:r>
            <a:r>
              <a:rPr sz="1400" spc="121" dirty="0">
                <a:cs typeface="Times New Roman"/>
              </a:rPr>
              <a:t>at</a:t>
            </a:r>
            <a:r>
              <a:rPr sz="1400" spc="-112" dirty="0">
                <a:cs typeface="Times New Roman"/>
              </a:rPr>
              <a:t> </a:t>
            </a:r>
            <a:r>
              <a:rPr sz="1400" spc="67" dirty="0">
                <a:cs typeface="Times New Roman"/>
              </a:rPr>
              <a:t>different</a:t>
            </a:r>
            <a:r>
              <a:rPr sz="1400" spc="-46" dirty="0">
                <a:cs typeface="Times New Roman"/>
              </a:rPr>
              <a:t> </a:t>
            </a:r>
            <a:r>
              <a:rPr sz="1400" spc="17" dirty="0">
                <a:cs typeface="Times New Roman"/>
              </a:rPr>
              <a:t>levels</a:t>
            </a:r>
            <a:r>
              <a:rPr sz="1400" spc="-71" dirty="0">
                <a:cs typeface="Times New Roman"/>
              </a:rPr>
              <a:t> </a:t>
            </a:r>
            <a:r>
              <a:rPr sz="1400" spc="92" dirty="0">
                <a:cs typeface="Times New Roman"/>
              </a:rPr>
              <a:t>in</a:t>
            </a:r>
            <a:r>
              <a:rPr sz="1400" spc="-50" dirty="0">
                <a:cs typeface="Times New Roman"/>
              </a:rPr>
              <a:t> </a:t>
            </a:r>
            <a:r>
              <a:rPr sz="1400" spc="133" dirty="0">
                <a:cs typeface="Times New Roman"/>
              </a:rPr>
              <a:t>the</a:t>
            </a:r>
            <a:r>
              <a:rPr sz="1400" spc="-58" dirty="0">
                <a:cs typeface="Times New Roman"/>
              </a:rPr>
              <a:t> </a:t>
            </a:r>
            <a:r>
              <a:rPr sz="1400" spc="87" dirty="0">
                <a:cs typeface="Times New Roman"/>
              </a:rPr>
              <a:t>Country</a:t>
            </a:r>
            <a:r>
              <a:rPr sz="1400" spc="-129" dirty="0">
                <a:cs typeface="Times New Roman"/>
              </a:rPr>
              <a:t> </a:t>
            </a:r>
            <a:r>
              <a:rPr sz="1400" spc="-25" dirty="0">
                <a:cs typeface="Times New Roman"/>
              </a:rPr>
              <a:t>are  </a:t>
            </a:r>
            <a:r>
              <a:rPr sz="1400" spc="21" dirty="0">
                <a:cs typeface="Times New Roman"/>
              </a:rPr>
              <a:t>collectively </a:t>
            </a:r>
            <a:r>
              <a:rPr sz="1400" spc="54" dirty="0">
                <a:cs typeface="Times New Roman"/>
              </a:rPr>
              <a:t>called </a:t>
            </a:r>
            <a:r>
              <a:rPr sz="1400" spc="133" dirty="0">
                <a:cs typeface="Times New Roman"/>
              </a:rPr>
              <a:t>the</a:t>
            </a:r>
            <a:r>
              <a:rPr sz="1400" spc="-308" dirty="0">
                <a:cs typeface="Times New Roman"/>
              </a:rPr>
              <a:t> </a:t>
            </a:r>
            <a:r>
              <a:rPr sz="1400" spc="8" dirty="0">
                <a:cs typeface="Times New Roman"/>
              </a:rPr>
              <a:t>Judiciary.</a:t>
            </a:r>
            <a:endParaRPr sz="1400" dirty="0">
              <a:cs typeface="Times New Roman"/>
            </a:endParaRPr>
          </a:p>
          <a:p>
            <a:pPr marL="238645" marR="618042" indent="-228591">
              <a:lnSpc>
                <a:spcPct val="150000"/>
              </a:lnSpc>
              <a:spcBef>
                <a:spcPts val="500"/>
              </a:spcBef>
              <a:buSzPct val="84615"/>
              <a:buFont typeface="Arial" pitchFamily="34" charset="0"/>
              <a:buChar char="•"/>
              <a:tabLst>
                <a:tab pos="239174" algn="l"/>
              </a:tabLst>
            </a:pPr>
            <a:r>
              <a:rPr sz="1400" spc="62" dirty="0">
                <a:cs typeface="Times New Roman"/>
              </a:rPr>
              <a:t>It</a:t>
            </a:r>
            <a:r>
              <a:rPr sz="1400" spc="-58" dirty="0">
                <a:cs typeface="Times New Roman"/>
              </a:rPr>
              <a:t> </a:t>
            </a:r>
            <a:r>
              <a:rPr sz="1400" spc="21" dirty="0">
                <a:cs typeface="Times New Roman"/>
              </a:rPr>
              <a:t>is</a:t>
            </a:r>
            <a:r>
              <a:rPr sz="1400" spc="-58" dirty="0">
                <a:cs typeface="Times New Roman"/>
              </a:rPr>
              <a:t> </a:t>
            </a:r>
            <a:r>
              <a:rPr sz="1400" spc="117" dirty="0">
                <a:cs typeface="Times New Roman"/>
              </a:rPr>
              <a:t>independent</a:t>
            </a:r>
            <a:r>
              <a:rPr sz="1400" spc="-100" dirty="0">
                <a:cs typeface="Times New Roman"/>
              </a:rPr>
              <a:t> </a:t>
            </a:r>
            <a:r>
              <a:rPr sz="1400" spc="133" dirty="0">
                <a:cs typeface="Times New Roman"/>
              </a:rPr>
              <a:t>and</a:t>
            </a:r>
            <a:r>
              <a:rPr sz="1400" spc="-37" dirty="0">
                <a:cs typeface="Times New Roman"/>
              </a:rPr>
              <a:t> </a:t>
            </a:r>
            <a:r>
              <a:rPr sz="1400" spc="54" dirty="0">
                <a:cs typeface="Times New Roman"/>
              </a:rPr>
              <a:t>powerful</a:t>
            </a:r>
            <a:r>
              <a:rPr sz="1400" spc="-33" dirty="0">
                <a:cs typeface="Times New Roman"/>
              </a:rPr>
              <a:t> </a:t>
            </a:r>
            <a:r>
              <a:rPr sz="1400" spc="104" dirty="0">
                <a:cs typeface="Times New Roman"/>
              </a:rPr>
              <a:t>institution</a:t>
            </a:r>
            <a:r>
              <a:rPr sz="1400" spc="-121" dirty="0">
                <a:cs typeface="Times New Roman"/>
              </a:rPr>
              <a:t> </a:t>
            </a:r>
            <a:r>
              <a:rPr sz="1400" spc="133" dirty="0">
                <a:cs typeface="Times New Roman"/>
              </a:rPr>
              <a:t>and</a:t>
            </a:r>
            <a:r>
              <a:rPr sz="1400" dirty="0">
                <a:cs typeface="Times New Roman"/>
              </a:rPr>
              <a:t> </a:t>
            </a:r>
            <a:r>
              <a:rPr sz="1400" spc="-129" dirty="0">
                <a:cs typeface="Times New Roman"/>
              </a:rPr>
              <a:t>is  </a:t>
            </a:r>
            <a:r>
              <a:rPr sz="1400" spc="79" dirty="0">
                <a:cs typeface="Times New Roman"/>
              </a:rPr>
              <a:t>considered </a:t>
            </a:r>
            <a:r>
              <a:rPr sz="1400" spc="71" dirty="0">
                <a:cs typeface="Times New Roman"/>
              </a:rPr>
              <a:t>essential </a:t>
            </a:r>
            <a:r>
              <a:rPr sz="1400" spc="42" dirty="0">
                <a:cs typeface="Times New Roman"/>
              </a:rPr>
              <a:t>for</a:t>
            </a:r>
            <a:r>
              <a:rPr sz="1400" spc="-367" dirty="0">
                <a:cs typeface="Times New Roman"/>
              </a:rPr>
              <a:t> </a:t>
            </a:r>
            <a:r>
              <a:rPr sz="1400" spc="67" dirty="0">
                <a:cs typeface="Times New Roman"/>
              </a:rPr>
              <a:t>democracies.</a:t>
            </a:r>
            <a:endParaRPr sz="1400" dirty="0">
              <a:cs typeface="Times New Roman"/>
            </a:endParaRPr>
          </a:p>
          <a:p>
            <a:pPr marL="238645" marR="177793" indent="-228591">
              <a:lnSpc>
                <a:spcPct val="150000"/>
              </a:lnSpc>
              <a:spcBef>
                <a:spcPts val="500"/>
              </a:spcBef>
              <a:buSzPct val="84615"/>
              <a:buFont typeface="Arial" pitchFamily="34" charset="0"/>
              <a:buChar char="•"/>
              <a:tabLst>
                <a:tab pos="239174" algn="l"/>
              </a:tabLst>
            </a:pPr>
            <a:r>
              <a:rPr sz="1400" spc="83" dirty="0">
                <a:cs typeface="Times New Roman"/>
              </a:rPr>
              <a:t>The</a:t>
            </a:r>
            <a:r>
              <a:rPr sz="1400" spc="-46" dirty="0">
                <a:cs typeface="Times New Roman"/>
              </a:rPr>
              <a:t> </a:t>
            </a:r>
            <a:r>
              <a:rPr sz="1400" spc="100" dirty="0">
                <a:cs typeface="Times New Roman"/>
              </a:rPr>
              <a:t>Indian</a:t>
            </a:r>
            <a:r>
              <a:rPr sz="1400" spc="-33" dirty="0">
                <a:cs typeface="Times New Roman"/>
              </a:rPr>
              <a:t> </a:t>
            </a:r>
            <a:r>
              <a:rPr sz="1400" spc="33" dirty="0">
                <a:cs typeface="Times New Roman"/>
              </a:rPr>
              <a:t>Judiciary</a:t>
            </a:r>
            <a:r>
              <a:rPr sz="1400" spc="-108" dirty="0">
                <a:cs typeface="Times New Roman"/>
              </a:rPr>
              <a:t> </a:t>
            </a:r>
            <a:r>
              <a:rPr sz="1400" spc="67" dirty="0">
                <a:cs typeface="Times New Roman"/>
              </a:rPr>
              <a:t>consists</a:t>
            </a:r>
            <a:r>
              <a:rPr sz="1400" spc="-121" dirty="0">
                <a:cs typeface="Times New Roman"/>
              </a:rPr>
              <a:t> </a:t>
            </a:r>
            <a:r>
              <a:rPr sz="1400" spc="17" dirty="0">
                <a:cs typeface="Times New Roman"/>
              </a:rPr>
              <a:t>of</a:t>
            </a:r>
            <a:r>
              <a:rPr sz="1400" spc="-21" dirty="0">
                <a:cs typeface="Times New Roman"/>
              </a:rPr>
              <a:t> </a:t>
            </a:r>
            <a:r>
              <a:rPr sz="1400" spc="79" dirty="0">
                <a:cs typeface="Times New Roman"/>
              </a:rPr>
              <a:t>a</a:t>
            </a:r>
            <a:r>
              <a:rPr sz="1400" spc="-50" dirty="0">
                <a:cs typeface="Times New Roman"/>
              </a:rPr>
              <a:t> </a:t>
            </a:r>
            <a:r>
              <a:rPr sz="1400" spc="83" dirty="0">
                <a:cs typeface="Times New Roman"/>
              </a:rPr>
              <a:t>Supreme</a:t>
            </a:r>
            <a:r>
              <a:rPr sz="1400" spc="-67" dirty="0">
                <a:cs typeface="Times New Roman"/>
              </a:rPr>
              <a:t> </a:t>
            </a:r>
            <a:r>
              <a:rPr sz="1400" spc="87" dirty="0">
                <a:cs typeface="Times New Roman"/>
              </a:rPr>
              <a:t>Court</a:t>
            </a:r>
            <a:r>
              <a:rPr sz="1400" spc="-79" dirty="0">
                <a:cs typeface="Times New Roman"/>
              </a:rPr>
              <a:t> </a:t>
            </a:r>
            <a:r>
              <a:rPr sz="1400" spc="-58" dirty="0">
                <a:cs typeface="Times New Roman"/>
              </a:rPr>
              <a:t>for  </a:t>
            </a:r>
            <a:r>
              <a:rPr sz="1400" spc="133" dirty="0">
                <a:cs typeface="Times New Roman"/>
              </a:rPr>
              <a:t>the </a:t>
            </a:r>
            <a:r>
              <a:rPr sz="1400" spc="95" dirty="0">
                <a:cs typeface="Times New Roman"/>
              </a:rPr>
              <a:t>entire nation, </a:t>
            </a:r>
            <a:r>
              <a:rPr sz="1400" spc="83" dirty="0">
                <a:cs typeface="Times New Roman"/>
              </a:rPr>
              <a:t>High </a:t>
            </a:r>
            <a:r>
              <a:rPr sz="1400" spc="87" dirty="0">
                <a:cs typeface="Times New Roman"/>
              </a:rPr>
              <a:t>Court </a:t>
            </a:r>
            <a:r>
              <a:rPr sz="1400" spc="92" dirty="0">
                <a:cs typeface="Times New Roman"/>
              </a:rPr>
              <a:t>in </a:t>
            </a:r>
            <a:r>
              <a:rPr sz="1400" spc="133" dirty="0">
                <a:cs typeface="Times New Roman"/>
              </a:rPr>
              <a:t>the </a:t>
            </a:r>
            <a:r>
              <a:rPr sz="1400" spc="54" dirty="0">
                <a:cs typeface="Times New Roman"/>
              </a:rPr>
              <a:t>States, </a:t>
            </a:r>
            <a:r>
              <a:rPr sz="1400" spc="71" dirty="0">
                <a:cs typeface="Times New Roman"/>
              </a:rPr>
              <a:t>District  </a:t>
            </a:r>
            <a:r>
              <a:rPr sz="1400" spc="79" dirty="0">
                <a:cs typeface="Times New Roman"/>
              </a:rPr>
              <a:t>Courts</a:t>
            </a:r>
            <a:r>
              <a:rPr sz="1400" spc="-121" dirty="0">
                <a:cs typeface="Times New Roman"/>
              </a:rPr>
              <a:t> </a:t>
            </a:r>
            <a:r>
              <a:rPr sz="1400" spc="133" dirty="0">
                <a:cs typeface="Times New Roman"/>
              </a:rPr>
              <a:t>and</a:t>
            </a:r>
            <a:r>
              <a:rPr sz="1400" spc="-29" dirty="0">
                <a:cs typeface="Times New Roman"/>
              </a:rPr>
              <a:t> </a:t>
            </a:r>
            <a:r>
              <a:rPr sz="1400" spc="133" dirty="0">
                <a:cs typeface="Times New Roman"/>
              </a:rPr>
              <a:t>the</a:t>
            </a:r>
            <a:r>
              <a:rPr sz="1400" spc="-58" dirty="0">
                <a:cs typeface="Times New Roman"/>
              </a:rPr>
              <a:t> </a:t>
            </a:r>
            <a:r>
              <a:rPr sz="1400" spc="79" dirty="0">
                <a:cs typeface="Times New Roman"/>
              </a:rPr>
              <a:t>Courts</a:t>
            </a:r>
            <a:r>
              <a:rPr sz="1400" spc="-117" dirty="0">
                <a:cs typeface="Times New Roman"/>
              </a:rPr>
              <a:t> </a:t>
            </a:r>
            <a:r>
              <a:rPr sz="1400" spc="121" dirty="0">
                <a:cs typeface="Times New Roman"/>
              </a:rPr>
              <a:t>at</a:t>
            </a:r>
            <a:r>
              <a:rPr sz="1400" spc="-46" dirty="0">
                <a:cs typeface="Times New Roman"/>
              </a:rPr>
              <a:t> </a:t>
            </a:r>
            <a:r>
              <a:rPr sz="1400" spc="37" dirty="0">
                <a:cs typeface="Times New Roman"/>
              </a:rPr>
              <a:t>local</a:t>
            </a:r>
            <a:r>
              <a:rPr sz="1400" spc="-25" dirty="0">
                <a:cs typeface="Times New Roman"/>
              </a:rPr>
              <a:t> </a:t>
            </a:r>
            <a:r>
              <a:rPr sz="1400" spc="17" dirty="0">
                <a:cs typeface="Times New Roman"/>
              </a:rPr>
              <a:t>level</a:t>
            </a:r>
            <a:endParaRPr sz="1400" dirty="0">
              <a:cs typeface="Times New Roman"/>
            </a:endParaRPr>
          </a:p>
          <a:p>
            <a:pPr marL="238645" marR="4233" indent="-228591">
              <a:lnSpc>
                <a:spcPct val="150000"/>
              </a:lnSpc>
              <a:spcBef>
                <a:spcPts val="500"/>
              </a:spcBef>
              <a:buSzPct val="84615"/>
              <a:buFont typeface="Arial" pitchFamily="34" charset="0"/>
              <a:buChar char="•"/>
              <a:tabLst>
                <a:tab pos="239174" algn="l"/>
              </a:tabLst>
            </a:pPr>
            <a:r>
              <a:rPr sz="1400" spc="83" dirty="0">
                <a:cs typeface="Times New Roman"/>
              </a:rPr>
              <a:t>The</a:t>
            </a:r>
            <a:r>
              <a:rPr sz="1400" spc="-46" dirty="0">
                <a:cs typeface="Times New Roman"/>
              </a:rPr>
              <a:t> </a:t>
            </a:r>
            <a:r>
              <a:rPr sz="1400" spc="50" dirty="0">
                <a:cs typeface="Times New Roman"/>
              </a:rPr>
              <a:t>judiciary</a:t>
            </a:r>
            <a:r>
              <a:rPr sz="1400" spc="-50" dirty="0">
                <a:cs typeface="Times New Roman"/>
              </a:rPr>
              <a:t> </a:t>
            </a:r>
            <a:r>
              <a:rPr sz="1400" spc="87" dirty="0">
                <a:cs typeface="Times New Roman"/>
              </a:rPr>
              <a:t>in</a:t>
            </a:r>
            <a:r>
              <a:rPr sz="1400" spc="-29" dirty="0">
                <a:cs typeface="Times New Roman"/>
              </a:rPr>
              <a:t> </a:t>
            </a:r>
            <a:r>
              <a:rPr sz="1400" spc="83" dirty="0">
                <a:cs typeface="Times New Roman"/>
              </a:rPr>
              <a:t>India</a:t>
            </a:r>
            <a:r>
              <a:rPr sz="1400" spc="-46" dirty="0">
                <a:cs typeface="Times New Roman"/>
              </a:rPr>
              <a:t> </a:t>
            </a:r>
            <a:r>
              <a:rPr sz="1400" spc="17" dirty="0">
                <a:cs typeface="Times New Roman"/>
              </a:rPr>
              <a:t>is</a:t>
            </a:r>
            <a:r>
              <a:rPr sz="1400" spc="-87" dirty="0">
                <a:cs typeface="Times New Roman"/>
              </a:rPr>
              <a:t> </a:t>
            </a:r>
            <a:r>
              <a:rPr sz="1400" spc="50" dirty="0">
                <a:cs typeface="Times New Roman"/>
              </a:rPr>
              <a:t>also</a:t>
            </a:r>
            <a:r>
              <a:rPr sz="1400" spc="-121" dirty="0">
                <a:cs typeface="Times New Roman"/>
              </a:rPr>
              <a:t> </a:t>
            </a:r>
            <a:r>
              <a:rPr sz="1400" spc="112" dirty="0">
                <a:cs typeface="Times New Roman"/>
              </a:rPr>
              <a:t>one</a:t>
            </a:r>
            <a:r>
              <a:rPr sz="1400" spc="-112" dirty="0">
                <a:cs typeface="Times New Roman"/>
              </a:rPr>
              <a:t> </a:t>
            </a:r>
            <a:r>
              <a:rPr sz="1400" spc="17" dirty="0">
                <a:cs typeface="Times New Roman"/>
              </a:rPr>
              <a:t>of</a:t>
            </a:r>
            <a:r>
              <a:rPr sz="1400" spc="25" dirty="0">
                <a:cs typeface="Times New Roman"/>
              </a:rPr>
              <a:t> </a:t>
            </a:r>
            <a:r>
              <a:rPr sz="1400" spc="133" dirty="0">
                <a:cs typeface="Times New Roman"/>
              </a:rPr>
              <a:t>the</a:t>
            </a:r>
            <a:r>
              <a:rPr sz="1400" spc="-54" dirty="0">
                <a:cs typeface="Times New Roman"/>
              </a:rPr>
              <a:t> </a:t>
            </a:r>
            <a:r>
              <a:rPr sz="1400" spc="117" dirty="0">
                <a:cs typeface="Times New Roman"/>
              </a:rPr>
              <a:t>most</a:t>
            </a:r>
            <a:r>
              <a:rPr sz="1400" spc="-95" dirty="0">
                <a:cs typeface="Times New Roman"/>
              </a:rPr>
              <a:t> </a:t>
            </a:r>
            <a:r>
              <a:rPr sz="1400" spc="17" dirty="0">
                <a:cs typeface="Times New Roman"/>
              </a:rPr>
              <a:t>powerful  </a:t>
            </a:r>
            <a:r>
              <a:rPr sz="1400" spc="92" dirty="0">
                <a:cs typeface="Times New Roman"/>
              </a:rPr>
              <a:t>in </a:t>
            </a:r>
            <a:r>
              <a:rPr sz="1400" spc="133" dirty="0">
                <a:cs typeface="Times New Roman"/>
              </a:rPr>
              <a:t>the</a:t>
            </a:r>
            <a:r>
              <a:rPr sz="1400" spc="-242" dirty="0">
                <a:cs typeface="Times New Roman"/>
              </a:rPr>
              <a:t> </a:t>
            </a:r>
            <a:r>
              <a:rPr sz="1400" spc="58" dirty="0">
                <a:cs typeface="Times New Roman"/>
              </a:rPr>
              <a:t>World.</a:t>
            </a:r>
            <a:endParaRPr sz="1400" dirty="0">
              <a:cs typeface="Times New Roman"/>
            </a:endParaRPr>
          </a:p>
        </p:txBody>
      </p:sp>
      <p:sp>
        <p:nvSpPr>
          <p:cNvPr id="4" name="Rectangle 3"/>
          <p:cNvSpPr/>
          <p:nvPr/>
        </p:nvSpPr>
        <p:spPr>
          <a:xfrm>
            <a:off x="533400" y="282777"/>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33" dirty="0">
                <a:cs typeface="Times New Roman"/>
              </a:rPr>
              <a:t>MEANING OF JUDICIARY</a:t>
            </a:r>
            <a:r>
              <a:rPr lang="en-IN" sz="1800" b="1" spc="-108" dirty="0">
                <a:cs typeface="Times New Roman"/>
              </a:rPr>
              <a:t>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6" name="Picture 5">
            <a:extLst>
              <a:ext uri="{FF2B5EF4-FFF2-40B4-BE49-F238E27FC236}">
                <a16:creationId xmlns:a16="http://schemas.microsoft.com/office/drawing/2014/main" id="{15C0ED92-9CE4-4338-B810-B14CEFEE0B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5000" y="395030"/>
            <a:ext cx="3000375" cy="1719519"/>
          </a:xfrm>
          <a:prstGeom prst="rect">
            <a:avLst/>
          </a:prstGeom>
        </p:spPr>
      </p:pic>
      <p:pic>
        <p:nvPicPr>
          <p:cNvPr id="8" name="Picture 7">
            <a:extLst>
              <a:ext uri="{FF2B5EF4-FFF2-40B4-BE49-F238E27FC236}">
                <a16:creationId xmlns:a16="http://schemas.microsoft.com/office/drawing/2014/main" id="{7849C07E-0B29-4624-8EFE-3B52490970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5000" y="2419350"/>
            <a:ext cx="3197934" cy="1758758"/>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7201" y="1200150"/>
            <a:ext cx="5257800" cy="3293527"/>
          </a:xfrm>
          <a:prstGeom prst="rect">
            <a:avLst/>
          </a:prstGeom>
        </p:spPr>
        <p:txBody>
          <a:bodyPr vert="horz" wrap="square" lIns="0" tIns="46035" rIns="0" bIns="0" rtlCol="0">
            <a:spAutoFit/>
          </a:bodyPr>
          <a:lstStyle/>
          <a:p>
            <a:pPr marL="439720" indent="-429666" algn="just">
              <a:spcBef>
                <a:spcPts val="362"/>
              </a:spcBef>
              <a:buClr>
                <a:srgbClr val="F3A346"/>
              </a:buClr>
              <a:buSzPct val="84615"/>
              <a:tabLst>
                <a:tab pos="439720" algn="l"/>
                <a:tab pos="440249" algn="l"/>
              </a:tabLst>
            </a:pPr>
            <a:r>
              <a:rPr lang="en-IN" sz="1200" spc="83" dirty="0"/>
              <a:t>        </a:t>
            </a:r>
            <a:r>
              <a:rPr lang="en-IN" sz="1200" spc="83" dirty="0">
                <a:cs typeface="Times New Roman"/>
              </a:rPr>
              <a:t>The Judiciary in India is one of the most powerful  judiciary in the World. India has an integrated  Judiciary. It means the Supreme Court controls the  judicial administration in the country.</a:t>
            </a:r>
          </a:p>
          <a:p>
            <a:pPr marL="439720" indent="-429666">
              <a:spcBef>
                <a:spcPts val="362"/>
              </a:spcBef>
              <a:buClr>
                <a:srgbClr val="F3A346"/>
              </a:buClr>
              <a:buSzPct val="84615"/>
              <a:tabLst>
                <a:tab pos="439720" algn="l"/>
                <a:tab pos="440249" algn="l"/>
              </a:tabLst>
            </a:pPr>
            <a:r>
              <a:rPr lang="en-IN" sz="1200" b="1" spc="108" dirty="0">
                <a:cs typeface="Times New Roman"/>
              </a:rPr>
              <a:t>1. SETTLE </a:t>
            </a:r>
            <a:r>
              <a:rPr lang="en-IN" sz="1200" b="1" spc="167" dirty="0">
                <a:cs typeface="Times New Roman"/>
              </a:rPr>
              <a:t>THE</a:t>
            </a:r>
            <a:r>
              <a:rPr lang="en-IN" sz="1200" b="1" spc="-304" dirty="0">
                <a:cs typeface="Times New Roman"/>
              </a:rPr>
              <a:t> </a:t>
            </a:r>
            <a:r>
              <a:rPr lang="en-IN" sz="1200" b="1" spc="142" dirty="0">
                <a:cs typeface="Times New Roman"/>
              </a:rPr>
              <a:t>DISPUTES</a:t>
            </a:r>
            <a:endParaRPr lang="en-IN" sz="1200" dirty="0">
              <a:cs typeface="Times New Roman"/>
            </a:endParaRPr>
          </a:p>
          <a:p>
            <a:pPr marL="543962" lvl="1" indent="-229649">
              <a:lnSpc>
                <a:spcPct val="150000"/>
              </a:lnSpc>
              <a:spcBef>
                <a:spcPts val="258"/>
              </a:spcBef>
              <a:buSzPct val="85416"/>
              <a:buFont typeface="Arial" pitchFamily="34" charset="0"/>
              <a:buChar char="•"/>
              <a:tabLst>
                <a:tab pos="543962" algn="l"/>
                <a:tab pos="544491" algn="l"/>
              </a:tabLst>
            </a:pPr>
            <a:r>
              <a:rPr sz="1200" spc="46" dirty="0">
                <a:cs typeface="Times New Roman"/>
              </a:rPr>
              <a:t>Between </a:t>
            </a:r>
            <a:r>
              <a:rPr sz="1200" spc="121" dirty="0">
                <a:cs typeface="Times New Roman"/>
              </a:rPr>
              <a:t>the</a:t>
            </a:r>
            <a:r>
              <a:rPr sz="1200" spc="-137" dirty="0">
                <a:cs typeface="Times New Roman"/>
              </a:rPr>
              <a:t> </a:t>
            </a:r>
            <a:r>
              <a:rPr sz="1200" spc="54" dirty="0">
                <a:cs typeface="Times New Roman"/>
              </a:rPr>
              <a:t>Citizens</a:t>
            </a:r>
            <a:endParaRPr sz="1200" dirty="0">
              <a:cs typeface="Times New Roman"/>
            </a:endParaRPr>
          </a:p>
          <a:p>
            <a:pPr marL="543962" lvl="1" indent="-229649">
              <a:spcBef>
                <a:spcPts val="250"/>
              </a:spcBef>
              <a:buSzPct val="85416"/>
              <a:buFont typeface="Arial" pitchFamily="34" charset="0"/>
              <a:buChar char="•"/>
              <a:tabLst>
                <a:tab pos="543962" algn="l"/>
                <a:tab pos="544491" algn="l"/>
              </a:tabLst>
            </a:pPr>
            <a:r>
              <a:rPr sz="1200" spc="46" dirty="0">
                <a:cs typeface="Times New Roman"/>
              </a:rPr>
              <a:t>Between </a:t>
            </a:r>
            <a:r>
              <a:rPr sz="1200" spc="71" dirty="0">
                <a:cs typeface="Times New Roman"/>
              </a:rPr>
              <a:t>citizen </a:t>
            </a:r>
            <a:r>
              <a:rPr sz="1200" spc="121" dirty="0">
                <a:cs typeface="Times New Roman"/>
              </a:rPr>
              <a:t>and</a:t>
            </a:r>
            <a:r>
              <a:rPr sz="1200" spc="-333" dirty="0">
                <a:cs typeface="Times New Roman"/>
              </a:rPr>
              <a:t> </a:t>
            </a:r>
            <a:r>
              <a:rPr sz="1200" spc="83" dirty="0">
                <a:cs typeface="Times New Roman"/>
              </a:rPr>
              <a:t>government</a:t>
            </a:r>
            <a:endParaRPr sz="1200" dirty="0">
              <a:cs typeface="Times New Roman"/>
            </a:endParaRPr>
          </a:p>
          <a:p>
            <a:pPr marL="543962" lvl="1" indent="-229649">
              <a:spcBef>
                <a:spcPts val="250"/>
              </a:spcBef>
              <a:buSzPct val="85416"/>
              <a:buFont typeface="Arial" pitchFamily="34" charset="0"/>
              <a:buChar char="•"/>
              <a:tabLst>
                <a:tab pos="543962" algn="l"/>
                <a:tab pos="544491" algn="l"/>
              </a:tabLst>
            </a:pPr>
            <a:r>
              <a:rPr sz="1200" spc="46" dirty="0">
                <a:cs typeface="Times New Roman"/>
              </a:rPr>
              <a:t>Between</a:t>
            </a:r>
            <a:r>
              <a:rPr sz="1200" spc="-33" dirty="0">
                <a:cs typeface="Times New Roman"/>
              </a:rPr>
              <a:t> </a:t>
            </a:r>
            <a:r>
              <a:rPr sz="1200" spc="62" dirty="0">
                <a:cs typeface="Times New Roman"/>
              </a:rPr>
              <a:t>two</a:t>
            </a:r>
            <a:r>
              <a:rPr sz="1200" spc="-92" dirty="0">
                <a:cs typeface="Times New Roman"/>
              </a:rPr>
              <a:t> </a:t>
            </a:r>
            <a:r>
              <a:rPr sz="1200" spc="87" dirty="0">
                <a:cs typeface="Times New Roman"/>
              </a:rPr>
              <a:t>or</a:t>
            </a:r>
            <a:r>
              <a:rPr sz="1200" spc="-62" dirty="0">
                <a:cs typeface="Times New Roman"/>
              </a:rPr>
              <a:t> </a:t>
            </a:r>
            <a:r>
              <a:rPr sz="1200" spc="95" dirty="0">
                <a:cs typeface="Times New Roman"/>
              </a:rPr>
              <a:t>more</a:t>
            </a:r>
            <a:r>
              <a:rPr sz="1200" spc="-92" dirty="0">
                <a:cs typeface="Times New Roman"/>
              </a:rPr>
              <a:t> </a:t>
            </a:r>
            <a:r>
              <a:rPr sz="1200" spc="87" dirty="0">
                <a:cs typeface="Times New Roman"/>
              </a:rPr>
              <a:t>state</a:t>
            </a:r>
            <a:endParaRPr sz="1200" dirty="0">
              <a:cs typeface="Times New Roman"/>
            </a:endParaRPr>
          </a:p>
          <a:p>
            <a:pPr marL="543962" lvl="1" indent="-229649">
              <a:spcBef>
                <a:spcPts val="250"/>
              </a:spcBef>
              <a:buSzPct val="85416"/>
              <a:buFont typeface="Arial" pitchFamily="34" charset="0"/>
              <a:buChar char="•"/>
              <a:tabLst>
                <a:tab pos="543962" algn="l"/>
                <a:tab pos="544491" algn="l"/>
              </a:tabLst>
            </a:pPr>
            <a:r>
              <a:rPr sz="1200" spc="46" dirty="0">
                <a:cs typeface="Times New Roman"/>
              </a:rPr>
              <a:t>Between</a:t>
            </a:r>
            <a:r>
              <a:rPr sz="1200" spc="-62" dirty="0">
                <a:cs typeface="Times New Roman"/>
              </a:rPr>
              <a:t> </a:t>
            </a:r>
            <a:r>
              <a:rPr sz="1200" spc="79" dirty="0">
                <a:cs typeface="Times New Roman"/>
              </a:rPr>
              <a:t>government</a:t>
            </a:r>
            <a:r>
              <a:rPr sz="1200" spc="-79" dirty="0">
                <a:cs typeface="Times New Roman"/>
              </a:rPr>
              <a:t> </a:t>
            </a:r>
            <a:r>
              <a:rPr sz="1200" spc="108" dirty="0">
                <a:cs typeface="Times New Roman"/>
              </a:rPr>
              <a:t>at</a:t>
            </a:r>
            <a:r>
              <a:rPr sz="1200" spc="-67" dirty="0">
                <a:cs typeface="Times New Roman"/>
              </a:rPr>
              <a:t> </a:t>
            </a:r>
            <a:r>
              <a:rPr sz="1200" spc="121" dirty="0">
                <a:cs typeface="Times New Roman"/>
              </a:rPr>
              <a:t>the</a:t>
            </a:r>
            <a:r>
              <a:rPr sz="1200" spc="-87" dirty="0">
                <a:cs typeface="Times New Roman"/>
              </a:rPr>
              <a:t> </a:t>
            </a:r>
            <a:r>
              <a:rPr sz="1200" spc="108" dirty="0">
                <a:cs typeface="Times New Roman"/>
              </a:rPr>
              <a:t>union</a:t>
            </a:r>
            <a:r>
              <a:rPr sz="1200" spc="-75" dirty="0">
                <a:cs typeface="Times New Roman"/>
              </a:rPr>
              <a:t> </a:t>
            </a:r>
            <a:r>
              <a:rPr sz="1200" spc="121" dirty="0">
                <a:cs typeface="Times New Roman"/>
              </a:rPr>
              <a:t>and</a:t>
            </a:r>
            <a:r>
              <a:rPr sz="1200" spc="-42" dirty="0">
                <a:cs typeface="Times New Roman"/>
              </a:rPr>
              <a:t> </a:t>
            </a:r>
            <a:r>
              <a:rPr sz="1200" spc="87" dirty="0">
                <a:cs typeface="Times New Roman"/>
              </a:rPr>
              <a:t>state</a:t>
            </a:r>
            <a:r>
              <a:rPr sz="1200" spc="-50" dirty="0">
                <a:cs typeface="Times New Roman"/>
              </a:rPr>
              <a:t> </a:t>
            </a:r>
            <a:r>
              <a:rPr sz="1200" spc="12" dirty="0">
                <a:cs typeface="Times New Roman"/>
              </a:rPr>
              <a:t>level</a:t>
            </a:r>
            <a:endParaRPr lang="en-US" sz="1200" spc="12" dirty="0">
              <a:cs typeface="Times New Roman"/>
            </a:endParaRPr>
          </a:p>
          <a:p>
            <a:pPr marL="10583">
              <a:spcBef>
                <a:spcPts val="829"/>
              </a:spcBef>
            </a:pPr>
            <a:r>
              <a:rPr sz="1200" b="1" spc="17" dirty="0">
                <a:cs typeface="Times New Roman"/>
              </a:rPr>
              <a:t>2</a:t>
            </a:r>
            <a:r>
              <a:rPr lang="en-IN" sz="1200" b="1" spc="17" dirty="0">
                <a:cs typeface="Times New Roman"/>
              </a:rPr>
              <a:t>. FREE FORM LEGISLATURE AND JUDICIARY</a:t>
            </a:r>
          </a:p>
          <a:p>
            <a:pPr marL="238645" marR="4233" indent="-228591">
              <a:spcBef>
                <a:spcPts val="567"/>
              </a:spcBef>
            </a:pPr>
            <a:r>
              <a:rPr sz="1200" spc="-442" dirty="0">
                <a:cs typeface="Arial"/>
              </a:rPr>
              <a:t> </a:t>
            </a:r>
            <a:r>
              <a:rPr lang="en-IN" sz="1200" spc="-442" dirty="0">
                <a:cs typeface="Arial"/>
              </a:rPr>
              <a:t>    	</a:t>
            </a:r>
            <a:r>
              <a:rPr sz="1200" spc="83" dirty="0">
                <a:cs typeface="Times New Roman"/>
              </a:rPr>
              <a:t>The </a:t>
            </a:r>
            <a:r>
              <a:rPr sz="1200" spc="54" dirty="0">
                <a:cs typeface="Times New Roman"/>
              </a:rPr>
              <a:t>judges </a:t>
            </a:r>
            <a:r>
              <a:rPr sz="1200" spc="117" dirty="0">
                <a:cs typeface="Times New Roman"/>
              </a:rPr>
              <a:t>do </a:t>
            </a:r>
            <a:r>
              <a:rPr sz="1200" spc="137" dirty="0">
                <a:cs typeface="Times New Roman"/>
              </a:rPr>
              <a:t>not </a:t>
            </a:r>
            <a:r>
              <a:rPr sz="1200" spc="92" dirty="0">
                <a:cs typeface="Times New Roman"/>
              </a:rPr>
              <a:t>act </a:t>
            </a:r>
            <a:r>
              <a:rPr sz="1200" spc="133" dirty="0">
                <a:cs typeface="Times New Roman"/>
              </a:rPr>
              <a:t>on the </a:t>
            </a:r>
            <a:r>
              <a:rPr sz="1200" spc="87" dirty="0">
                <a:cs typeface="Times New Roman"/>
              </a:rPr>
              <a:t>direction </a:t>
            </a:r>
            <a:r>
              <a:rPr sz="1200" spc="17" dirty="0">
                <a:cs typeface="Times New Roman"/>
              </a:rPr>
              <a:t>of </a:t>
            </a:r>
            <a:r>
              <a:rPr sz="1200" spc="133" dirty="0">
                <a:cs typeface="Times New Roman"/>
              </a:rPr>
              <a:t>the  </a:t>
            </a:r>
            <a:r>
              <a:rPr sz="1200" spc="87" dirty="0">
                <a:cs typeface="Times New Roman"/>
              </a:rPr>
              <a:t>government</a:t>
            </a:r>
            <a:r>
              <a:rPr sz="1200" spc="-133" dirty="0">
                <a:cs typeface="Times New Roman"/>
              </a:rPr>
              <a:t> </a:t>
            </a:r>
            <a:r>
              <a:rPr sz="1200" spc="95" dirty="0">
                <a:cs typeface="Times New Roman"/>
              </a:rPr>
              <a:t>or</a:t>
            </a:r>
            <a:r>
              <a:rPr sz="1200" spc="-125" dirty="0">
                <a:cs typeface="Times New Roman"/>
              </a:rPr>
              <a:t> </a:t>
            </a:r>
            <a:r>
              <a:rPr sz="1200" spc="62" dirty="0">
                <a:cs typeface="Times New Roman"/>
              </a:rPr>
              <a:t>according</a:t>
            </a:r>
            <a:r>
              <a:rPr sz="1200" spc="-21" dirty="0">
                <a:cs typeface="Times New Roman"/>
              </a:rPr>
              <a:t> </a:t>
            </a:r>
            <a:r>
              <a:rPr sz="1200" spc="108" dirty="0">
                <a:cs typeface="Times New Roman"/>
              </a:rPr>
              <a:t>to</a:t>
            </a:r>
            <a:r>
              <a:rPr sz="1200" spc="-83" dirty="0">
                <a:cs typeface="Times New Roman"/>
              </a:rPr>
              <a:t> </a:t>
            </a:r>
            <a:r>
              <a:rPr sz="1200" spc="133" dirty="0">
                <a:cs typeface="Times New Roman"/>
              </a:rPr>
              <a:t>the</a:t>
            </a:r>
            <a:r>
              <a:rPr sz="1200" spc="-117" dirty="0">
                <a:cs typeface="Times New Roman"/>
              </a:rPr>
              <a:t> </a:t>
            </a:r>
            <a:r>
              <a:rPr sz="1200" spc="58" dirty="0">
                <a:cs typeface="Times New Roman"/>
              </a:rPr>
              <a:t>wishes</a:t>
            </a:r>
            <a:r>
              <a:rPr sz="1200" spc="-95" dirty="0">
                <a:cs typeface="Times New Roman"/>
              </a:rPr>
              <a:t> </a:t>
            </a:r>
            <a:r>
              <a:rPr sz="1200" spc="17" dirty="0">
                <a:cs typeface="Times New Roman"/>
              </a:rPr>
              <a:t>of</a:t>
            </a:r>
            <a:r>
              <a:rPr sz="1200" spc="25" dirty="0">
                <a:cs typeface="Times New Roman"/>
              </a:rPr>
              <a:t> </a:t>
            </a:r>
            <a:r>
              <a:rPr sz="1200" spc="133" dirty="0">
                <a:cs typeface="Times New Roman"/>
              </a:rPr>
              <a:t>the</a:t>
            </a:r>
            <a:r>
              <a:rPr sz="1200" spc="-83" dirty="0">
                <a:cs typeface="Times New Roman"/>
              </a:rPr>
              <a:t> </a:t>
            </a:r>
            <a:r>
              <a:rPr sz="1200" spc="83" dirty="0">
                <a:cs typeface="Times New Roman"/>
              </a:rPr>
              <a:t>party</a:t>
            </a:r>
            <a:r>
              <a:rPr sz="1200" spc="-62" dirty="0">
                <a:cs typeface="Times New Roman"/>
              </a:rPr>
              <a:t> </a:t>
            </a:r>
            <a:r>
              <a:rPr sz="1200" spc="92" dirty="0">
                <a:cs typeface="Times New Roman"/>
              </a:rPr>
              <a:t>in  </a:t>
            </a:r>
            <a:r>
              <a:rPr sz="1200" spc="25" dirty="0">
                <a:cs typeface="Times New Roman"/>
              </a:rPr>
              <a:t>power.</a:t>
            </a:r>
            <a:endParaRPr lang="en-IN" sz="1200" spc="25" dirty="0">
              <a:cs typeface="Times New Roman"/>
            </a:endParaRPr>
          </a:p>
          <a:p>
            <a:pPr marL="238645" marR="4233" indent="-228591">
              <a:spcBef>
                <a:spcPts val="567"/>
              </a:spcBef>
            </a:pPr>
            <a:r>
              <a:rPr lang="en-IN" sz="1200" spc="92" dirty="0">
                <a:cs typeface="Times New Roman"/>
              </a:rPr>
              <a:t>	That</a:t>
            </a:r>
            <a:r>
              <a:rPr lang="en-IN" sz="1200" spc="-54" dirty="0">
                <a:cs typeface="Times New Roman"/>
              </a:rPr>
              <a:t> </a:t>
            </a:r>
            <a:r>
              <a:rPr lang="en-IN" sz="1200" spc="17" dirty="0">
                <a:cs typeface="Times New Roman"/>
              </a:rPr>
              <a:t>is</a:t>
            </a:r>
            <a:r>
              <a:rPr lang="en-IN" sz="1200" spc="-83" dirty="0">
                <a:cs typeface="Times New Roman"/>
              </a:rPr>
              <a:t> </a:t>
            </a:r>
            <a:r>
              <a:rPr lang="en-IN" sz="1200" spc="29" dirty="0">
                <a:cs typeface="Times New Roman"/>
              </a:rPr>
              <a:t>why</a:t>
            </a:r>
            <a:r>
              <a:rPr lang="en-IN" sz="1200" spc="-95" dirty="0">
                <a:cs typeface="Times New Roman"/>
              </a:rPr>
              <a:t> </a:t>
            </a:r>
            <a:r>
              <a:rPr lang="en-IN" sz="1200" spc="25" dirty="0">
                <a:cs typeface="Times New Roman"/>
              </a:rPr>
              <a:t>all</a:t>
            </a:r>
            <a:r>
              <a:rPr lang="en-IN" sz="1200" spc="-21" dirty="0">
                <a:cs typeface="Times New Roman"/>
              </a:rPr>
              <a:t> </a:t>
            </a:r>
            <a:r>
              <a:rPr lang="en-IN" sz="1200" spc="121" dirty="0">
                <a:cs typeface="Times New Roman"/>
              </a:rPr>
              <a:t>the</a:t>
            </a:r>
            <a:r>
              <a:rPr lang="en-IN" sz="1200" spc="-42" dirty="0">
                <a:cs typeface="Times New Roman"/>
              </a:rPr>
              <a:t> </a:t>
            </a:r>
            <a:r>
              <a:rPr lang="en-IN" sz="1200" spc="117" dirty="0">
                <a:cs typeface="Times New Roman"/>
              </a:rPr>
              <a:t>modern</a:t>
            </a:r>
            <a:r>
              <a:rPr lang="en-IN" sz="1200" spc="-75" dirty="0">
                <a:cs typeface="Times New Roman"/>
              </a:rPr>
              <a:t> </a:t>
            </a:r>
            <a:r>
              <a:rPr lang="en-IN" sz="1200" spc="67" dirty="0">
                <a:cs typeface="Times New Roman"/>
              </a:rPr>
              <a:t>democracies</a:t>
            </a:r>
            <a:r>
              <a:rPr lang="en-IN" sz="1200" spc="-25" dirty="0">
                <a:cs typeface="Times New Roman"/>
              </a:rPr>
              <a:t> </a:t>
            </a:r>
            <a:r>
              <a:rPr lang="en-IN" sz="1200" spc="42" dirty="0">
                <a:cs typeface="Times New Roman"/>
              </a:rPr>
              <a:t>have</a:t>
            </a:r>
            <a:r>
              <a:rPr lang="en-IN" sz="1200" spc="-95" dirty="0">
                <a:cs typeface="Times New Roman"/>
              </a:rPr>
              <a:t> </a:t>
            </a:r>
            <a:r>
              <a:rPr lang="en-IN" sz="1200" spc="79" dirty="0">
                <a:cs typeface="Times New Roman"/>
              </a:rPr>
              <a:t>courts</a:t>
            </a:r>
            <a:r>
              <a:rPr lang="en-IN" sz="1200" spc="-50" dirty="0">
                <a:cs typeface="Times New Roman"/>
              </a:rPr>
              <a:t> </a:t>
            </a:r>
            <a:r>
              <a:rPr lang="en-IN" sz="1200" spc="125" dirty="0">
                <a:cs typeface="Times New Roman"/>
              </a:rPr>
              <a:t>that  </a:t>
            </a:r>
            <a:r>
              <a:rPr lang="en-IN" sz="1200" spc="71" dirty="0">
                <a:cs typeface="Times New Roman"/>
              </a:rPr>
              <a:t>are</a:t>
            </a:r>
            <a:r>
              <a:rPr lang="en-IN" sz="1200" spc="-54" dirty="0">
                <a:cs typeface="Times New Roman"/>
              </a:rPr>
              <a:t> </a:t>
            </a:r>
            <a:r>
              <a:rPr lang="en-IN" sz="1200" spc="108" dirty="0">
                <a:cs typeface="Times New Roman"/>
              </a:rPr>
              <a:t>independent</a:t>
            </a:r>
            <a:r>
              <a:rPr lang="en-IN" sz="1200" spc="-87" dirty="0">
                <a:cs typeface="Times New Roman"/>
              </a:rPr>
              <a:t> </a:t>
            </a:r>
            <a:r>
              <a:rPr lang="en-IN" sz="1200" spc="17" dirty="0">
                <a:cs typeface="Times New Roman"/>
              </a:rPr>
              <a:t>of</a:t>
            </a:r>
            <a:r>
              <a:rPr lang="en-IN" sz="1200" spc="25" dirty="0">
                <a:cs typeface="Times New Roman"/>
              </a:rPr>
              <a:t> </a:t>
            </a:r>
            <a:r>
              <a:rPr lang="en-IN" sz="1200" spc="121" dirty="0">
                <a:cs typeface="Times New Roman"/>
              </a:rPr>
              <a:t>the</a:t>
            </a:r>
            <a:r>
              <a:rPr lang="en-IN" sz="1200" spc="-54" dirty="0">
                <a:cs typeface="Times New Roman"/>
              </a:rPr>
              <a:t> </a:t>
            </a:r>
            <a:r>
              <a:rPr lang="en-IN" sz="1200" spc="58" dirty="0">
                <a:cs typeface="Times New Roman"/>
              </a:rPr>
              <a:t>legislature</a:t>
            </a:r>
            <a:r>
              <a:rPr lang="en-IN" sz="1200" spc="-100" dirty="0">
                <a:cs typeface="Times New Roman"/>
              </a:rPr>
              <a:t> </a:t>
            </a:r>
            <a:r>
              <a:rPr lang="en-IN" sz="1200" spc="121" dirty="0">
                <a:cs typeface="Times New Roman"/>
              </a:rPr>
              <a:t>and</a:t>
            </a:r>
            <a:r>
              <a:rPr lang="en-IN" sz="1200" spc="-21" dirty="0">
                <a:cs typeface="Times New Roman"/>
              </a:rPr>
              <a:t> </a:t>
            </a:r>
            <a:r>
              <a:rPr lang="en-IN" sz="1200" spc="121" dirty="0">
                <a:cs typeface="Times New Roman"/>
              </a:rPr>
              <a:t>the</a:t>
            </a:r>
            <a:r>
              <a:rPr lang="en-IN" sz="1200" spc="-108" dirty="0">
                <a:cs typeface="Times New Roman"/>
              </a:rPr>
              <a:t> </a:t>
            </a:r>
            <a:r>
              <a:rPr lang="en-IN" sz="1200" spc="37" dirty="0">
                <a:cs typeface="Times New Roman"/>
              </a:rPr>
              <a:t>executive</a:t>
            </a:r>
            <a:endParaRPr lang="en-IN" sz="1200" dirty="0">
              <a:cs typeface="Times New Roman"/>
            </a:endParaRPr>
          </a:p>
          <a:p>
            <a:pPr marL="238645" marR="4233" indent="-228591">
              <a:spcBef>
                <a:spcPts val="567"/>
              </a:spcBef>
            </a:pPr>
            <a:r>
              <a:rPr lang="en-IN" sz="1400" dirty="0">
                <a:cs typeface="Times New Roman"/>
              </a:rPr>
              <a:t> </a:t>
            </a:r>
            <a:endParaRPr sz="1400" dirty="0">
              <a:cs typeface="Times New Roman"/>
            </a:endParaRPr>
          </a:p>
        </p:txBody>
      </p:sp>
      <p:sp>
        <p:nvSpPr>
          <p:cNvPr id="6" name="Rectangle 5"/>
          <p:cNvSpPr/>
          <p:nvPr/>
        </p:nvSpPr>
        <p:spPr>
          <a:xfrm>
            <a:off x="533400" y="342900"/>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33" dirty="0"/>
              <a:t>POWERS OF JUDICIARY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3" name="Picture 2">
            <a:extLst>
              <a:ext uri="{FF2B5EF4-FFF2-40B4-BE49-F238E27FC236}">
                <a16:creationId xmlns:a16="http://schemas.microsoft.com/office/drawing/2014/main" id="{C0F9FC5C-24E4-48C2-A94C-98C281D9D1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399" y="590550"/>
            <a:ext cx="3152701" cy="3293526"/>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184703"/>
            <a:ext cx="5483859" cy="3047905"/>
          </a:xfrm>
          <a:prstGeom prst="rect">
            <a:avLst/>
          </a:prstGeom>
        </p:spPr>
        <p:txBody>
          <a:bodyPr vert="horz" wrap="square" lIns="0" tIns="44977" rIns="0" bIns="0" rtlCol="0">
            <a:spAutoFit/>
          </a:bodyPr>
          <a:lstStyle/>
          <a:p>
            <a:pPr marL="321191" indent="-311138">
              <a:lnSpc>
                <a:spcPct val="130000"/>
              </a:lnSpc>
              <a:spcBef>
                <a:spcPts val="229"/>
              </a:spcBef>
              <a:buAutoNum type="arabicPeriod" startAt="3"/>
              <a:tabLst>
                <a:tab pos="321191" algn="l"/>
                <a:tab pos="321720" algn="l"/>
              </a:tabLst>
            </a:pPr>
            <a:r>
              <a:rPr lang="en-IN" sz="1200" b="1" spc="83" dirty="0">
                <a:cs typeface="Times New Roman"/>
              </a:rPr>
              <a:t>INTERPRET</a:t>
            </a:r>
            <a:r>
              <a:rPr lang="en-IN" sz="1200" b="1" spc="-108" dirty="0">
                <a:cs typeface="Times New Roman"/>
              </a:rPr>
              <a:t> </a:t>
            </a:r>
            <a:r>
              <a:rPr lang="en-IN" sz="1200" b="1" spc="154" dirty="0">
                <a:cs typeface="Times New Roman"/>
              </a:rPr>
              <a:t>THE</a:t>
            </a:r>
            <a:r>
              <a:rPr lang="en-IN" sz="1200" b="1" spc="-83" dirty="0">
                <a:cs typeface="Times New Roman"/>
              </a:rPr>
              <a:t> </a:t>
            </a:r>
            <a:r>
              <a:rPr lang="en-IN" sz="1200" b="1" spc="112" dirty="0">
                <a:cs typeface="Times New Roman"/>
              </a:rPr>
              <a:t>CONSTITUTION</a:t>
            </a:r>
            <a:r>
              <a:rPr lang="en-IN" sz="1200" b="1" spc="-71" dirty="0">
                <a:cs typeface="Times New Roman"/>
              </a:rPr>
              <a:t> </a:t>
            </a:r>
            <a:r>
              <a:rPr lang="en-IN" sz="1200" b="1" spc="117" dirty="0">
                <a:cs typeface="Times New Roman"/>
              </a:rPr>
              <a:t>OF</a:t>
            </a:r>
            <a:r>
              <a:rPr lang="en-IN" sz="1200" b="1" dirty="0">
                <a:cs typeface="Times New Roman"/>
              </a:rPr>
              <a:t> </a:t>
            </a:r>
            <a:r>
              <a:rPr lang="en-IN" sz="1200" b="1" spc="154" dirty="0">
                <a:cs typeface="Times New Roman"/>
              </a:rPr>
              <a:t>THE</a:t>
            </a:r>
            <a:r>
              <a:rPr lang="en-IN" sz="1200" b="1" spc="-75" dirty="0">
                <a:cs typeface="Times New Roman"/>
              </a:rPr>
              <a:t> </a:t>
            </a:r>
            <a:r>
              <a:rPr lang="en-IN" sz="1200" b="1" spc="71" dirty="0">
                <a:cs typeface="Times New Roman"/>
              </a:rPr>
              <a:t>COUNTRY</a:t>
            </a:r>
            <a:endParaRPr lang="en-IN" sz="1200" dirty="0">
              <a:cs typeface="Times New Roman"/>
            </a:endParaRPr>
          </a:p>
          <a:p>
            <a:pPr marL="10583">
              <a:lnSpc>
                <a:spcPct val="130000"/>
              </a:lnSpc>
              <a:spcBef>
                <a:spcPts val="262"/>
              </a:spcBef>
            </a:pPr>
            <a:r>
              <a:rPr lang="en-IN" sz="1200" spc="75" dirty="0">
                <a:cs typeface="Times New Roman"/>
              </a:rPr>
              <a:t>     </a:t>
            </a:r>
            <a:r>
              <a:rPr sz="1200" spc="75" dirty="0">
                <a:cs typeface="Times New Roman"/>
              </a:rPr>
              <a:t>The</a:t>
            </a:r>
            <a:r>
              <a:rPr sz="1200" spc="-62" dirty="0">
                <a:cs typeface="Times New Roman"/>
              </a:rPr>
              <a:t> </a:t>
            </a:r>
            <a:r>
              <a:rPr sz="1200" spc="79" dirty="0">
                <a:cs typeface="Times New Roman"/>
              </a:rPr>
              <a:t>Supreme</a:t>
            </a:r>
            <a:r>
              <a:rPr sz="1200" spc="-104" dirty="0">
                <a:cs typeface="Times New Roman"/>
              </a:rPr>
              <a:t> </a:t>
            </a:r>
            <a:r>
              <a:rPr sz="1200" spc="92" dirty="0">
                <a:cs typeface="Times New Roman"/>
              </a:rPr>
              <a:t>court</a:t>
            </a:r>
            <a:r>
              <a:rPr sz="1200" spc="-95" dirty="0">
                <a:cs typeface="Times New Roman"/>
              </a:rPr>
              <a:t> </a:t>
            </a:r>
            <a:r>
              <a:rPr sz="1200" spc="121" dirty="0">
                <a:cs typeface="Times New Roman"/>
              </a:rPr>
              <a:t>and</a:t>
            </a:r>
            <a:r>
              <a:rPr sz="1200" spc="-8" dirty="0">
                <a:cs typeface="Times New Roman"/>
              </a:rPr>
              <a:t> </a:t>
            </a:r>
            <a:r>
              <a:rPr sz="1200" spc="121" dirty="0">
                <a:cs typeface="Times New Roman"/>
              </a:rPr>
              <a:t>the</a:t>
            </a:r>
            <a:r>
              <a:rPr sz="1200" spc="-58" dirty="0">
                <a:cs typeface="Times New Roman"/>
              </a:rPr>
              <a:t> </a:t>
            </a:r>
            <a:r>
              <a:rPr sz="1200" spc="75" dirty="0">
                <a:cs typeface="Times New Roman"/>
              </a:rPr>
              <a:t>High</a:t>
            </a:r>
            <a:r>
              <a:rPr sz="1200" spc="-95" dirty="0">
                <a:cs typeface="Times New Roman"/>
              </a:rPr>
              <a:t> </a:t>
            </a:r>
            <a:r>
              <a:rPr sz="1200" spc="92" dirty="0">
                <a:cs typeface="Times New Roman"/>
              </a:rPr>
              <a:t>court</a:t>
            </a:r>
            <a:r>
              <a:rPr sz="1200" spc="-37" dirty="0">
                <a:cs typeface="Times New Roman"/>
              </a:rPr>
              <a:t> </a:t>
            </a:r>
            <a:r>
              <a:rPr sz="1200" spc="42" dirty="0">
                <a:cs typeface="Times New Roman"/>
              </a:rPr>
              <a:t>have</a:t>
            </a:r>
            <a:r>
              <a:rPr sz="1200" spc="-71" dirty="0">
                <a:cs typeface="Times New Roman"/>
              </a:rPr>
              <a:t> </a:t>
            </a:r>
            <a:r>
              <a:rPr sz="1200" spc="121" dirty="0">
                <a:cs typeface="Times New Roman"/>
              </a:rPr>
              <a:t>the</a:t>
            </a:r>
            <a:r>
              <a:rPr sz="1200" spc="-87" dirty="0">
                <a:cs typeface="Times New Roman"/>
              </a:rPr>
              <a:t> </a:t>
            </a:r>
            <a:r>
              <a:rPr sz="1200" spc="58" dirty="0">
                <a:cs typeface="Times New Roman"/>
              </a:rPr>
              <a:t>power</a:t>
            </a:r>
            <a:r>
              <a:rPr sz="1200" spc="-79" dirty="0">
                <a:cs typeface="Times New Roman"/>
              </a:rPr>
              <a:t> </a:t>
            </a:r>
            <a:r>
              <a:rPr sz="1200" spc="100" dirty="0">
                <a:cs typeface="Times New Roman"/>
              </a:rPr>
              <a:t>to</a:t>
            </a:r>
            <a:endParaRPr sz="1200" dirty="0">
              <a:cs typeface="Times New Roman"/>
            </a:endParaRPr>
          </a:p>
          <a:p>
            <a:pPr marL="238645">
              <a:lnSpc>
                <a:spcPct val="130000"/>
              </a:lnSpc>
            </a:pPr>
            <a:r>
              <a:rPr sz="1200" spc="95" dirty="0">
                <a:cs typeface="Times New Roman"/>
              </a:rPr>
              <a:t>interpret</a:t>
            </a:r>
            <a:r>
              <a:rPr sz="1200" spc="-79" dirty="0">
                <a:cs typeface="Times New Roman"/>
              </a:rPr>
              <a:t> </a:t>
            </a:r>
            <a:r>
              <a:rPr sz="1200" spc="121" dirty="0">
                <a:cs typeface="Times New Roman"/>
              </a:rPr>
              <a:t>the</a:t>
            </a:r>
            <a:r>
              <a:rPr sz="1200" spc="-46" dirty="0">
                <a:cs typeface="Times New Roman"/>
              </a:rPr>
              <a:t> </a:t>
            </a:r>
            <a:r>
              <a:rPr sz="1200" spc="87" dirty="0">
                <a:cs typeface="Times New Roman"/>
              </a:rPr>
              <a:t>Constitution</a:t>
            </a:r>
            <a:r>
              <a:rPr sz="1200" spc="-95" dirty="0">
                <a:cs typeface="Times New Roman"/>
              </a:rPr>
              <a:t> </a:t>
            </a:r>
            <a:r>
              <a:rPr sz="1200" spc="17" dirty="0">
                <a:cs typeface="Times New Roman"/>
              </a:rPr>
              <a:t>of</a:t>
            </a:r>
            <a:r>
              <a:rPr sz="1200" spc="21" dirty="0">
                <a:cs typeface="Times New Roman"/>
              </a:rPr>
              <a:t> </a:t>
            </a:r>
            <a:r>
              <a:rPr sz="1200" spc="121" dirty="0">
                <a:cs typeface="Times New Roman"/>
              </a:rPr>
              <a:t>the</a:t>
            </a:r>
            <a:r>
              <a:rPr sz="1200" spc="-95" dirty="0">
                <a:cs typeface="Times New Roman"/>
              </a:rPr>
              <a:t> </a:t>
            </a:r>
            <a:r>
              <a:rPr sz="1200" spc="87" dirty="0">
                <a:cs typeface="Times New Roman"/>
              </a:rPr>
              <a:t>country</a:t>
            </a:r>
            <a:endParaRPr sz="1200" dirty="0">
              <a:cs typeface="Times New Roman"/>
            </a:endParaRPr>
          </a:p>
          <a:p>
            <a:pPr marL="337595" indent="-327541">
              <a:lnSpc>
                <a:spcPct val="130000"/>
              </a:lnSpc>
              <a:spcBef>
                <a:spcPts val="258"/>
              </a:spcBef>
              <a:buAutoNum type="arabicPeriod" startAt="4"/>
              <a:tabLst>
                <a:tab pos="337595" algn="l"/>
                <a:tab pos="338124" algn="l"/>
              </a:tabLst>
            </a:pPr>
            <a:r>
              <a:rPr lang="en-IN" sz="1200" b="1" spc="50" dirty="0">
                <a:cs typeface="Times New Roman"/>
              </a:rPr>
              <a:t>JUDICIAL</a:t>
            </a:r>
            <a:r>
              <a:rPr lang="en-IN" sz="1200" b="1" spc="-21" dirty="0">
                <a:cs typeface="Times New Roman"/>
              </a:rPr>
              <a:t> </a:t>
            </a:r>
            <a:r>
              <a:rPr lang="en-IN" sz="1200" b="1" spc="87" dirty="0">
                <a:cs typeface="Times New Roman"/>
              </a:rPr>
              <a:t>REVIEW</a:t>
            </a:r>
            <a:endParaRPr lang="en-IN" sz="1200" dirty="0">
              <a:cs typeface="Times New Roman"/>
            </a:endParaRPr>
          </a:p>
          <a:p>
            <a:pPr marL="238645" marR="4233" indent="-228591">
              <a:lnSpc>
                <a:spcPct val="130000"/>
              </a:lnSpc>
              <a:spcBef>
                <a:spcPts val="500"/>
              </a:spcBef>
            </a:pPr>
            <a:r>
              <a:rPr lang="en-IN" sz="1200" spc="46" dirty="0">
                <a:cs typeface="Times New Roman"/>
              </a:rPr>
              <a:t>     </a:t>
            </a:r>
            <a:r>
              <a:rPr sz="1200" spc="46" dirty="0">
                <a:cs typeface="Times New Roman"/>
              </a:rPr>
              <a:t>They </a:t>
            </a:r>
            <a:r>
              <a:rPr sz="1200" spc="87" dirty="0">
                <a:cs typeface="Times New Roman"/>
              </a:rPr>
              <a:t>can </a:t>
            </a:r>
            <a:r>
              <a:rPr sz="1200" spc="62" dirty="0">
                <a:cs typeface="Times New Roman"/>
              </a:rPr>
              <a:t>declare </a:t>
            </a:r>
            <a:r>
              <a:rPr sz="1200" spc="42" dirty="0">
                <a:cs typeface="Times New Roman"/>
              </a:rPr>
              <a:t>invalid </a:t>
            </a:r>
            <a:r>
              <a:rPr sz="1200" spc="50" dirty="0">
                <a:cs typeface="Times New Roman"/>
              </a:rPr>
              <a:t>any </a:t>
            </a:r>
            <a:r>
              <a:rPr sz="1200" spc="17" dirty="0">
                <a:cs typeface="Times New Roman"/>
              </a:rPr>
              <a:t>law of </a:t>
            </a:r>
            <a:r>
              <a:rPr sz="1200" spc="121" dirty="0">
                <a:cs typeface="Times New Roman"/>
              </a:rPr>
              <a:t>the </a:t>
            </a:r>
            <a:r>
              <a:rPr sz="1200" spc="58" dirty="0">
                <a:cs typeface="Times New Roman"/>
              </a:rPr>
              <a:t>legislature </a:t>
            </a:r>
            <a:r>
              <a:rPr sz="1200" spc="87" dirty="0">
                <a:cs typeface="Times New Roman"/>
              </a:rPr>
              <a:t>or </a:t>
            </a:r>
            <a:r>
              <a:rPr sz="1200" spc="121" dirty="0">
                <a:cs typeface="Times New Roman"/>
              </a:rPr>
              <a:t>the  </a:t>
            </a:r>
            <a:r>
              <a:rPr sz="1200" spc="75" dirty="0">
                <a:cs typeface="Times New Roman"/>
              </a:rPr>
              <a:t>actions </a:t>
            </a:r>
            <a:r>
              <a:rPr sz="1200" spc="17" dirty="0">
                <a:cs typeface="Times New Roman"/>
              </a:rPr>
              <a:t>of </a:t>
            </a:r>
            <a:r>
              <a:rPr sz="1200" spc="121" dirty="0">
                <a:cs typeface="Times New Roman"/>
              </a:rPr>
              <a:t>the </a:t>
            </a:r>
            <a:r>
              <a:rPr sz="1200" spc="37" dirty="0">
                <a:cs typeface="Times New Roman"/>
              </a:rPr>
              <a:t>executive, </a:t>
            </a:r>
            <a:r>
              <a:rPr sz="1200" spc="100" dirty="0">
                <a:cs typeface="Times New Roman"/>
              </a:rPr>
              <a:t>whether </a:t>
            </a:r>
            <a:r>
              <a:rPr sz="1200" spc="108" dirty="0">
                <a:cs typeface="Times New Roman"/>
              </a:rPr>
              <a:t>at </a:t>
            </a:r>
            <a:r>
              <a:rPr sz="1200" spc="121" dirty="0">
                <a:cs typeface="Times New Roman"/>
              </a:rPr>
              <a:t>the </a:t>
            </a:r>
            <a:r>
              <a:rPr sz="1200" spc="79" dirty="0">
                <a:cs typeface="Times New Roman"/>
              </a:rPr>
              <a:t>Union </a:t>
            </a:r>
            <a:r>
              <a:rPr sz="1200" spc="12" dirty="0">
                <a:cs typeface="Times New Roman"/>
              </a:rPr>
              <a:t>level </a:t>
            </a:r>
            <a:r>
              <a:rPr sz="1200" spc="92" dirty="0">
                <a:cs typeface="Times New Roman"/>
              </a:rPr>
              <a:t>or </a:t>
            </a:r>
            <a:r>
              <a:rPr sz="1200" spc="108" dirty="0">
                <a:cs typeface="Times New Roman"/>
              </a:rPr>
              <a:t>at  </a:t>
            </a:r>
            <a:r>
              <a:rPr sz="1200" spc="121" dirty="0">
                <a:cs typeface="Times New Roman"/>
              </a:rPr>
              <a:t>the </a:t>
            </a:r>
            <a:r>
              <a:rPr sz="1200" spc="62" dirty="0">
                <a:cs typeface="Times New Roman"/>
              </a:rPr>
              <a:t>State </a:t>
            </a:r>
            <a:r>
              <a:rPr sz="1200" spc="12" dirty="0">
                <a:cs typeface="Times New Roman"/>
              </a:rPr>
              <a:t>level, </a:t>
            </a:r>
            <a:r>
              <a:rPr sz="1200" spc="-21" dirty="0">
                <a:cs typeface="Times New Roman"/>
              </a:rPr>
              <a:t>if </a:t>
            </a:r>
            <a:r>
              <a:rPr sz="1200" spc="83" dirty="0">
                <a:cs typeface="Times New Roman"/>
              </a:rPr>
              <a:t>they </a:t>
            </a:r>
            <a:r>
              <a:rPr sz="1200" spc="75" dirty="0">
                <a:cs typeface="Times New Roman"/>
              </a:rPr>
              <a:t>find </a:t>
            </a:r>
            <a:r>
              <a:rPr sz="1200" spc="87" dirty="0">
                <a:cs typeface="Times New Roman"/>
              </a:rPr>
              <a:t>such </a:t>
            </a:r>
            <a:r>
              <a:rPr sz="1200" spc="71" dirty="0">
                <a:cs typeface="Times New Roman"/>
              </a:rPr>
              <a:t>a </a:t>
            </a:r>
            <a:r>
              <a:rPr sz="1200" spc="17" dirty="0">
                <a:cs typeface="Times New Roman"/>
              </a:rPr>
              <a:t>law </a:t>
            </a:r>
            <a:r>
              <a:rPr sz="1200" spc="87" dirty="0">
                <a:cs typeface="Times New Roman"/>
              </a:rPr>
              <a:t>or </a:t>
            </a:r>
            <a:r>
              <a:rPr sz="1200" spc="83" dirty="0">
                <a:cs typeface="Times New Roman"/>
              </a:rPr>
              <a:t>action </a:t>
            </a:r>
            <a:r>
              <a:rPr sz="1200" spc="17" dirty="0">
                <a:cs typeface="Times New Roman"/>
              </a:rPr>
              <a:t>is </a:t>
            </a:r>
            <a:r>
              <a:rPr sz="1200" spc="71" dirty="0">
                <a:cs typeface="Times New Roman"/>
              </a:rPr>
              <a:t>against  </a:t>
            </a:r>
            <a:r>
              <a:rPr sz="1200" spc="121" dirty="0">
                <a:cs typeface="Times New Roman"/>
              </a:rPr>
              <a:t>the </a:t>
            </a:r>
            <a:r>
              <a:rPr sz="1200" spc="79" dirty="0">
                <a:cs typeface="Times New Roman"/>
              </a:rPr>
              <a:t>Constitution. Thus </a:t>
            </a:r>
            <a:r>
              <a:rPr sz="1200" spc="83" dirty="0">
                <a:cs typeface="Times New Roman"/>
              </a:rPr>
              <a:t>they </a:t>
            </a:r>
            <a:r>
              <a:rPr sz="1200" spc="87" dirty="0">
                <a:cs typeface="Times New Roman"/>
              </a:rPr>
              <a:t>can </a:t>
            </a:r>
            <a:r>
              <a:rPr sz="1200" spc="95" dirty="0">
                <a:cs typeface="Times New Roman"/>
              </a:rPr>
              <a:t>determine </a:t>
            </a:r>
            <a:r>
              <a:rPr sz="1200" spc="121" dirty="0">
                <a:cs typeface="Times New Roman"/>
              </a:rPr>
              <a:t>the  </a:t>
            </a:r>
            <a:r>
              <a:rPr sz="1200" spc="79" dirty="0">
                <a:cs typeface="Times New Roman"/>
              </a:rPr>
              <a:t>Constitutional </a:t>
            </a:r>
            <a:r>
              <a:rPr sz="1200" spc="33" dirty="0">
                <a:cs typeface="Times New Roman"/>
              </a:rPr>
              <a:t>validity </a:t>
            </a:r>
            <a:r>
              <a:rPr sz="1200" spc="17" dirty="0">
                <a:cs typeface="Times New Roman"/>
              </a:rPr>
              <a:t>of </a:t>
            </a:r>
            <a:r>
              <a:rPr sz="1200" spc="50" dirty="0">
                <a:cs typeface="Times New Roman"/>
              </a:rPr>
              <a:t>any </a:t>
            </a:r>
            <a:r>
              <a:rPr sz="1200" spc="54" dirty="0">
                <a:cs typeface="Times New Roman"/>
              </a:rPr>
              <a:t>legislation </a:t>
            </a:r>
            <a:r>
              <a:rPr sz="1200" spc="87" dirty="0">
                <a:cs typeface="Times New Roman"/>
              </a:rPr>
              <a:t>or </a:t>
            </a:r>
            <a:r>
              <a:rPr sz="1200" spc="83" dirty="0">
                <a:cs typeface="Times New Roman"/>
              </a:rPr>
              <a:t>action </a:t>
            </a:r>
            <a:r>
              <a:rPr sz="1200" spc="17" dirty="0">
                <a:cs typeface="Times New Roman"/>
              </a:rPr>
              <a:t>of </a:t>
            </a:r>
            <a:r>
              <a:rPr sz="1200" spc="121" dirty="0">
                <a:cs typeface="Times New Roman"/>
              </a:rPr>
              <a:t>the  </a:t>
            </a:r>
            <a:r>
              <a:rPr sz="1200" spc="37" dirty="0">
                <a:cs typeface="Times New Roman"/>
              </a:rPr>
              <a:t>executive</a:t>
            </a:r>
            <a:r>
              <a:rPr sz="1200" spc="-58" dirty="0">
                <a:cs typeface="Times New Roman"/>
              </a:rPr>
              <a:t> </a:t>
            </a:r>
            <a:r>
              <a:rPr sz="1200" spc="83" dirty="0">
                <a:cs typeface="Times New Roman"/>
              </a:rPr>
              <a:t>in</a:t>
            </a:r>
            <a:r>
              <a:rPr sz="1200" spc="-50" dirty="0">
                <a:cs typeface="Times New Roman"/>
              </a:rPr>
              <a:t> </a:t>
            </a:r>
            <a:r>
              <a:rPr sz="1200" spc="121" dirty="0">
                <a:cs typeface="Times New Roman"/>
              </a:rPr>
              <a:t>the</a:t>
            </a:r>
            <a:r>
              <a:rPr sz="1200" spc="-92" dirty="0">
                <a:cs typeface="Times New Roman"/>
              </a:rPr>
              <a:t> </a:t>
            </a:r>
            <a:r>
              <a:rPr sz="1200" spc="54" dirty="0">
                <a:cs typeface="Times New Roman"/>
              </a:rPr>
              <a:t>country,</a:t>
            </a:r>
            <a:r>
              <a:rPr sz="1200" spc="-37" dirty="0">
                <a:cs typeface="Times New Roman"/>
              </a:rPr>
              <a:t> </a:t>
            </a:r>
            <a:r>
              <a:rPr sz="1200" spc="95" dirty="0">
                <a:cs typeface="Times New Roman"/>
              </a:rPr>
              <a:t>when</a:t>
            </a:r>
            <a:r>
              <a:rPr sz="1200" spc="-21" dirty="0">
                <a:cs typeface="Times New Roman"/>
              </a:rPr>
              <a:t> </a:t>
            </a:r>
            <a:r>
              <a:rPr sz="1200" spc="75" dirty="0">
                <a:cs typeface="Times New Roman"/>
              </a:rPr>
              <a:t>it</a:t>
            </a:r>
            <a:r>
              <a:rPr sz="1200" spc="-50" dirty="0">
                <a:cs typeface="Times New Roman"/>
              </a:rPr>
              <a:t> </a:t>
            </a:r>
            <a:r>
              <a:rPr sz="1200" spc="17" dirty="0">
                <a:cs typeface="Times New Roman"/>
              </a:rPr>
              <a:t>is</a:t>
            </a:r>
            <a:r>
              <a:rPr sz="1200" spc="-83" dirty="0">
                <a:cs typeface="Times New Roman"/>
              </a:rPr>
              <a:t> </a:t>
            </a:r>
            <a:r>
              <a:rPr sz="1200" spc="62" dirty="0">
                <a:cs typeface="Times New Roman"/>
              </a:rPr>
              <a:t>challenged</a:t>
            </a:r>
            <a:r>
              <a:rPr sz="1200" spc="17" dirty="0">
                <a:cs typeface="Times New Roman"/>
              </a:rPr>
              <a:t> </a:t>
            </a:r>
            <a:r>
              <a:rPr sz="1200" spc="54" dirty="0">
                <a:cs typeface="Times New Roman"/>
              </a:rPr>
              <a:t>before</a:t>
            </a:r>
            <a:r>
              <a:rPr sz="1200" spc="-67" dirty="0">
                <a:cs typeface="Times New Roman"/>
              </a:rPr>
              <a:t> </a:t>
            </a:r>
            <a:r>
              <a:rPr sz="1200" spc="108" dirty="0">
                <a:cs typeface="Times New Roman"/>
              </a:rPr>
              <a:t>them.  </a:t>
            </a:r>
            <a:r>
              <a:rPr sz="1200" spc="46" dirty="0">
                <a:cs typeface="Times New Roman"/>
              </a:rPr>
              <a:t>This </a:t>
            </a:r>
            <a:r>
              <a:rPr sz="1200" spc="17" dirty="0">
                <a:cs typeface="Times New Roman"/>
              </a:rPr>
              <a:t>is </a:t>
            </a:r>
            <a:r>
              <a:rPr sz="1200" spc="87" dirty="0">
                <a:cs typeface="Times New Roman"/>
              </a:rPr>
              <a:t>known </a:t>
            </a:r>
            <a:r>
              <a:rPr sz="1200" spc="50" dirty="0">
                <a:cs typeface="Times New Roman"/>
              </a:rPr>
              <a:t>as </a:t>
            </a:r>
            <a:r>
              <a:rPr sz="1200" spc="25" dirty="0">
                <a:cs typeface="Times New Roman"/>
              </a:rPr>
              <a:t>Judicial </a:t>
            </a:r>
            <a:r>
              <a:rPr sz="1200" dirty="0">
                <a:cs typeface="Times New Roman"/>
              </a:rPr>
              <a:t>review. </a:t>
            </a:r>
            <a:r>
              <a:rPr sz="1200" spc="-17" dirty="0">
                <a:cs typeface="Times New Roman"/>
              </a:rPr>
              <a:t>If </a:t>
            </a:r>
            <a:r>
              <a:rPr sz="1200" spc="121" dirty="0">
                <a:cs typeface="Times New Roman"/>
              </a:rPr>
              <a:t>the </a:t>
            </a:r>
            <a:r>
              <a:rPr sz="1200" spc="92" dirty="0">
                <a:cs typeface="Times New Roman"/>
              </a:rPr>
              <a:t>court </a:t>
            </a:r>
            <a:r>
              <a:rPr sz="1200" spc="62" dirty="0">
                <a:cs typeface="Times New Roman"/>
              </a:rPr>
              <a:t>finds </a:t>
            </a:r>
            <a:r>
              <a:rPr sz="1200" spc="129" dirty="0">
                <a:cs typeface="Times New Roman"/>
              </a:rPr>
              <a:t>that </a:t>
            </a:r>
            <a:r>
              <a:rPr sz="1200" spc="71" dirty="0">
                <a:cs typeface="Times New Roman"/>
              </a:rPr>
              <a:t>a  </a:t>
            </a:r>
            <a:r>
              <a:rPr sz="1200" spc="17" dirty="0">
                <a:cs typeface="Times New Roman"/>
              </a:rPr>
              <a:t>law </a:t>
            </a:r>
            <a:r>
              <a:rPr sz="1200" spc="87" dirty="0">
                <a:cs typeface="Times New Roman"/>
              </a:rPr>
              <a:t>or </a:t>
            </a:r>
            <a:r>
              <a:rPr sz="1200" spc="117" dirty="0">
                <a:cs typeface="Times New Roman"/>
              </a:rPr>
              <a:t>an </a:t>
            </a:r>
            <a:r>
              <a:rPr sz="1200" spc="87" dirty="0">
                <a:cs typeface="Times New Roman"/>
              </a:rPr>
              <a:t>order </a:t>
            </a:r>
            <a:r>
              <a:rPr sz="1200" spc="17" dirty="0">
                <a:cs typeface="Times New Roman"/>
              </a:rPr>
              <a:t>of </a:t>
            </a:r>
            <a:r>
              <a:rPr sz="1200" spc="121" dirty="0">
                <a:cs typeface="Times New Roman"/>
              </a:rPr>
              <a:t>the </a:t>
            </a:r>
            <a:r>
              <a:rPr sz="1200" spc="37" dirty="0">
                <a:cs typeface="Times New Roman"/>
              </a:rPr>
              <a:t>executive </a:t>
            </a:r>
            <a:r>
              <a:rPr sz="1200" spc="46" dirty="0">
                <a:cs typeface="Times New Roman"/>
              </a:rPr>
              <a:t>disobeys </a:t>
            </a:r>
            <a:r>
              <a:rPr sz="1200" spc="121" dirty="0">
                <a:cs typeface="Times New Roman"/>
              </a:rPr>
              <a:t>the </a:t>
            </a:r>
            <a:r>
              <a:rPr sz="1200" spc="50" dirty="0">
                <a:cs typeface="Times New Roman"/>
              </a:rPr>
              <a:t>provisions </a:t>
            </a:r>
            <a:r>
              <a:rPr sz="1200" spc="17" dirty="0">
                <a:cs typeface="Times New Roman"/>
              </a:rPr>
              <a:t>of  </a:t>
            </a:r>
            <a:r>
              <a:rPr sz="1200" spc="121" dirty="0">
                <a:cs typeface="Times New Roman"/>
              </a:rPr>
              <a:t>the</a:t>
            </a:r>
            <a:r>
              <a:rPr sz="1200" spc="-95" dirty="0">
                <a:cs typeface="Times New Roman"/>
              </a:rPr>
              <a:t> </a:t>
            </a:r>
            <a:r>
              <a:rPr sz="1200" spc="83" dirty="0">
                <a:cs typeface="Times New Roman"/>
              </a:rPr>
              <a:t>constitution,</a:t>
            </a:r>
            <a:r>
              <a:rPr sz="1200" spc="-4" dirty="0">
                <a:cs typeface="Times New Roman"/>
              </a:rPr>
              <a:t> </a:t>
            </a:r>
            <a:r>
              <a:rPr sz="1200" spc="75" dirty="0">
                <a:cs typeface="Times New Roman"/>
              </a:rPr>
              <a:t>it</a:t>
            </a:r>
            <a:r>
              <a:rPr sz="1200" spc="-95" dirty="0">
                <a:cs typeface="Times New Roman"/>
              </a:rPr>
              <a:t> </a:t>
            </a:r>
            <a:r>
              <a:rPr sz="1200" spc="58" dirty="0">
                <a:cs typeface="Times New Roman"/>
              </a:rPr>
              <a:t>declares</a:t>
            </a:r>
            <a:r>
              <a:rPr sz="1200" spc="-67" dirty="0">
                <a:cs typeface="Times New Roman"/>
              </a:rPr>
              <a:t> </a:t>
            </a:r>
            <a:r>
              <a:rPr sz="1200" spc="87" dirty="0">
                <a:cs typeface="Times New Roman"/>
              </a:rPr>
              <a:t>such</a:t>
            </a:r>
            <a:r>
              <a:rPr sz="1200" spc="-29" dirty="0">
                <a:cs typeface="Times New Roman"/>
              </a:rPr>
              <a:t> </a:t>
            </a:r>
            <a:r>
              <a:rPr sz="1200" spc="17" dirty="0">
                <a:cs typeface="Times New Roman"/>
              </a:rPr>
              <a:t>law</a:t>
            </a:r>
            <a:r>
              <a:rPr sz="1200" spc="-71" dirty="0">
                <a:cs typeface="Times New Roman"/>
              </a:rPr>
              <a:t> </a:t>
            </a:r>
            <a:r>
              <a:rPr sz="1200" spc="87" dirty="0">
                <a:cs typeface="Times New Roman"/>
              </a:rPr>
              <a:t>or</a:t>
            </a:r>
            <a:r>
              <a:rPr sz="1200" spc="-121" dirty="0">
                <a:cs typeface="Times New Roman"/>
              </a:rPr>
              <a:t> </a:t>
            </a:r>
            <a:r>
              <a:rPr sz="1200" spc="87" dirty="0">
                <a:cs typeface="Times New Roman"/>
              </a:rPr>
              <a:t>order</a:t>
            </a:r>
            <a:r>
              <a:rPr sz="1200" spc="-58" dirty="0">
                <a:cs typeface="Times New Roman"/>
              </a:rPr>
              <a:t> </a:t>
            </a:r>
            <a:r>
              <a:rPr sz="1200" spc="75" dirty="0">
                <a:cs typeface="Times New Roman"/>
              </a:rPr>
              <a:t>null</a:t>
            </a:r>
            <a:r>
              <a:rPr sz="1200" spc="-46" dirty="0">
                <a:cs typeface="Times New Roman"/>
              </a:rPr>
              <a:t> </a:t>
            </a:r>
            <a:r>
              <a:rPr sz="1200" spc="121" dirty="0">
                <a:cs typeface="Times New Roman"/>
              </a:rPr>
              <a:t>and</a:t>
            </a:r>
            <a:r>
              <a:rPr sz="1200" spc="-58" dirty="0">
                <a:cs typeface="Times New Roman"/>
              </a:rPr>
              <a:t> </a:t>
            </a:r>
            <a:r>
              <a:rPr sz="1200" spc="29" dirty="0">
                <a:cs typeface="Times New Roman"/>
              </a:rPr>
              <a:t>void.</a:t>
            </a:r>
            <a:endParaRPr sz="1200" dirty="0">
              <a:cs typeface="Times New Roman"/>
            </a:endParaRPr>
          </a:p>
        </p:txBody>
      </p:sp>
      <p:pic>
        <p:nvPicPr>
          <p:cNvPr id="3"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4" name="Rectangle 3"/>
          <p:cNvSpPr/>
          <p:nvPr/>
        </p:nvSpPr>
        <p:spPr>
          <a:xfrm>
            <a:off x="533400" y="342900"/>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33" dirty="0"/>
              <a:t>POWERS OF JUDICIARY </a:t>
            </a:r>
            <a:endParaRPr lang="en-IN" sz="1800" b="1" dirty="0"/>
          </a:p>
        </p:txBody>
      </p:sp>
      <p:pic>
        <p:nvPicPr>
          <p:cNvPr id="6" name="Picture 5">
            <a:extLst>
              <a:ext uri="{FF2B5EF4-FFF2-40B4-BE49-F238E27FC236}">
                <a16:creationId xmlns:a16="http://schemas.microsoft.com/office/drawing/2014/main" id="{9AA0D65E-491E-4289-B310-056DE6FF5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90550"/>
            <a:ext cx="2857500" cy="2362200"/>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200150"/>
            <a:ext cx="5560060" cy="3318684"/>
          </a:xfrm>
          <a:prstGeom prst="rect">
            <a:avLst/>
          </a:prstGeom>
        </p:spPr>
        <p:txBody>
          <a:bodyPr vert="horz" wrap="square" lIns="0" tIns="43389" rIns="0" bIns="0" rtlCol="0">
            <a:spAutoFit/>
          </a:bodyPr>
          <a:lstStyle/>
          <a:p>
            <a:pPr marL="262985" indent="-252932">
              <a:lnSpc>
                <a:spcPct val="150000"/>
              </a:lnSpc>
              <a:spcBef>
                <a:spcPts val="341"/>
              </a:spcBef>
              <a:buAutoNum type="arabicPeriod" startAt="5"/>
              <a:tabLst>
                <a:tab pos="263514" algn="l"/>
              </a:tabLst>
            </a:pPr>
            <a:r>
              <a:rPr lang="en-IN" sz="1200" b="1" spc="62" dirty="0">
                <a:cs typeface="Times New Roman"/>
              </a:rPr>
              <a:t>GUARDIAN </a:t>
            </a:r>
            <a:r>
              <a:rPr lang="en-IN" sz="1200" b="1" spc="117" dirty="0">
                <a:cs typeface="Times New Roman"/>
              </a:rPr>
              <a:t>OF </a:t>
            </a:r>
            <a:r>
              <a:rPr lang="en-IN" sz="1200" b="1" spc="108" dirty="0">
                <a:cs typeface="Times New Roman"/>
              </a:rPr>
              <a:t>FUNDAMENTAL</a:t>
            </a:r>
            <a:r>
              <a:rPr lang="en-IN" sz="1200" b="1" spc="-275" dirty="0">
                <a:cs typeface="Times New Roman"/>
              </a:rPr>
              <a:t> </a:t>
            </a:r>
            <a:r>
              <a:rPr lang="en-IN" sz="1200" b="1" spc="87" dirty="0">
                <a:cs typeface="Times New Roman"/>
              </a:rPr>
              <a:t>RIGHTS</a:t>
            </a:r>
            <a:endParaRPr lang="en-IN" sz="1200" dirty="0">
              <a:cs typeface="Times New Roman"/>
            </a:endParaRPr>
          </a:p>
          <a:p>
            <a:pPr marL="238645" marR="4233" indent="-228591">
              <a:lnSpc>
                <a:spcPct val="150000"/>
              </a:lnSpc>
              <a:spcBef>
                <a:spcPts val="500"/>
              </a:spcBef>
            </a:pPr>
            <a:r>
              <a:rPr lang="en-IN" sz="1200" spc="75" dirty="0">
                <a:cs typeface="Times New Roman"/>
              </a:rPr>
              <a:t>	</a:t>
            </a:r>
            <a:r>
              <a:rPr sz="1200" spc="75" dirty="0">
                <a:cs typeface="Times New Roman"/>
              </a:rPr>
              <a:t>The </a:t>
            </a:r>
            <a:r>
              <a:rPr sz="1200" spc="54" dirty="0">
                <a:cs typeface="Times New Roman"/>
              </a:rPr>
              <a:t>powers </a:t>
            </a:r>
            <a:r>
              <a:rPr sz="1200" spc="121" dirty="0">
                <a:cs typeface="Times New Roman"/>
              </a:rPr>
              <a:t>and the </a:t>
            </a:r>
            <a:r>
              <a:rPr sz="1200" spc="92" dirty="0">
                <a:cs typeface="Times New Roman"/>
              </a:rPr>
              <a:t>independence </a:t>
            </a:r>
            <a:r>
              <a:rPr sz="1200" spc="17" dirty="0">
                <a:cs typeface="Times New Roman"/>
              </a:rPr>
              <a:t>of </a:t>
            </a:r>
            <a:r>
              <a:rPr sz="1200" spc="121" dirty="0">
                <a:cs typeface="Times New Roman"/>
              </a:rPr>
              <a:t>the </a:t>
            </a:r>
            <a:r>
              <a:rPr sz="1200" spc="87" dirty="0">
                <a:cs typeface="Times New Roman"/>
              </a:rPr>
              <a:t>Indian </a:t>
            </a:r>
            <a:r>
              <a:rPr sz="1200" spc="46" dirty="0">
                <a:cs typeface="Times New Roman"/>
              </a:rPr>
              <a:t>judiciary  </a:t>
            </a:r>
            <a:r>
              <a:rPr sz="1200" spc="25" dirty="0">
                <a:cs typeface="Times New Roman"/>
              </a:rPr>
              <a:t>allow</a:t>
            </a:r>
            <a:r>
              <a:rPr sz="1200" spc="-25" dirty="0">
                <a:cs typeface="Times New Roman"/>
              </a:rPr>
              <a:t> </a:t>
            </a:r>
            <a:r>
              <a:rPr sz="1200" spc="75" dirty="0">
                <a:cs typeface="Times New Roman"/>
              </a:rPr>
              <a:t>it</a:t>
            </a:r>
            <a:r>
              <a:rPr sz="1200" spc="-75" dirty="0">
                <a:cs typeface="Times New Roman"/>
              </a:rPr>
              <a:t> </a:t>
            </a:r>
            <a:r>
              <a:rPr sz="1200" spc="100" dirty="0">
                <a:cs typeface="Times New Roman"/>
              </a:rPr>
              <a:t>to</a:t>
            </a:r>
            <a:r>
              <a:rPr sz="1200" spc="-104" dirty="0">
                <a:cs typeface="Times New Roman"/>
              </a:rPr>
              <a:t> </a:t>
            </a:r>
            <a:r>
              <a:rPr sz="1200" spc="83" dirty="0">
                <a:cs typeface="Times New Roman"/>
              </a:rPr>
              <a:t>act</a:t>
            </a:r>
            <a:r>
              <a:rPr sz="1200" spc="-87" dirty="0">
                <a:cs typeface="Times New Roman"/>
              </a:rPr>
              <a:t> </a:t>
            </a:r>
            <a:r>
              <a:rPr sz="1200" spc="50" dirty="0">
                <a:cs typeface="Times New Roman"/>
              </a:rPr>
              <a:t>as</a:t>
            </a:r>
            <a:r>
              <a:rPr sz="1200" spc="-62" dirty="0">
                <a:cs typeface="Times New Roman"/>
              </a:rPr>
              <a:t> </a:t>
            </a:r>
            <a:r>
              <a:rPr sz="1200" spc="121" dirty="0">
                <a:cs typeface="Times New Roman"/>
              </a:rPr>
              <a:t>the</a:t>
            </a:r>
            <a:r>
              <a:rPr sz="1200" spc="-95" dirty="0">
                <a:cs typeface="Times New Roman"/>
              </a:rPr>
              <a:t> </a:t>
            </a:r>
            <a:r>
              <a:rPr sz="1200" spc="83" dirty="0">
                <a:cs typeface="Times New Roman"/>
              </a:rPr>
              <a:t>guardian</a:t>
            </a:r>
            <a:r>
              <a:rPr sz="1200" spc="-87" dirty="0">
                <a:cs typeface="Times New Roman"/>
              </a:rPr>
              <a:t> </a:t>
            </a:r>
            <a:r>
              <a:rPr sz="1200" spc="17" dirty="0">
                <a:cs typeface="Times New Roman"/>
              </a:rPr>
              <a:t>of</a:t>
            </a:r>
            <a:r>
              <a:rPr sz="1200" spc="29" dirty="0">
                <a:cs typeface="Times New Roman"/>
              </a:rPr>
              <a:t> </a:t>
            </a:r>
            <a:r>
              <a:rPr sz="1200" spc="121" dirty="0">
                <a:cs typeface="Times New Roman"/>
              </a:rPr>
              <a:t>the</a:t>
            </a:r>
            <a:r>
              <a:rPr sz="1200" spc="-54" dirty="0">
                <a:cs typeface="Times New Roman"/>
              </a:rPr>
              <a:t> </a:t>
            </a:r>
            <a:r>
              <a:rPr sz="1200" spc="95" dirty="0">
                <a:cs typeface="Times New Roman"/>
              </a:rPr>
              <a:t>Fundamental</a:t>
            </a:r>
            <a:r>
              <a:rPr sz="1200" spc="-12" dirty="0">
                <a:cs typeface="Times New Roman"/>
              </a:rPr>
              <a:t> </a:t>
            </a:r>
            <a:r>
              <a:rPr sz="1200" spc="58" dirty="0">
                <a:cs typeface="Times New Roman"/>
              </a:rPr>
              <a:t>rights.  </a:t>
            </a:r>
            <a:r>
              <a:rPr sz="1200" spc="92" dirty="0">
                <a:cs typeface="Times New Roman"/>
              </a:rPr>
              <a:t>That</a:t>
            </a:r>
            <a:r>
              <a:rPr sz="1200" spc="-50" dirty="0">
                <a:cs typeface="Times New Roman"/>
              </a:rPr>
              <a:t> </a:t>
            </a:r>
            <a:r>
              <a:rPr sz="1200" spc="17" dirty="0">
                <a:cs typeface="Times New Roman"/>
              </a:rPr>
              <a:t>is</a:t>
            </a:r>
            <a:r>
              <a:rPr sz="1200" spc="-83" dirty="0">
                <a:cs typeface="Times New Roman"/>
              </a:rPr>
              <a:t> </a:t>
            </a:r>
            <a:r>
              <a:rPr sz="1200" spc="-25" dirty="0">
                <a:cs typeface="Times New Roman"/>
              </a:rPr>
              <a:t>why,</a:t>
            </a:r>
            <a:r>
              <a:rPr sz="1200" spc="-8" dirty="0">
                <a:cs typeface="Times New Roman"/>
              </a:rPr>
              <a:t> </a:t>
            </a:r>
            <a:r>
              <a:rPr sz="1200" spc="121" dirty="0">
                <a:cs typeface="Times New Roman"/>
              </a:rPr>
              <a:t>the</a:t>
            </a:r>
            <a:r>
              <a:rPr sz="1200" spc="-46" dirty="0">
                <a:cs typeface="Times New Roman"/>
              </a:rPr>
              <a:t> </a:t>
            </a:r>
            <a:r>
              <a:rPr sz="1200" spc="46" dirty="0">
                <a:cs typeface="Times New Roman"/>
              </a:rPr>
              <a:t>judiciary</a:t>
            </a:r>
            <a:r>
              <a:rPr sz="1200" spc="-100" dirty="0">
                <a:cs typeface="Times New Roman"/>
              </a:rPr>
              <a:t> </a:t>
            </a:r>
            <a:r>
              <a:rPr sz="1200" spc="33" dirty="0">
                <a:cs typeface="Times New Roman"/>
              </a:rPr>
              <a:t>enjoys</a:t>
            </a:r>
            <a:r>
              <a:rPr sz="1200" spc="-79" dirty="0">
                <a:cs typeface="Times New Roman"/>
              </a:rPr>
              <a:t> </a:t>
            </a:r>
            <a:r>
              <a:rPr sz="1200" spc="71" dirty="0">
                <a:cs typeface="Times New Roman"/>
              </a:rPr>
              <a:t>a</a:t>
            </a:r>
            <a:r>
              <a:rPr sz="1200" spc="-46" dirty="0">
                <a:cs typeface="Times New Roman"/>
              </a:rPr>
              <a:t> </a:t>
            </a:r>
            <a:r>
              <a:rPr sz="1200" spc="79" dirty="0">
                <a:cs typeface="Times New Roman"/>
              </a:rPr>
              <a:t>high</a:t>
            </a:r>
            <a:r>
              <a:rPr sz="1200" spc="-37" dirty="0">
                <a:cs typeface="Times New Roman"/>
              </a:rPr>
              <a:t> </a:t>
            </a:r>
            <a:r>
              <a:rPr sz="1200" spc="12" dirty="0">
                <a:cs typeface="Times New Roman"/>
              </a:rPr>
              <a:t>level</a:t>
            </a:r>
            <a:r>
              <a:rPr sz="1200" spc="-42" dirty="0">
                <a:cs typeface="Times New Roman"/>
              </a:rPr>
              <a:t> </a:t>
            </a:r>
            <a:r>
              <a:rPr sz="1200" spc="17" dirty="0">
                <a:cs typeface="Times New Roman"/>
              </a:rPr>
              <a:t>of</a:t>
            </a:r>
            <a:r>
              <a:rPr sz="1200" dirty="0">
                <a:cs typeface="Times New Roman"/>
              </a:rPr>
              <a:t> </a:t>
            </a:r>
            <a:r>
              <a:rPr sz="1200" spc="62" dirty="0">
                <a:cs typeface="Times New Roman"/>
              </a:rPr>
              <a:t>confidence  </a:t>
            </a:r>
            <a:r>
              <a:rPr sz="1200" spc="100" dirty="0">
                <a:cs typeface="Times New Roman"/>
              </a:rPr>
              <a:t>among </a:t>
            </a:r>
            <a:r>
              <a:rPr sz="1200" spc="121" dirty="0">
                <a:cs typeface="Times New Roman"/>
              </a:rPr>
              <a:t>the</a:t>
            </a:r>
            <a:r>
              <a:rPr sz="1200" spc="-200" dirty="0">
                <a:cs typeface="Times New Roman"/>
              </a:rPr>
              <a:t> </a:t>
            </a:r>
            <a:r>
              <a:rPr sz="1200" spc="67" dirty="0">
                <a:cs typeface="Times New Roman"/>
              </a:rPr>
              <a:t>people.</a:t>
            </a:r>
            <a:endParaRPr sz="1200" dirty="0">
              <a:cs typeface="Times New Roman"/>
            </a:endParaRPr>
          </a:p>
          <a:p>
            <a:pPr marL="282564" indent="-272510">
              <a:lnSpc>
                <a:spcPct val="150000"/>
              </a:lnSpc>
              <a:spcBef>
                <a:spcPts val="262"/>
              </a:spcBef>
              <a:buAutoNum type="arabicPeriod" startAt="6"/>
              <a:tabLst>
                <a:tab pos="283093" algn="l"/>
              </a:tabLst>
            </a:pPr>
            <a:r>
              <a:rPr lang="en-IN" sz="1200" b="1" spc="95" dirty="0">
                <a:cs typeface="Times New Roman"/>
              </a:rPr>
              <a:t>PUBLIC </a:t>
            </a:r>
            <a:r>
              <a:rPr lang="en-IN" sz="1200" b="1" spc="100" dirty="0">
                <a:cs typeface="Times New Roman"/>
              </a:rPr>
              <a:t>INTEREST</a:t>
            </a:r>
            <a:r>
              <a:rPr lang="en-IN" sz="1200" b="1" spc="-242" dirty="0">
                <a:cs typeface="Times New Roman"/>
              </a:rPr>
              <a:t> </a:t>
            </a:r>
            <a:r>
              <a:rPr lang="en-IN" sz="1200" b="1" spc="83" dirty="0">
                <a:cs typeface="Times New Roman"/>
              </a:rPr>
              <a:t>LITIGATION</a:t>
            </a:r>
            <a:endParaRPr lang="en-IN" sz="1200" dirty="0">
              <a:cs typeface="Times New Roman"/>
            </a:endParaRPr>
          </a:p>
          <a:p>
            <a:pPr marL="238645" marR="21166" indent="-228591">
              <a:lnSpc>
                <a:spcPct val="150000"/>
              </a:lnSpc>
              <a:spcBef>
                <a:spcPts val="533"/>
              </a:spcBef>
            </a:pPr>
            <a:r>
              <a:rPr lang="en-IN" sz="1200" spc="-4" dirty="0">
                <a:cs typeface="Times New Roman"/>
              </a:rPr>
              <a:t>	</a:t>
            </a:r>
            <a:r>
              <a:rPr sz="1200" spc="-4" dirty="0">
                <a:cs typeface="Times New Roman"/>
              </a:rPr>
              <a:t>Any</a:t>
            </a:r>
            <a:r>
              <a:rPr sz="1200" spc="-100" dirty="0">
                <a:cs typeface="Times New Roman"/>
              </a:rPr>
              <a:t> </a:t>
            </a:r>
            <a:r>
              <a:rPr sz="1200" spc="100" dirty="0">
                <a:cs typeface="Times New Roman"/>
              </a:rPr>
              <a:t>one</a:t>
            </a:r>
            <a:r>
              <a:rPr sz="1200" spc="-87" dirty="0">
                <a:cs typeface="Times New Roman"/>
              </a:rPr>
              <a:t> </a:t>
            </a:r>
            <a:r>
              <a:rPr sz="1200" spc="87" dirty="0">
                <a:cs typeface="Times New Roman"/>
              </a:rPr>
              <a:t>can</a:t>
            </a:r>
            <a:r>
              <a:rPr sz="1200" spc="-67" dirty="0">
                <a:cs typeface="Times New Roman"/>
              </a:rPr>
              <a:t> </a:t>
            </a:r>
            <a:r>
              <a:rPr sz="1200" spc="87" dirty="0">
                <a:cs typeface="Times New Roman"/>
              </a:rPr>
              <a:t>approach</a:t>
            </a:r>
            <a:r>
              <a:rPr sz="1200" spc="-62" dirty="0">
                <a:cs typeface="Times New Roman"/>
              </a:rPr>
              <a:t> </a:t>
            </a:r>
            <a:r>
              <a:rPr sz="1200" spc="121" dirty="0">
                <a:cs typeface="Times New Roman"/>
              </a:rPr>
              <a:t>the</a:t>
            </a:r>
            <a:r>
              <a:rPr sz="1200" spc="-92" dirty="0">
                <a:cs typeface="Times New Roman"/>
              </a:rPr>
              <a:t> </a:t>
            </a:r>
            <a:r>
              <a:rPr sz="1200" spc="79" dirty="0">
                <a:cs typeface="Times New Roman"/>
              </a:rPr>
              <a:t>courts</a:t>
            </a:r>
            <a:r>
              <a:rPr sz="1200" spc="-29" dirty="0">
                <a:cs typeface="Times New Roman"/>
              </a:rPr>
              <a:t> </a:t>
            </a:r>
            <a:r>
              <a:rPr sz="1200" spc="-21" dirty="0">
                <a:cs typeface="Times New Roman"/>
              </a:rPr>
              <a:t>if</a:t>
            </a:r>
            <a:r>
              <a:rPr sz="1200" spc="8" dirty="0">
                <a:cs typeface="Times New Roman"/>
              </a:rPr>
              <a:t> </a:t>
            </a:r>
            <a:r>
              <a:rPr sz="1200" spc="67" dirty="0">
                <a:cs typeface="Times New Roman"/>
              </a:rPr>
              <a:t>public</a:t>
            </a:r>
            <a:r>
              <a:rPr sz="1200" spc="-46" dirty="0">
                <a:cs typeface="Times New Roman"/>
              </a:rPr>
              <a:t> </a:t>
            </a:r>
            <a:r>
              <a:rPr sz="1200" spc="83" dirty="0">
                <a:cs typeface="Times New Roman"/>
              </a:rPr>
              <a:t>interest</a:t>
            </a:r>
            <a:r>
              <a:rPr sz="1200" spc="-42" dirty="0">
                <a:cs typeface="Times New Roman"/>
              </a:rPr>
              <a:t> </a:t>
            </a:r>
            <a:r>
              <a:rPr sz="1200" spc="17" dirty="0">
                <a:cs typeface="Times New Roman"/>
              </a:rPr>
              <a:t>is</a:t>
            </a:r>
            <a:r>
              <a:rPr sz="1200" spc="-33" dirty="0">
                <a:cs typeface="Times New Roman"/>
              </a:rPr>
              <a:t> </a:t>
            </a:r>
            <a:r>
              <a:rPr sz="1200" spc="133" dirty="0">
                <a:cs typeface="Times New Roman"/>
              </a:rPr>
              <a:t>hurt</a:t>
            </a:r>
            <a:r>
              <a:rPr sz="1200" spc="-46" dirty="0">
                <a:cs typeface="Times New Roman"/>
              </a:rPr>
              <a:t> </a:t>
            </a:r>
            <a:r>
              <a:rPr sz="1200" spc="25" dirty="0">
                <a:cs typeface="Times New Roman"/>
              </a:rPr>
              <a:t>by  </a:t>
            </a:r>
            <a:r>
              <a:rPr sz="1200" spc="121" dirty="0">
                <a:cs typeface="Times New Roman"/>
              </a:rPr>
              <a:t>the</a:t>
            </a:r>
            <a:r>
              <a:rPr sz="1200" spc="-100" dirty="0">
                <a:cs typeface="Times New Roman"/>
              </a:rPr>
              <a:t> </a:t>
            </a:r>
            <a:r>
              <a:rPr sz="1200" spc="75" dirty="0">
                <a:cs typeface="Times New Roman"/>
              </a:rPr>
              <a:t>actions</a:t>
            </a:r>
            <a:r>
              <a:rPr sz="1200" spc="-83" dirty="0">
                <a:cs typeface="Times New Roman"/>
              </a:rPr>
              <a:t> </a:t>
            </a:r>
            <a:r>
              <a:rPr sz="1200" spc="17" dirty="0">
                <a:cs typeface="Times New Roman"/>
              </a:rPr>
              <a:t>of </a:t>
            </a:r>
            <a:r>
              <a:rPr sz="1200" spc="121" dirty="0">
                <a:cs typeface="Times New Roman"/>
              </a:rPr>
              <a:t>the</a:t>
            </a:r>
            <a:r>
              <a:rPr sz="1200" spc="-95" dirty="0">
                <a:cs typeface="Times New Roman"/>
              </a:rPr>
              <a:t> </a:t>
            </a:r>
            <a:r>
              <a:rPr sz="1200" spc="71" dirty="0">
                <a:cs typeface="Times New Roman"/>
              </a:rPr>
              <a:t>government.</a:t>
            </a:r>
            <a:endParaRPr sz="1200" dirty="0">
              <a:cs typeface="Times New Roman"/>
            </a:endParaRPr>
          </a:p>
          <a:p>
            <a:pPr marL="264044" indent="-253990">
              <a:lnSpc>
                <a:spcPct val="150000"/>
              </a:lnSpc>
              <a:spcBef>
                <a:spcPts val="229"/>
              </a:spcBef>
              <a:buAutoNum type="arabicPeriod" startAt="7"/>
              <a:tabLst>
                <a:tab pos="264573" algn="l"/>
              </a:tabLst>
            </a:pPr>
            <a:r>
              <a:rPr lang="en-IN" sz="1200" b="1" spc="92" dirty="0">
                <a:cs typeface="Times New Roman"/>
              </a:rPr>
              <a:t>PREVENT</a:t>
            </a:r>
            <a:r>
              <a:rPr lang="en-IN" sz="1200" b="1" spc="-112" dirty="0">
                <a:cs typeface="Times New Roman"/>
              </a:rPr>
              <a:t> </a:t>
            </a:r>
            <a:r>
              <a:rPr lang="en-IN" sz="1200" b="1" spc="154" dirty="0">
                <a:cs typeface="Times New Roman"/>
              </a:rPr>
              <a:t>THE</a:t>
            </a:r>
            <a:r>
              <a:rPr lang="en-IN" sz="1200" b="1" spc="-75" dirty="0">
                <a:cs typeface="Times New Roman"/>
              </a:rPr>
              <a:t> </a:t>
            </a:r>
            <a:r>
              <a:rPr lang="en-IN" sz="1200" b="1" spc="146" dirty="0">
                <a:cs typeface="Times New Roman"/>
              </a:rPr>
              <a:t>MISUSE</a:t>
            </a:r>
            <a:r>
              <a:rPr lang="en-IN" sz="1200" b="1" spc="-95" dirty="0">
                <a:cs typeface="Times New Roman"/>
              </a:rPr>
              <a:t> </a:t>
            </a:r>
            <a:r>
              <a:rPr lang="en-IN" sz="1200" b="1" spc="117" dirty="0">
                <a:cs typeface="Times New Roman"/>
              </a:rPr>
              <a:t>OF</a:t>
            </a:r>
            <a:r>
              <a:rPr lang="en-IN" sz="1200" b="1" spc="-29" dirty="0">
                <a:cs typeface="Times New Roman"/>
              </a:rPr>
              <a:t> </a:t>
            </a:r>
            <a:r>
              <a:rPr lang="en-IN" sz="1200" b="1" spc="117" dirty="0">
                <a:cs typeface="Times New Roman"/>
              </a:rPr>
              <a:t>GOVERNMENT</a:t>
            </a:r>
            <a:r>
              <a:rPr lang="en-IN" sz="1200" b="1" spc="-108" dirty="0">
                <a:cs typeface="Times New Roman"/>
              </a:rPr>
              <a:t> </a:t>
            </a:r>
            <a:r>
              <a:rPr lang="en-IN" sz="1200" b="1" spc="92" dirty="0">
                <a:cs typeface="Times New Roman"/>
              </a:rPr>
              <a:t>POWER</a:t>
            </a:r>
            <a:endParaRPr lang="en-IN" sz="1200" dirty="0">
              <a:cs typeface="Times New Roman"/>
            </a:endParaRPr>
          </a:p>
          <a:p>
            <a:pPr marL="238645" marR="32278" indent="-228591">
              <a:lnSpc>
                <a:spcPct val="150000"/>
              </a:lnSpc>
              <a:spcBef>
                <a:spcPts val="500"/>
              </a:spcBef>
            </a:pPr>
            <a:r>
              <a:rPr lang="en-IN" sz="1200" spc="75" dirty="0">
                <a:cs typeface="Times New Roman"/>
              </a:rPr>
              <a:t>	</a:t>
            </a:r>
            <a:r>
              <a:rPr sz="1200" spc="75" dirty="0">
                <a:cs typeface="Times New Roman"/>
              </a:rPr>
              <a:t>The </a:t>
            </a:r>
            <a:r>
              <a:rPr sz="1200" spc="79" dirty="0">
                <a:cs typeface="Times New Roman"/>
              </a:rPr>
              <a:t>courts intervene </a:t>
            </a:r>
            <a:r>
              <a:rPr sz="1200" spc="100" dirty="0">
                <a:cs typeface="Times New Roman"/>
              </a:rPr>
              <a:t>to </a:t>
            </a:r>
            <a:r>
              <a:rPr sz="1200" spc="79" dirty="0">
                <a:cs typeface="Times New Roman"/>
              </a:rPr>
              <a:t>prevent </a:t>
            </a:r>
            <a:r>
              <a:rPr sz="1200" spc="121" dirty="0">
                <a:cs typeface="Times New Roman"/>
              </a:rPr>
              <a:t>the </a:t>
            </a:r>
            <a:r>
              <a:rPr sz="1200" spc="71" dirty="0">
                <a:cs typeface="Times New Roman"/>
              </a:rPr>
              <a:t>misuse </a:t>
            </a:r>
            <a:r>
              <a:rPr sz="1200" spc="17" dirty="0">
                <a:cs typeface="Times New Roman"/>
              </a:rPr>
              <a:t>of </a:t>
            </a:r>
            <a:r>
              <a:rPr sz="1200" spc="121" dirty="0">
                <a:cs typeface="Times New Roman"/>
              </a:rPr>
              <a:t>the  </a:t>
            </a:r>
            <a:r>
              <a:rPr sz="1200" spc="42" dirty="0">
                <a:cs typeface="Times New Roman"/>
              </a:rPr>
              <a:t>government’s </a:t>
            </a:r>
            <a:r>
              <a:rPr sz="1200" spc="54" dirty="0">
                <a:cs typeface="Times New Roman"/>
              </a:rPr>
              <a:t>power </a:t>
            </a:r>
            <a:r>
              <a:rPr sz="1200" spc="100" dirty="0">
                <a:cs typeface="Times New Roman"/>
              </a:rPr>
              <a:t>to </a:t>
            </a:r>
            <a:r>
              <a:rPr sz="1200" spc="83" dirty="0">
                <a:cs typeface="Times New Roman"/>
              </a:rPr>
              <a:t>make </a:t>
            </a:r>
            <a:r>
              <a:rPr sz="1200" spc="50" dirty="0">
                <a:cs typeface="Times New Roman"/>
              </a:rPr>
              <a:t>decisions. </a:t>
            </a:r>
            <a:r>
              <a:rPr sz="1200" spc="46" dirty="0">
                <a:cs typeface="Times New Roman"/>
              </a:rPr>
              <a:t>They </a:t>
            </a:r>
            <a:r>
              <a:rPr sz="1200" spc="67" dirty="0">
                <a:cs typeface="Times New Roman"/>
              </a:rPr>
              <a:t>check  </a:t>
            </a:r>
            <a:r>
              <a:rPr sz="1200" spc="62" dirty="0">
                <a:cs typeface="Times New Roman"/>
              </a:rPr>
              <a:t>malpractices</a:t>
            </a:r>
            <a:r>
              <a:rPr sz="1200" spc="-92" dirty="0">
                <a:cs typeface="Times New Roman"/>
              </a:rPr>
              <a:t> </a:t>
            </a:r>
            <a:r>
              <a:rPr sz="1200" spc="121" dirty="0">
                <a:cs typeface="Times New Roman"/>
              </a:rPr>
              <a:t>on</a:t>
            </a:r>
            <a:r>
              <a:rPr sz="1200" spc="-42" dirty="0">
                <a:cs typeface="Times New Roman"/>
              </a:rPr>
              <a:t> </a:t>
            </a:r>
            <a:r>
              <a:rPr sz="1200" spc="121" dirty="0">
                <a:cs typeface="Times New Roman"/>
              </a:rPr>
              <a:t>the</a:t>
            </a:r>
            <a:r>
              <a:rPr sz="1200" spc="-83" dirty="0">
                <a:cs typeface="Times New Roman"/>
              </a:rPr>
              <a:t> </a:t>
            </a:r>
            <a:r>
              <a:rPr sz="1200" spc="108" dirty="0">
                <a:cs typeface="Times New Roman"/>
              </a:rPr>
              <a:t>part</a:t>
            </a:r>
            <a:r>
              <a:rPr sz="1200" spc="-87" dirty="0">
                <a:cs typeface="Times New Roman"/>
              </a:rPr>
              <a:t> </a:t>
            </a:r>
            <a:r>
              <a:rPr sz="1200" spc="17" dirty="0">
                <a:cs typeface="Times New Roman"/>
              </a:rPr>
              <a:t>of</a:t>
            </a:r>
            <a:r>
              <a:rPr sz="1200" spc="29" dirty="0">
                <a:cs typeface="Times New Roman"/>
              </a:rPr>
              <a:t> </a:t>
            </a:r>
            <a:r>
              <a:rPr sz="1200" spc="121" dirty="0">
                <a:cs typeface="Times New Roman"/>
              </a:rPr>
              <a:t>the</a:t>
            </a:r>
            <a:r>
              <a:rPr sz="1200" spc="-83" dirty="0">
                <a:cs typeface="Times New Roman"/>
              </a:rPr>
              <a:t> </a:t>
            </a:r>
            <a:r>
              <a:rPr sz="1200" spc="67" dirty="0">
                <a:cs typeface="Times New Roman"/>
              </a:rPr>
              <a:t>public</a:t>
            </a:r>
            <a:r>
              <a:rPr sz="1200" spc="-104" dirty="0">
                <a:cs typeface="Times New Roman"/>
              </a:rPr>
              <a:t> </a:t>
            </a:r>
            <a:r>
              <a:rPr sz="1200" spc="17" dirty="0">
                <a:cs typeface="Times New Roman"/>
              </a:rPr>
              <a:t>officials.</a:t>
            </a:r>
            <a:r>
              <a:rPr sz="1200" spc="-50" dirty="0">
                <a:cs typeface="Times New Roman"/>
              </a:rPr>
              <a:t> </a:t>
            </a:r>
            <a:r>
              <a:rPr sz="1200" spc="8" dirty="0">
                <a:cs typeface="Times New Roman"/>
              </a:rPr>
              <a:t>That’s</a:t>
            </a:r>
            <a:r>
              <a:rPr sz="1200" spc="-87" dirty="0">
                <a:cs typeface="Times New Roman"/>
              </a:rPr>
              <a:t> </a:t>
            </a:r>
            <a:r>
              <a:rPr sz="1200" spc="29" dirty="0">
                <a:cs typeface="Times New Roman"/>
              </a:rPr>
              <a:t>why  </a:t>
            </a:r>
            <a:r>
              <a:rPr sz="1200" spc="121" dirty="0">
                <a:cs typeface="Times New Roman"/>
              </a:rPr>
              <a:t>the</a:t>
            </a:r>
            <a:r>
              <a:rPr sz="1200" spc="-54" dirty="0">
                <a:cs typeface="Times New Roman"/>
              </a:rPr>
              <a:t> </a:t>
            </a:r>
            <a:r>
              <a:rPr sz="1200" spc="46" dirty="0">
                <a:cs typeface="Times New Roman"/>
              </a:rPr>
              <a:t>judiciary</a:t>
            </a:r>
            <a:r>
              <a:rPr sz="1200" spc="-100" dirty="0">
                <a:cs typeface="Times New Roman"/>
              </a:rPr>
              <a:t> </a:t>
            </a:r>
            <a:r>
              <a:rPr sz="1200" spc="33" dirty="0">
                <a:cs typeface="Times New Roman"/>
              </a:rPr>
              <a:t>enjoys</a:t>
            </a:r>
            <a:r>
              <a:rPr sz="1200" spc="-75" dirty="0">
                <a:cs typeface="Times New Roman"/>
              </a:rPr>
              <a:t> </a:t>
            </a:r>
            <a:r>
              <a:rPr sz="1200" spc="71" dirty="0">
                <a:cs typeface="Times New Roman"/>
              </a:rPr>
              <a:t>a</a:t>
            </a:r>
            <a:r>
              <a:rPr sz="1200" spc="-46" dirty="0">
                <a:cs typeface="Times New Roman"/>
              </a:rPr>
              <a:t> </a:t>
            </a:r>
            <a:r>
              <a:rPr sz="1200" spc="79" dirty="0">
                <a:cs typeface="Times New Roman"/>
              </a:rPr>
              <a:t>high</a:t>
            </a:r>
            <a:r>
              <a:rPr sz="1200" spc="-37" dirty="0">
                <a:cs typeface="Times New Roman"/>
              </a:rPr>
              <a:t> </a:t>
            </a:r>
            <a:r>
              <a:rPr sz="1200" spc="12" dirty="0">
                <a:cs typeface="Times New Roman"/>
              </a:rPr>
              <a:t>level</a:t>
            </a:r>
            <a:r>
              <a:rPr sz="1200" spc="-50" dirty="0">
                <a:cs typeface="Times New Roman"/>
              </a:rPr>
              <a:t> </a:t>
            </a:r>
            <a:r>
              <a:rPr sz="1200" spc="17" dirty="0">
                <a:cs typeface="Times New Roman"/>
              </a:rPr>
              <a:t>of</a:t>
            </a:r>
            <a:r>
              <a:rPr sz="1200" spc="-4" dirty="0">
                <a:cs typeface="Times New Roman"/>
              </a:rPr>
              <a:t> </a:t>
            </a:r>
            <a:r>
              <a:rPr sz="1200" spc="62" dirty="0">
                <a:cs typeface="Times New Roman"/>
              </a:rPr>
              <a:t>confidence</a:t>
            </a:r>
            <a:r>
              <a:rPr sz="1200" spc="-71" dirty="0">
                <a:cs typeface="Times New Roman"/>
              </a:rPr>
              <a:t> </a:t>
            </a:r>
            <a:r>
              <a:rPr sz="1200" spc="100" dirty="0">
                <a:cs typeface="Times New Roman"/>
              </a:rPr>
              <a:t>among</a:t>
            </a:r>
            <a:r>
              <a:rPr sz="1200" spc="-4" dirty="0">
                <a:cs typeface="Times New Roman"/>
              </a:rPr>
              <a:t> </a:t>
            </a:r>
            <a:r>
              <a:rPr sz="1200" spc="121" dirty="0">
                <a:cs typeface="Times New Roman"/>
              </a:rPr>
              <a:t>the  </a:t>
            </a:r>
            <a:r>
              <a:rPr sz="1200" spc="67" dirty="0">
                <a:cs typeface="Times New Roman"/>
              </a:rPr>
              <a:t>people.</a:t>
            </a:r>
            <a:endParaRPr sz="1200" dirty="0">
              <a:cs typeface="Times New Roman"/>
            </a:endParaRPr>
          </a:p>
        </p:txBody>
      </p:sp>
      <p:pic>
        <p:nvPicPr>
          <p:cNvPr id="3"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
        <p:nvSpPr>
          <p:cNvPr id="4" name="Rectangle 3"/>
          <p:cNvSpPr/>
          <p:nvPr/>
        </p:nvSpPr>
        <p:spPr>
          <a:xfrm>
            <a:off x="533400" y="342900"/>
            <a:ext cx="86106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33" dirty="0"/>
              <a:t>POWERS OF JUDICIARY </a:t>
            </a:r>
            <a:endParaRPr lang="en-IN" sz="1800" b="1" dirty="0"/>
          </a:p>
        </p:txBody>
      </p:sp>
      <p:pic>
        <p:nvPicPr>
          <p:cNvPr id="6" name="Picture 5">
            <a:extLst>
              <a:ext uri="{FF2B5EF4-FFF2-40B4-BE49-F238E27FC236}">
                <a16:creationId xmlns:a16="http://schemas.microsoft.com/office/drawing/2014/main" id="{ADBFC2E3-E223-47E0-8E0D-AE27D0294C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742950"/>
            <a:ext cx="2857500" cy="243840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153096"/>
            <a:ext cx="4798059" cy="3285557"/>
          </a:xfrm>
          <a:prstGeom prst="rect">
            <a:avLst/>
          </a:prstGeom>
        </p:spPr>
        <p:txBody>
          <a:bodyPr vert="horz" wrap="square" lIns="0" tIns="10583" rIns="0" bIns="0" rtlCol="0">
            <a:spAutoFit/>
          </a:bodyPr>
          <a:lstStyle/>
          <a:p>
            <a:pPr marL="238645" marR="194196" indent="-228591">
              <a:lnSpc>
                <a:spcPct val="150000"/>
              </a:lnSpc>
              <a:spcBef>
                <a:spcPts val="83"/>
              </a:spcBef>
              <a:buSzPct val="85416"/>
              <a:buFont typeface="Arial" pitchFamily="34" charset="0"/>
              <a:buChar char="•"/>
              <a:tabLst>
                <a:tab pos="238645" algn="l"/>
                <a:tab pos="239174" algn="l"/>
              </a:tabLst>
            </a:pPr>
            <a:r>
              <a:rPr sz="1200" spc="75" dirty="0">
                <a:cs typeface="Times New Roman"/>
              </a:rPr>
              <a:t>The </a:t>
            </a:r>
            <a:r>
              <a:rPr sz="1200" spc="50" dirty="0">
                <a:cs typeface="Times New Roman"/>
              </a:rPr>
              <a:t>judges </a:t>
            </a:r>
            <a:r>
              <a:rPr sz="1200" spc="17" dirty="0">
                <a:cs typeface="Times New Roman"/>
              </a:rPr>
              <a:t>of </a:t>
            </a:r>
            <a:r>
              <a:rPr sz="1200" spc="121" dirty="0">
                <a:cs typeface="Times New Roman"/>
              </a:rPr>
              <a:t>the </a:t>
            </a:r>
            <a:r>
              <a:rPr sz="1200" spc="-95" dirty="0">
                <a:cs typeface="Times New Roman"/>
              </a:rPr>
              <a:t>S </a:t>
            </a:r>
            <a:r>
              <a:rPr sz="1200" spc="-33" dirty="0">
                <a:cs typeface="Times New Roman"/>
              </a:rPr>
              <a:t>C </a:t>
            </a:r>
            <a:r>
              <a:rPr sz="1200" spc="121" dirty="0">
                <a:cs typeface="Times New Roman"/>
              </a:rPr>
              <a:t>and </a:t>
            </a:r>
            <a:r>
              <a:rPr sz="1200" spc="137" dirty="0">
                <a:cs typeface="Times New Roman"/>
              </a:rPr>
              <a:t>H</a:t>
            </a:r>
            <a:r>
              <a:rPr sz="1200" spc="-33" dirty="0">
                <a:cs typeface="Times New Roman"/>
              </a:rPr>
              <a:t>C </a:t>
            </a:r>
            <a:r>
              <a:rPr sz="1200" spc="71" dirty="0">
                <a:cs typeface="Times New Roman"/>
              </a:rPr>
              <a:t>are </a:t>
            </a:r>
            <a:r>
              <a:rPr sz="1200" spc="95" dirty="0">
                <a:cs typeface="Times New Roman"/>
              </a:rPr>
              <a:t>appointed </a:t>
            </a:r>
            <a:r>
              <a:rPr sz="1200" spc="25" dirty="0">
                <a:cs typeface="Times New Roman"/>
              </a:rPr>
              <a:t>by </a:t>
            </a:r>
            <a:r>
              <a:rPr sz="1200" spc="121" dirty="0">
                <a:cs typeface="Times New Roman"/>
              </a:rPr>
              <a:t>the  </a:t>
            </a:r>
            <a:r>
              <a:rPr sz="1200" spc="83" dirty="0">
                <a:cs typeface="Times New Roman"/>
              </a:rPr>
              <a:t>President </a:t>
            </a:r>
            <a:r>
              <a:rPr sz="1200" spc="121" dirty="0">
                <a:cs typeface="Times New Roman"/>
              </a:rPr>
              <a:t>on the </a:t>
            </a:r>
            <a:r>
              <a:rPr sz="1200" spc="33" dirty="0">
                <a:cs typeface="Times New Roman"/>
              </a:rPr>
              <a:t>advice </a:t>
            </a:r>
            <a:r>
              <a:rPr sz="1200" spc="17" dirty="0">
                <a:cs typeface="Times New Roman"/>
              </a:rPr>
              <a:t>of </a:t>
            </a:r>
            <a:r>
              <a:rPr sz="1200" spc="121" dirty="0">
                <a:cs typeface="Times New Roman"/>
              </a:rPr>
              <a:t>the </a:t>
            </a:r>
            <a:r>
              <a:rPr sz="1200" spc="79" dirty="0">
                <a:cs typeface="Times New Roman"/>
              </a:rPr>
              <a:t>Prime </a:t>
            </a:r>
            <a:r>
              <a:rPr sz="1200" spc="62" dirty="0">
                <a:cs typeface="Times New Roman"/>
              </a:rPr>
              <a:t>Minister </a:t>
            </a:r>
            <a:r>
              <a:rPr sz="1200" spc="121" dirty="0">
                <a:cs typeface="Times New Roman"/>
              </a:rPr>
              <a:t>and </a:t>
            </a:r>
            <a:r>
              <a:rPr sz="1200" spc="83" dirty="0">
                <a:cs typeface="Times New Roman"/>
              </a:rPr>
              <a:t>in  consultation</a:t>
            </a:r>
            <a:r>
              <a:rPr sz="1200" spc="-62" dirty="0">
                <a:cs typeface="Times New Roman"/>
              </a:rPr>
              <a:t> </a:t>
            </a:r>
            <a:r>
              <a:rPr sz="1200" spc="83" dirty="0">
                <a:cs typeface="Times New Roman"/>
              </a:rPr>
              <a:t>with</a:t>
            </a:r>
            <a:r>
              <a:rPr sz="1200" spc="-50" dirty="0">
                <a:cs typeface="Times New Roman"/>
              </a:rPr>
              <a:t> </a:t>
            </a:r>
            <a:r>
              <a:rPr sz="1200" spc="121" dirty="0">
                <a:cs typeface="Times New Roman"/>
              </a:rPr>
              <a:t>the</a:t>
            </a:r>
            <a:r>
              <a:rPr sz="1200" spc="-50" dirty="0">
                <a:cs typeface="Times New Roman"/>
              </a:rPr>
              <a:t> </a:t>
            </a:r>
            <a:r>
              <a:rPr sz="1200" spc="29" dirty="0">
                <a:cs typeface="Times New Roman"/>
              </a:rPr>
              <a:t>Chief</a:t>
            </a:r>
            <a:r>
              <a:rPr sz="1200" spc="25" dirty="0">
                <a:cs typeface="Times New Roman"/>
              </a:rPr>
              <a:t> </a:t>
            </a:r>
            <a:r>
              <a:rPr sz="1200" spc="29" dirty="0">
                <a:cs typeface="Times New Roman"/>
              </a:rPr>
              <a:t>Justice</a:t>
            </a:r>
            <a:r>
              <a:rPr sz="1200" spc="-95" dirty="0">
                <a:cs typeface="Times New Roman"/>
              </a:rPr>
              <a:t> </a:t>
            </a:r>
            <a:r>
              <a:rPr sz="1200" spc="17" dirty="0">
                <a:cs typeface="Times New Roman"/>
              </a:rPr>
              <a:t>of </a:t>
            </a:r>
            <a:r>
              <a:rPr sz="1200" spc="121" dirty="0">
                <a:cs typeface="Times New Roman"/>
              </a:rPr>
              <a:t>the</a:t>
            </a:r>
            <a:r>
              <a:rPr sz="1200" spc="-42" dirty="0">
                <a:cs typeface="Times New Roman"/>
              </a:rPr>
              <a:t> </a:t>
            </a:r>
            <a:r>
              <a:rPr sz="1200" spc="75" dirty="0">
                <a:cs typeface="Times New Roman"/>
              </a:rPr>
              <a:t>Supreme</a:t>
            </a:r>
            <a:r>
              <a:rPr sz="1200" spc="-58" dirty="0">
                <a:cs typeface="Times New Roman"/>
              </a:rPr>
              <a:t> </a:t>
            </a:r>
            <a:r>
              <a:rPr sz="1200" spc="71" dirty="0">
                <a:cs typeface="Times New Roman"/>
              </a:rPr>
              <a:t>Court.</a:t>
            </a:r>
            <a:endParaRPr sz="1200" dirty="0">
              <a:cs typeface="Times New Roman"/>
            </a:endParaRPr>
          </a:p>
          <a:p>
            <a:pPr marL="238645" marR="515388" indent="-228591">
              <a:lnSpc>
                <a:spcPct val="150000"/>
              </a:lnSpc>
              <a:spcBef>
                <a:spcPts val="500"/>
              </a:spcBef>
              <a:buSzPct val="85416"/>
              <a:buFont typeface="Arial" pitchFamily="34" charset="0"/>
              <a:buChar char="•"/>
              <a:tabLst>
                <a:tab pos="238645" algn="l"/>
                <a:tab pos="239174" algn="l"/>
              </a:tabLst>
            </a:pPr>
            <a:r>
              <a:rPr sz="1200" spc="75" dirty="0">
                <a:cs typeface="Times New Roman"/>
              </a:rPr>
              <a:t>The</a:t>
            </a:r>
            <a:r>
              <a:rPr sz="1200" spc="-62" dirty="0">
                <a:cs typeface="Times New Roman"/>
              </a:rPr>
              <a:t> </a:t>
            </a:r>
            <a:r>
              <a:rPr sz="1200" spc="54" dirty="0">
                <a:cs typeface="Times New Roman"/>
              </a:rPr>
              <a:t>Senior</a:t>
            </a:r>
            <a:r>
              <a:rPr sz="1200" spc="-58" dirty="0">
                <a:cs typeface="Times New Roman"/>
              </a:rPr>
              <a:t> </a:t>
            </a:r>
            <a:r>
              <a:rPr sz="1200" spc="104" dirty="0">
                <a:cs typeface="Times New Roman"/>
              </a:rPr>
              <a:t>most</a:t>
            </a:r>
            <a:r>
              <a:rPr sz="1200" spc="-50" dirty="0">
                <a:cs typeface="Times New Roman"/>
              </a:rPr>
              <a:t> </a:t>
            </a:r>
            <a:r>
              <a:rPr sz="1200" spc="50" dirty="0">
                <a:cs typeface="Times New Roman"/>
              </a:rPr>
              <a:t>judge</a:t>
            </a:r>
            <a:r>
              <a:rPr sz="1200" spc="-92" dirty="0">
                <a:cs typeface="Times New Roman"/>
              </a:rPr>
              <a:t> </a:t>
            </a:r>
            <a:r>
              <a:rPr sz="1200" spc="17" dirty="0">
                <a:cs typeface="Times New Roman"/>
              </a:rPr>
              <a:t>of</a:t>
            </a:r>
            <a:r>
              <a:rPr sz="1200" spc="25" dirty="0">
                <a:cs typeface="Times New Roman"/>
              </a:rPr>
              <a:t> </a:t>
            </a:r>
            <a:r>
              <a:rPr sz="1200" spc="121" dirty="0">
                <a:cs typeface="Times New Roman"/>
              </a:rPr>
              <a:t>the</a:t>
            </a:r>
            <a:r>
              <a:rPr sz="1200" spc="-54" dirty="0">
                <a:cs typeface="Times New Roman"/>
              </a:rPr>
              <a:t> </a:t>
            </a:r>
            <a:r>
              <a:rPr sz="1200" spc="79" dirty="0">
                <a:cs typeface="Times New Roman"/>
              </a:rPr>
              <a:t>Supreme</a:t>
            </a:r>
            <a:r>
              <a:rPr sz="1200" spc="-58" dirty="0">
                <a:cs typeface="Times New Roman"/>
              </a:rPr>
              <a:t> </a:t>
            </a:r>
            <a:r>
              <a:rPr sz="1200" spc="83" dirty="0">
                <a:cs typeface="Times New Roman"/>
              </a:rPr>
              <a:t>Court</a:t>
            </a:r>
            <a:r>
              <a:rPr sz="1200" spc="-42" dirty="0">
                <a:cs typeface="Times New Roman"/>
              </a:rPr>
              <a:t> </a:t>
            </a:r>
            <a:r>
              <a:rPr sz="1200" spc="17" dirty="0">
                <a:cs typeface="Times New Roman"/>
              </a:rPr>
              <a:t>is</a:t>
            </a:r>
            <a:r>
              <a:rPr sz="1200" spc="-79" dirty="0">
                <a:cs typeface="Times New Roman"/>
              </a:rPr>
              <a:t> </a:t>
            </a:r>
            <a:r>
              <a:rPr sz="1200" spc="42" dirty="0">
                <a:cs typeface="Times New Roman"/>
              </a:rPr>
              <a:t>usually  </a:t>
            </a:r>
            <a:r>
              <a:rPr sz="1200" spc="95" dirty="0">
                <a:cs typeface="Times New Roman"/>
              </a:rPr>
              <a:t>appointed </a:t>
            </a:r>
            <a:r>
              <a:rPr sz="1200" spc="121" dirty="0">
                <a:cs typeface="Times New Roman"/>
              </a:rPr>
              <a:t>the </a:t>
            </a:r>
            <a:r>
              <a:rPr sz="1200" spc="25" dirty="0">
                <a:cs typeface="Times New Roman"/>
              </a:rPr>
              <a:t>Chief</a:t>
            </a:r>
            <a:r>
              <a:rPr sz="1200" spc="-271" dirty="0">
                <a:cs typeface="Times New Roman"/>
              </a:rPr>
              <a:t> </a:t>
            </a:r>
            <a:r>
              <a:rPr sz="1200" spc="29" dirty="0">
                <a:cs typeface="Times New Roman"/>
              </a:rPr>
              <a:t>Justice</a:t>
            </a:r>
            <a:endParaRPr sz="1200" dirty="0">
              <a:cs typeface="Times New Roman"/>
            </a:endParaRPr>
          </a:p>
          <a:p>
            <a:pPr marL="239174" indent="-228591">
              <a:lnSpc>
                <a:spcPct val="150000"/>
              </a:lnSpc>
              <a:spcBef>
                <a:spcPts val="500"/>
              </a:spcBef>
              <a:buSzPct val="85416"/>
              <a:buFont typeface="Arial" pitchFamily="34" charset="0"/>
              <a:buChar char="•"/>
              <a:tabLst>
                <a:tab pos="238645" algn="l"/>
                <a:tab pos="239174" algn="l"/>
              </a:tabLst>
            </a:pPr>
            <a:r>
              <a:rPr sz="1200" spc="92" dirty="0">
                <a:cs typeface="Times New Roman"/>
              </a:rPr>
              <a:t>Once</a:t>
            </a:r>
            <a:r>
              <a:rPr sz="1200" spc="-92" dirty="0">
                <a:cs typeface="Times New Roman"/>
              </a:rPr>
              <a:t> </a:t>
            </a:r>
            <a:r>
              <a:rPr sz="1200" spc="71" dirty="0">
                <a:cs typeface="Times New Roman"/>
              </a:rPr>
              <a:t>a</a:t>
            </a:r>
            <a:r>
              <a:rPr sz="1200" spc="-83" dirty="0">
                <a:cs typeface="Times New Roman"/>
              </a:rPr>
              <a:t> </a:t>
            </a:r>
            <a:r>
              <a:rPr sz="1200" spc="92" dirty="0">
                <a:cs typeface="Times New Roman"/>
              </a:rPr>
              <a:t>person</a:t>
            </a:r>
            <a:r>
              <a:rPr sz="1200" spc="-25" dirty="0">
                <a:cs typeface="Times New Roman"/>
              </a:rPr>
              <a:t> </a:t>
            </a:r>
            <a:r>
              <a:rPr sz="1200" spc="17" dirty="0">
                <a:cs typeface="Times New Roman"/>
              </a:rPr>
              <a:t>is</a:t>
            </a:r>
            <a:r>
              <a:rPr sz="1200" spc="-100" dirty="0">
                <a:cs typeface="Times New Roman"/>
              </a:rPr>
              <a:t> </a:t>
            </a:r>
            <a:r>
              <a:rPr sz="1200" spc="95" dirty="0">
                <a:cs typeface="Times New Roman"/>
              </a:rPr>
              <a:t>appointed</a:t>
            </a:r>
            <a:r>
              <a:rPr sz="1200" spc="-54" dirty="0">
                <a:cs typeface="Times New Roman"/>
              </a:rPr>
              <a:t> </a:t>
            </a:r>
            <a:r>
              <a:rPr sz="1200" spc="50" dirty="0">
                <a:cs typeface="Times New Roman"/>
              </a:rPr>
              <a:t>as</a:t>
            </a:r>
            <a:r>
              <a:rPr sz="1200" spc="-37" dirty="0">
                <a:cs typeface="Times New Roman"/>
              </a:rPr>
              <a:t> </a:t>
            </a:r>
            <a:r>
              <a:rPr sz="1200" spc="54" dirty="0">
                <a:cs typeface="Times New Roman"/>
              </a:rPr>
              <a:t>judge</a:t>
            </a:r>
            <a:r>
              <a:rPr sz="1200" spc="-92" dirty="0">
                <a:cs typeface="Times New Roman"/>
              </a:rPr>
              <a:t> </a:t>
            </a:r>
            <a:r>
              <a:rPr sz="1200" spc="17" dirty="0">
                <a:cs typeface="Times New Roman"/>
              </a:rPr>
              <a:t>of </a:t>
            </a:r>
            <a:r>
              <a:rPr sz="1200" spc="121" dirty="0">
                <a:cs typeface="Times New Roman"/>
              </a:rPr>
              <a:t>the</a:t>
            </a:r>
            <a:r>
              <a:rPr sz="1200" spc="-46" dirty="0">
                <a:cs typeface="Times New Roman"/>
              </a:rPr>
              <a:t> </a:t>
            </a:r>
            <a:r>
              <a:rPr sz="1200" spc="-95" dirty="0">
                <a:cs typeface="Times New Roman"/>
              </a:rPr>
              <a:t>S</a:t>
            </a:r>
            <a:r>
              <a:rPr sz="1200" spc="-4" dirty="0">
                <a:cs typeface="Times New Roman"/>
              </a:rPr>
              <a:t> </a:t>
            </a:r>
            <a:r>
              <a:rPr sz="1200" spc="-33" dirty="0">
                <a:cs typeface="Times New Roman"/>
              </a:rPr>
              <a:t>C</a:t>
            </a:r>
            <a:r>
              <a:rPr sz="1200" spc="-71" dirty="0">
                <a:cs typeface="Times New Roman"/>
              </a:rPr>
              <a:t> </a:t>
            </a:r>
            <a:r>
              <a:rPr sz="1200" spc="92" dirty="0">
                <a:cs typeface="Times New Roman"/>
              </a:rPr>
              <a:t>or</a:t>
            </a:r>
            <a:r>
              <a:rPr sz="1200" spc="-62" dirty="0">
                <a:cs typeface="Times New Roman"/>
              </a:rPr>
              <a:t> </a:t>
            </a:r>
            <a:r>
              <a:rPr sz="1200" spc="137" dirty="0">
                <a:cs typeface="Times New Roman"/>
              </a:rPr>
              <a:t>H</a:t>
            </a:r>
            <a:r>
              <a:rPr sz="1200" spc="4" dirty="0">
                <a:cs typeface="Times New Roman"/>
              </a:rPr>
              <a:t> </a:t>
            </a:r>
            <a:r>
              <a:rPr sz="1200" spc="-33" dirty="0">
                <a:cs typeface="Times New Roman"/>
              </a:rPr>
              <a:t>C</a:t>
            </a:r>
            <a:r>
              <a:rPr sz="1200" spc="-25" dirty="0">
                <a:cs typeface="Times New Roman"/>
              </a:rPr>
              <a:t> </a:t>
            </a:r>
            <a:r>
              <a:rPr sz="1200" spc="75" dirty="0">
                <a:cs typeface="Times New Roman"/>
              </a:rPr>
              <a:t>it</a:t>
            </a:r>
            <a:r>
              <a:rPr sz="1200" spc="-58" dirty="0">
                <a:cs typeface="Times New Roman"/>
              </a:rPr>
              <a:t> </a:t>
            </a:r>
            <a:r>
              <a:rPr sz="1200" spc="17" dirty="0">
                <a:cs typeface="Times New Roman"/>
              </a:rPr>
              <a:t>is</a:t>
            </a:r>
            <a:r>
              <a:rPr lang="en-IN" sz="1200" spc="17" dirty="0">
                <a:cs typeface="Times New Roman"/>
              </a:rPr>
              <a:t> </a:t>
            </a:r>
            <a:r>
              <a:rPr sz="1200" spc="50" dirty="0">
                <a:cs typeface="Times New Roman"/>
              </a:rPr>
              <a:t>nearly</a:t>
            </a:r>
            <a:r>
              <a:rPr sz="1200" spc="-46" dirty="0">
                <a:cs typeface="Times New Roman"/>
              </a:rPr>
              <a:t> </a:t>
            </a:r>
            <a:r>
              <a:rPr sz="1200" spc="58" dirty="0">
                <a:cs typeface="Times New Roman"/>
              </a:rPr>
              <a:t>impossible</a:t>
            </a:r>
            <a:r>
              <a:rPr sz="1200" spc="-87" dirty="0">
                <a:cs typeface="Times New Roman"/>
              </a:rPr>
              <a:t> </a:t>
            </a:r>
            <a:r>
              <a:rPr sz="1200" spc="100" dirty="0">
                <a:cs typeface="Times New Roman"/>
              </a:rPr>
              <a:t>to</a:t>
            </a:r>
            <a:r>
              <a:rPr sz="1200" spc="-71" dirty="0">
                <a:cs typeface="Times New Roman"/>
              </a:rPr>
              <a:t> </a:t>
            </a:r>
            <a:r>
              <a:rPr sz="1200" spc="58" dirty="0">
                <a:cs typeface="Times New Roman"/>
              </a:rPr>
              <a:t>remove</a:t>
            </a:r>
            <a:r>
              <a:rPr sz="1200" spc="-50" dirty="0">
                <a:cs typeface="Times New Roman"/>
              </a:rPr>
              <a:t> </a:t>
            </a:r>
            <a:r>
              <a:rPr sz="1200" spc="112" dirty="0">
                <a:cs typeface="Times New Roman"/>
              </a:rPr>
              <a:t>him</a:t>
            </a:r>
            <a:r>
              <a:rPr sz="1200" spc="-83" dirty="0">
                <a:cs typeface="Times New Roman"/>
              </a:rPr>
              <a:t> </a:t>
            </a:r>
            <a:r>
              <a:rPr sz="1200" spc="87" dirty="0">
                <a:cs typeface="Times New Roman"/>
              </a:rPr>
              <a:t>or</a:t>
            </a:r>
            <a:r>
              <a:rPr sz="1200" spc="-67" dirty="0">
                <a:cs typeface="Times New Roman"/>
              </a:rPr>
              <a:t> </a:t>
            </a:r>
            <a:r>
              <a:rPr sz="1200" spc="108" dirty="0">
                <a:cs typeface="Times New Roman"/>
              </a:rPr>
              <a:t>her</a:t>
            </a:r>
            <a:r>
              <a:rPr sz="1200" spc="-75" dirty="0">
                <a:cs typeface="Times New Roman"/>
              </a:rPr>
              <a:t> </a:t>
            </a:r>
            <a:r>
              <a:rPr sz="1200" spc="67" dirty="0">
                <a:cs typeface="Times New Roman"/>
              </a:rPr>
              <a:t>from</a:t>
            </a:r>
            <a:r>
              <a:rPr sz="1200" spc="-54" dirty="0">
                <a:cs typeface="Times New Roman"/>
              </a:rPr>
              <a:t> </a:t>
            </a:r>
            <a:r>
              <a:rPr sz="1200" spc="129" dirty="0">
                <a:cs typeface="Times New Roman"/>
              </a:rPr>
              <a:t>that</a:t>
            </a:r>
            <a:r>
              <a:rPr sz="1200" spc="-71" dirty="0">
                <a:cs typeface="Times New Roman"/>
              </a:rPr>
              <a:t> </a:t>
            </a:r>
            <a:r>
              <a:rPr sz="1200" spc="79" dirty="0">
                <a:cs typeface="Times New Roman"/>
              </a:rPr>
              <a:t>position</a:t>
            </a:r>
            <a:endParaRPr sz="1200" dirty="0">
              <a:cs typeface="Times New Roman"/>
            </a:endParaRPr>
          </a:p>
          <a:p>
            <a:pPr marL="238645" marR="4233" indent="-228591">
              <a:lnSpc>
                <a:spcPct val="150000"/>
              </a:lnSpc>
              <a:spcBef>
                <a:spcPts val="500"/>
              </a:spcBef>
              <a:buSzPct val="85416"/>
              <a:buFont typeface="Arial" pitchFamily="34" charset="0"/>
              <a:buChar char="•"/>
              <a:tabLst>
                <a:tab pos="238645" algn="l"/>
                <a:tab pos="239174" algn="l"/>
              </a:tabLst>
            </a:pPr>
            <a:r>
              <a:rPr sz="1200" spc="-95" dirty="0">
                <a:cs typeface="Times New Roman"/>
              </a:rPr>
              <a:t>A </a:t>
            </a:r>
            <a:r>
              <a:rPr sz="1200" spc="54" dirty="0">
                <a:cs typeface="Times New Roman"/>
              </a:rPr>
              <a:t>judge </a:t>
            </a:r>
            <a:r>
              <a:rPr sz="1200" spc="87" dirty="0">
                <a:cs typeface="Times New Roman"/>
              </a:rPr>
              <a:t>can be </a:t>
            </a:r>
            <a:r>
              <a:rPr sz="1200" spc="67" dirty="0">
                <a:cs typeface="Times New Roman"/>
              </a:rPr>
              <a:t>removed </a:t>
            </a:r>
            <a:r>
              <a:rPr sz="1200" spc="42" dirty="0">
                <a:cs typeface="Times New Roman"/>
              </a:rPr>
              <a:t>only </a:t>
            </a:r>
            <a:r>
              <a:rPr sz="1200" spc="25" dirty="0">
                <a:cs typeface="Times New Roman"/>
              </a:rPr>
              <a:t>by </a:t>
            </a:r>
            <a:r>
              <a:rPr sz="1200" spc="117" dirty="0">
                <a:cs typeface="Times New Roman"/>
              </a:rPr>
              <a:t>an </a:t>
            </a:r>
            <a:r>
              <a:rPr sz="1200" spc="108" dirty="0">
                <a:cs typeface="Times New Roman"/>
              </a:rPr>
              <a:t>impeachment motion  </a:t>
            </a:r>
            <a:r>
              <a:rPr sz="1200" spc="75" dirty="0">
                <a:cs typeface="Times New Roman"/>
              </a:rPr>
              <a:t>passed</a:t>
            </a:r>
            <a:r>
              <a:rPr sz="1200" spc="-37" dirty="0">
                <a:cs typeface="Times New Roman"/>
              </a:rPr>
              <a:t> </a:t>
            </a:r>
            <a:r>
              <a:rPr sz="1200" spc="54" dirty="0">
                <a:cs typeface="Times New Roman"/>
              </a:rPr>
              <a:t>separately</a:t>
            </a:r>
            <a:r>
              <a:rPr sz="1200" spc="-62" dirty="0">
                <a:cs typeface="Times New Roman"/>
              </a:rPr>
              <a:t> </a:t>
            </a:r>
            <a:r>
              <a:rPr sz="1200" spc="25" dirty="0">
                <a:cs typeface="Times New Roman"/>
              </a:rPr>
              <a:t>by</a:t>
            </a:r>
            <a:r>
              <a:rPr sz="1200" spc="-62" dirty="0">
                <a:cs typeface="Times New Roman"/>
              </a:rPr>
              <a:t> </a:t>
            </a:r>
            <a:r>
              <a:rPr sz="1200" spc="62" dirty="0">
                <a:cs typeface="Times New Roman"/>
              </a:rPr>
              <a:t>two</a:t>
            </a:r>
            <a:r>
              <a:rPr sz="1200" spc="-58" dirty="0">
                <a:cs typeface="Times New Roman"/>
              </a:rPr>
              <a:t> </a:t>
            </a:r>
            <a:r>
              <a:rPr sz="1200" spc="87" dirty="0">
                <a:cs typeface="Times New Roman"/>
              </a:rPr>
              <a:t>thirds</a:t>
            </a:r>
            <a:r>
              <a:rPr sz="1200" spc="-42" dirty="0">
                <a:cs typeface="Times New Roman"/>
              </a:rPr>
              <a:t> </a:t>
            </a:r>
            <a:r>
              <a:rPr sz="1200" spc="100" dirty="0">
                <a:cs typeface="Times New Roman"/>
              </a:rPr>
              <a:t>members</a:t>
            </a:r>
            <a:r>
              <a:rPr sz="1200" spc="-83" dirty="0">
                <a:cs typeface="Times New Roman"/>
              </a:rPr>
              <a:t> </a:t>
            </a:r>
            <a:r>
              <a:rPr sz="1200" spc="17" dirty="0">
                <a:cs typeface="Times New Roman"/>
              </a:rPr>
              <a:t>of</a:t>
            </a:r>
            <a:r>
              <a:rPr sz="1200" spc="29" dirty="0">
                <a:cs typeface="Times New Roman"/>
              </a:rPr>
              <a:t> </a:t>
            </a:r>
            <a:r>
              <a:rPr sz="1200" spc="121" dirty="0">
                <a:cs typeface="Times New Roman"/>
              </a:rPr>
              <a:t>the</a:t>
            </a:r>
            <a:r>
              <a:rPr sz="1200" spc="-71" dirty="0">
                <a:cs typeface="Times New Roman"/>
              </a:rPr>
              <a:t> </a:t>
            </a:r>
            <a:r>
              <a:rPr sz="1200" spc="62" dirty="0">
                <a:cs typeface="Times New Roman"/>
              </a:rPr>
              <a:t>two</a:t>
            </a:r>
            <a:r>
              <a:rPr sz="1200" spc="-29" dirty="0">
                <a:cs typeface="Times New Roman"/>
              </a:rPr>
              <a:t> </a:t>
            </a:r>
            <a:r>
              <a:rPr sz="1200" spc="83" dirty="0">
                <a:cs typeface="Times New Roman"/>
              </a:rPr>
              <a:t>houses  </a:t>
            </a:r>
            <a:r>
              <a:rPr sz="1200" spc="17" dirty="0">
                <a:cs typeface="Times New Roman"/>
              </a:rPr>
              <a:t>of </a:t>
            </a:r>
            <a:r>
              <a:rPr sz="1200" spc="121" dirty="0">
                <a:cs typeface="Times New Roman"/>
              </a:rPr>
              <a:t>the</a:t>
            </a:r>
            <a:r>
              <a:rPr sz="1200" spc="-83" dirty="0">
                <a:cs typeface="Times New Roman"/>
              </a:rPr>
              <a:t> </a:t>
            </a:r>
            <a:r>
              <a:rPr sz="1200" spc="92" dirty="0">
                <a:cs typeface="Times New Roman"/>
              </a:rPr>
              <a:t>parliament</a:t>
            </a:r>
            <a:endParaRPr sz="1200" dirty="0">
              <a:cs typeface="Times New Roman"/>
            </a:endParaRPr>
          </a:p>
          <a:p>
            <a:pPr marL="239174" indent="-228591">
              <a:lnSpc>
                <a:spcPct val="150000"/>
              </a:lnSpc>
              <a:spcBef>
                <a:spcPts val="500"/>
              </a:spcBef>
              <a:buSzPct val="85416"/>
              <a:buFont typeface="Arial" pitchFamily="34" charset="0"/>
              <a:buChar char="•"/>
              <a:tabLst>
                <a:tab pos="238645" algn="l"/>
                <a:tab pos="239174" algn="l"/>
              </a:tabLst>
            </a:pPr>
            <a:r>
              <a:rPr sz="1200" spc="54" dirty="0">
                <a:cs typeface="Times New Roman"/>
              </a:rPr>
              <a:t>It</a:t>
            </a:r>
            <a:r>
              <a:rPr sz="1200" spc="-50" dirty="0">
                <a:cs typeface="Times New Roman"/>
              </a:rPr>
              <a:t> </a:t>
            </a:r>
            <a:r>
              <a:rPr sz="1200" spc="87" dirty="0">
                <a:cs typeface="Times New Roman"/>
              </a:rPr>
              <a:t>has</a:t>
            </a:r>
            <a:r>
              <a:rPr sz="1200" spc="-42" dirty="0">
                <a:cs typeface="Times New Roman"/>
              </a:rPr>
              <a:t> </a:t>
            </a:r>
            <a:r>
              <a:rPr sz="1200" spc="62" dirty="0">
                <a:cs typeface="Times New Roman"/>
              </a:rPr>
              <a:t>never</a:t>
            </a:r>
            <a:r>
              <a:rPr sz="1200" spc="-62" dirty="0">
                <a:cs typeface="Times New Roman"/>
              </a:rPr>
              <a:t> </a:t>
            </a:r>
            <a:r>
              <a:rPr sz="1200" spc="112" dirty="0">
                <a:cs typeface="Times New Roman"/>
              </a:rPr>
              <a:t>happened</a:t>
            </a:r>
            <a:r>
              <a:rPr sz="1200" spc="-17" dirty="0">
                <a:cs typeface="Times New Roman"/>
              </a:rPr>
              <a:t> </a:t>
            </a:r>
            <a:r>
              <a:rPr sz="1200" spc="83" dirty="0">
                <a:cs typeface="Times New Roman"/>
              </a:rPr>
              <a:t>in</a:t>
            </a:r>
            <a:r>
              <a:rPr sz="1200" spc="-54" dirty="0">
                <a:cs typeface="Times New Roman"/>
              </a:rPr>
              <a:t> </a:t>
            </a:r>
            <a:r>
              <a:rPr sz="1200" spc="121" dirty="0">
                <a:cs typeface="Times New Roman"/>
              </a:rPr>
              <a:t>the</a:t>
            </a:r>
            <a:r>
              <a:rPr sz="1200" spc="-46" dirty="0">
                <a:cs typeface="Times New Roman"/>
              </a:rPr>
              <a:t> </a:t>
            </a:r>
            <a:r>
              <a:rPr sz="1200" spc="71" dirty="0">
                <a:cs typeface="Times New Roman"/>
              </a:rPr>
              <a:t>history</a:t>
            </a:r>
            <a:r>
              <a:rPr sz="1200" spc="-117" dirty="0">
                <a:cs typeface="Times New Roman"/>
              </a:rPr>
              <a:t> </a:t>
            </a:r>
            <a:r>
              <a:rPr sz="1200" spc="17" dirty="0">
                <a:cs typeface="Times New Roman"/>
              </a:rPr>
              <a:t>of</a:t>
            </a:r>
            <a:r>
              <a:rPr sz="1200" spc="46" dirty="0">
                <a:cs typeface="Times New Roman"/>
              </a:rPr>
              <a:t> </a:t>
            </a:r>
            <a:r>
              <a:rPr sz="1200" spc="87" dirty="0">
                <a:cs typeface="Times New Roman"/>
              </a:rPr>
              <a:t>Indian</a:t>
            </a:r>
            <a:r>
              <a:rPr sz="1200" spc="-71" dirty="0">
                <a:cs typeface="Times New Roman"/>
              </a:rPr>
              <a:t> </a:t>
            </a:r>
            <a:r>
              <a:rPr sz="1200" spc="67" dirty="0">
                <a:cs typeface="Times New Roman"/>
              </a:rPr>
              <a:t>democracy</a:t>
            </a:r>
            <a:r>
              <a:rPr lang="en-US" sz="1200" spc="67" dirty="0">
                <a:cs typeface="Times New Roman"/>
              </a:rPr>
              <a:t>.</a:t>
            </a:r>
            <a:endParaRPr sz="1200" dirty="0">
              <a:cs typeface="Times New Roman"/>
            </a:endParaRPr>
          </a:p>
        </p:txBody>
      </p:sp>
      <p:sp>
        <p:nvSpPr>
          <p:cNvPr id="4" name="Rectangle 3"/>
          <p:cNvSpPr/>
          <p:nvPr/>
        </p:nvSpPr>
        <p:spPr>
          <a:xfrm>
            <a:off x="457200" y="342900"/>
            <a:ext cx="86868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50" dirty="0">
                <a:cs typeface="Times New Roman"/>
              </a:rPr>
              <a:t>APPOINTMENT AND REMOVAL OF JUDGES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pic>
        <p:nvPicPr>
          <p:cNvPr id="6" name="Picture 5">
            <a:extLst>
              <a:ext uri="{FF2B5EF4-FFF2-40B4-BE49-F238E27FC236}">
                <a16:creationId xmlns:a16="http://schemas.microsoft.com/office/drawing/2014/main" id="{98513A3E-8D02-4C40-984D-1B04646642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5426" y="332746"/>
            <a:ext cx="3114675" cy="1466850"/>
          </a:xfrm>
          <a:prstGeom prst="rect">
            <a:avLst/>
          </a:prstGeom>
        </p:spPr>
      </p:pic>
      <p:pic>
        <p:nvPicPr>
          <p:cNvPr id="8" name="Picture 7">
            <a:extLst>
              <a:ext uri="{FF2B5EF4-FFF2-40B4-BE49-F238E27FC236}">
                <a16:creationId xmlns:a16="http://schemas.microsoft.com/office/drawing/2014/main" id="{46BF4134-1B46-4E29-B3BC-861812A052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5426" y="1962150"/>
            <a:ext cx="2933774" cy="198120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228600"/>
            <a:ext cx="8686800" cy="46863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1" y="1153096"/>
            <a:ext cx="8025130" cy="2183589"/>
          </a:xfrm>
          <a:prstGeom prst="rect">
            <a:avLst/>
          </a:prstGeom>
        </p:spPr>
        <p:txBody>
          <a:bodyPr vert="horz" wrap="square" lIns="0" tIns="10583" rIns="0" bIns="0" rtlCol="0">
            <a:spAutoFit/>
          </a:bodyPr>
          <a:lstStyle/>
          <a:p>
            <a:pPr lvl="0">
              <a:lnSpc>
                <a:spcPct val="115000"/>
              </a:lnSpc>
            </a:pPr>
            <a:r>
              <a:rPr lang="en-IN" sz="1200" dirty="0">
                <a:solidFill>
                  <a:srgbClr val="000000"/>
                </a:solidFill>
                <a:effectLst/>
                <a:ea typeface="Roboto" panose="02000000000000000000" pitchFamily="2" charset="0"/>
                <a:cs typeface="Roboto" panose="02000000000000000000" pitchFamily="2" charset="0"/>
              </a:rPr>
              <a:t> 	1.What does ‘independence of Judiciary ‘mean?</a:t>
            </a:r>
          </a:p>
          <a:p>
            <a:pPr lvl="0">
              <a:lnSpc>
                <a:spcPct val="115000"/>
              </a:lnSpc>
            </a:pP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2. What does ‘Integration of Judiciary’ mean?</a:t>
            </a:r>
          </a:p>
          <a:p>
            <a:pPr>
              <a:lnSpc>
                <a:spcPct val="115000"/>
              </a:lnSpc>
            </a:pPr>
            <a:endParaRPr lang="en-IN" sz="1200" dirty="0">
              <a:effectLst/>
              <a:ea typeface="Arial" panose="020B0604020202020204" pitchFamily="34" charset="0"/>
            </a:endParaRPr>
          </a:p>
          <a:p>
            <a:r>
              <a:rPr lang="en-IN" sz="1200" dirty="0">
                <a:solidFill>
                  <a:srgbClr val="000000"/>
                </a:solidFill>
                <a:effectLst/>
                <a:ea typeface="Roboto" panose="02000000000000000000" pitchFamily="2" charset="0"/>
                <a:cs typeface="Roboto" panose="02000000000000000000" pitchFamily="2" charset="0"/>
              </a:rPr>
              <a:t>      	 3. What do you understand by Public Interest Litigation (PIL)?</a:t>
            </a:r>
          </a:p>
          <a:p>
            <a:endParaRPr lang="en-IN" sz="1200" dirty="0">
              <a:solidFill>
                <a:srgbClr val="000000"/>
              </a:solidFill>
              <a:effectLst/>
              <a:ea typeface="Roboto" panose="02000000000000000000" pitchFamily="2" charset="0"/>
              <a:cs typeface="Roboto" panose="02000000000000000000" pitchFamily="2" charset="0"/>
            </a:endParaRPr>
          </a:p>
          <a:p>
            <a:r>
              <a:rPr lang="en-IN" sz="1200" dirty="0">
                <a:solidFill>
                  <a:srgbClr val="333333"/>
                </a:solidFill>
                <a:effectLst/>
                <a:ea typeface="Times New Roman" panose="02020603050405020304" pitchFamily="18" charset="0"/>
              </a:rPr>
              <a:t>	4. Define the term “Judicial Review”.</a:t>
            </a:r>
          </a:p>
          <a:p>
            <a:endParaRPr lang="en-IN" sz="1200" dirty="0">
              <a:solidFill>
                <a:srgbClr val="333333"/>
              </a:solidFill>
              <a:effectLst/>
              <a:ea typeface="Times New Roman" panose="02020603050405020304" pitchFamily="18" charset="0"/>
            </a:endParaRPr>
          </a:p>
          <a:p>
            <a:r>
              <a:rPr lang="en-IN" sz="1200" dirty="0">
                <a:solidFill>
                  <a:srgbClr val="222222"/>
                </a:solidFill>
                <a:effectLst/>
                <a:ea typeface="Times New Roman" panose="02020603050405020304" pitchFamily="18" charset="0"/>
              </a:rPr>
              <a:t>	5. How can you say that the judiciary in India is the most powerful?</a:t>
            </a:r>
            <a:endParaRPr lang="en-IN" sz="1200" dirty="0">
              <a:effectLst/>
              <a:ea typeface="Times New Roman" panose="02020603050405020304" pitchFamily="18" charset="0"/>
            </a:endParaRPr>
          </a:p>
          <a:p>
            <a:endParaRPr lang="en-IN" sz="1200" dirty="0">
              <a:effectLst/>
              <a:ea typeface="Times New Roman" panose="02020603050405020304" pitchFamily="18" charset="0"/>
            </a:endParaRPr>
          </a:p>
          <a:p>
            <a:endParaRPr sz="1400" dirty="0">
              <a:cs typeface="Times New Roman"/>
            </a:endParaRPr>
          </a:p>
        </p:txBody>
      </p:sp>
      <p:sp>
        <p:nvSpPr>
          <p:cNvPr id="4" name="Rectangle 3"/>
          <p:cNvSpPr/>
          <p:nvPr/>
        </p:nvSpPr>
        <p:spPr>
          <a:xfrm>
            <a:off x="457200" y="342900"/>
            <a:ext cx="8686800" cy="723271"/>
          </a:xfrm>
          <a:prstGeom prst="rect">
            <a:avLst/>
          </a:prstGeom>
        </p:spPr>
        <p:txBody>
          <a:bodyPr wrap="square" lIns="76197" tIns="38098" rIns="76197" bIns="38098">
            <a:spAutoFit/>
          </a:bodyPr>
          <a:lstStyle/>
          <a:p>
            <a:r>
              <a:rPr lang="en-US" sz="2400" b="1" dirty="0">
                <a:solidFill>
                  <a:srgbClr val="FF0000"/>
                </a:solidFill>
                <a:ea typeface="Calibri"/>
                <a:cs typeface="Calibri"/>
                <a:sym typeface="Calibri"/>
              </a:rPr>
              <a:t>WORKING OF INSTITUTIONS </a:t>
            </a:r>
          </a:p>
          <a:p>
            <a:r>
              <a:rPr lang="en-IN" sz="1800" b="1" spc="50" dirty="0">
                <a:cs typeface="Times New Roman"/>
              </a:rPr>
              <a:t>HOME ASSIGNMENT </a:t>
            </a:r>
            <a:endParaRPr lang="en-IN" sz="1800" b="1" dirty="0"/>
          </a:p>
        </p:txBody>
      </p:sp>
      <p:pic>
        <p:nvPicPr>
          <p:cNvPr id="5" name="Google Shape;70;p15"/>
          <p:cNvPicPr preferRelativeResize="0"/>
          <p:nvPr/>
        </p:nvPicPr>
        <p:blipFill rotWithShape="1">
          <a:blip r:embed="rId2" cstate="print">
            <a:alphaModFix/>
          </a:blip>
          <a:srcRect/>
          <a:stretch/>
        </p:blipFill>
        <p:spPr>
          <a:xfrm>
            <a:off x="7787575" y="4378875"/>
            <a:ext cx="1232526" cy="611875"/>
          </a:xfrm>
          <a:prstGeom prst="rect">
            <a:avLst/>
          </a:prstGeom>
          <a:noFill/>
          <a:ln>
            <a:noFill/>
          </a:ln>
        </p:spPr>
      </p:pic>
    </p:spTree>
    <p:extLst>
      <p:ext uri="{BB962C8B-B14F-4D97-AF65-F5344CB8AC3E}">
        <p14:creationId xmlns:p14="http://schemas.microsoft.com/office/powerpoint/2010/main" val="31336641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87" dirty="0">
                <a:cs typeface="Times New Roman"/>
              </a:rPr>
              <a:t>HOME ASSIGNMENT</a:t>
            </a:r>
            <a:endParaRPr lang="en-IN" sz="1800" b="1" dirty="0"/>
          </a:p>
        </p:txBody>
      </p:sp>
      <p:sp>
        <p:nvSpPr>
          <p:cNvPr id="72" name="Google Shape;72;p15"/>
          <p:cNvSpPr txBox="1"/>
          <p:nvPr/>
        </p:nvSpPr>
        <p:spPr>
          <a:xfrm>
            <a:off x="295535" y="1041518"/>
            <a:ext cx="8688300" cy="3318307"/>
          </a:xfrm>
          <a:prstGeom prst="rect">
            <a:avLst/>
          </a:prstGeom>
          <a:noFill/>
          <a:ln>
            <a:noFill/>
          </a:ln>
        </p:spPr>
        <p:txBody>
          <a:bodyPr spcFirstLastPara="1" wrap="square" lIns="91425" tIns="91425" rIns="91425" bIns="91425" anchor="t" anchorCtr="0">
            <a:noAutofit/>
          </a:bodyPr>
          <a:lstStyle/>
          <a:p>
            <a:pPr marR="0" lvl="0" algn="l" rtl="0">
              <a:lnSpc>
                <a:spcPct val="100000"/>
              </a:lnSpc>
              <a:spcBef>
                <a:spcPts val="0"/>
              </a:spcBef>
              <a:spcAft>
                <a:spcPts val="0"/>
              </a:spcAft>
              <a:buClr>
                <a:srgbClr val="000000"/>
              </a:buClr>
              <a:buSzPts val="1400"/>
            </a:pPr>
            <a:endParaRPr sz="1400" b="0" i="0" u="none" strike="noStrike" cap="none" dirty="0">
              <a:solidFill>
                <a:srgbClr val="000000"/>
              </a:solidFill>
              <a:latin typeface="Calibri"/>
              <a:ea typeface="Calibri"/>
              <a:cs typeface="Calibri"/>
              <a:sym typeface="Calibri"/>
            </a:endParaRPr>
          </a:p>
        </p:txBody>
      </p:sp>
      <p:sp>
        <p:nvSpPr>
          <p:cNvPr id="7" name="Rectangle 6"/>
          <p:cNvSpPr/>
          <p:nvPr/>
        </p:nvSpPr>
        <p:spPr>
          <a:xfrm>
            <a:off x="838200" y="1128293"/>
            <a:ext cx="6858000" cy="2474524"/>
          </a:xfrm>
          <a:prstGeom prst="rect">
            <a:avLst/>
          </a:prstGeom>
        </p:spPr>
        <p:txBody>
          <a:bodyPr wrap="square">
            <a:spAutoFit/>
          </a:bodyPr>
          <a:lstStyle/>
          <a:p>
            <a:pPr>
              <a:lnSpc>
                <a:spcPct val="115000"/>
              </a:lnSpc>
            </a:pPr>
            <a:r>
              <a:rPr lang="en-IN" sz="1200" dirty="0">
                <a:solidFill>
                  <a:srgbClr val="000000"/>
                </a:solidFill>
                <a:effectLst/>
                <a:latin typeface="Roboto" panose="02000000000000000000" pitchFamily="2" charset="0"/>
                <a:ea typeface="Roboto" panose="02000000000000000000" pitchFamily="2" charset="0"/>
                <a:cs typeface="Roboto" panose="02000000000000000000" pitchFamily="2" charset="0"/>
              </a:rPr>
              <a:t>1</a:t>
            </a:r>
            <a:r>
              <a:rPr lang="en-IN" sz="1200" dirty="0">
                <a:solidFill>
                  <a:srgbClr val="000000"/>
                </a:solidFill>
                <a:effectLst/>
                <a:ea typeface="Roboto" panose="02000000000000000000" pitchFamily="2" charset="0"/>
                <a:cs typeface="Roboto" panose="02000000000000000000" pitchFamily="2" charset="0"/>
              </a:rPr>
              <a:t>. What is SEBC?</a:t>
            </a:r>
          </a:p>
          <a:p>
            <a:pPr marL="228600" indent="-228600">
              <a:lnSpc>
                <a:spcPct val="115000"/>
              </a:lnSpc>
              <a:buAutoNum type="arabicPeriod"/>
            </a:pP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2. What do you know about Mandal Commission?</a:t>
            </a:r>
          </a:p>
          <a:p>
            <a:pPr>
              <a:lnSpc>
                <a:spcPct val="115000"/>
              </a:lnSpc>
            </a:pPr>
            <a:endParaRPr lang="en-IN" sz="1200" dirty="0">
              <a:effectLst/>
              <a:ea typeface="Arial" panose="020B0604020202020204" pitchFamily="34" charset="0"/>
            </a:endParaRPr>
          </a:p>
          <a:p>
            <a:pPr>
              <a:lnSpc>
                <a:spcPct val="115000"/>
              </a:lnSpc>
            </a:pPr>
            <a:r>
              <a:rPr lang="en-IN" sz="1200" dirty="0">
                <a:solidFill>
                  <a:srgbClr val="000000"/>
                </a:solidFill>
                <a:effectLst/>
                <a:ea typeface="Roboto" panose="02000000000000000000" pitchFamily="2" charset="0"/>
                <a:cs typeface="Roboto" panose="02000000000000000000" pitchFamily="2" charset="0"/>
              </a:rPr>
              <a:t> 3. Who agreed to the recommendation of Mandal commission?</a:t>
            </a:r>
          </a:p>
          <a:p>
            <a:pPr>
              <a:lnSpc>
                <a:spcPct val="115000"/>
              </a:lnSpc>
            </a:pPr>
            <a:endParaRPr lang="en-IN" sz="1200" dirty="0">
              <a:effectLst/>
              <a:ea typeface="Arial" panose="020B0604020202020204" pitchFamily="34" charset="0"/>
            </a:endParaRPr>
          </a:p>
          <a:p>
            <a:r>
              <a:rPr lang="en-IN" sz="1200" dirty="0">
                <a:solidFill>
                  <a:srgbClr val="000000"/>
                </a:solidFill>
                <a:effectLst/>
                <a:ea typeface="Roboto" panose="02000000000000000000" pitchFamily="2" charset="0"/>
                <a:cs typeface="Roboto" panose="02000000000000000000" pitchFamily="2" charset="0"/>
              </a:rPr>
              <a:t>4. What is ‘Office Memorandum’?</a:t>
            </a:r>
          </a:p>
          <a:p>
            <a:endParaRPr lang="en-IN" sz="1200" dirty="0">
              <a:solidFill>
                <a:srgbClr val="000000"/>
              </a:solidFill>
              <a:effectLst/>
              <a:ea typeface="Roboto" panose="02000000000000000000" pitchFamily="2" charset="0"/>
              <a:cs typeface="Roboto" panose="02000000000000000000" pitchFamily="2" charset="0"/>
            </a:endParaRPr>
          </a:p>
          <a:p>
            <a:r>
              <a:rPr lang="en-US" sz="1200" dirty="0">
                <a:solidFill>
                  <a:srgbClr val="000000"/>
                </a:solidFill>
                <a:effectLst/>
                <a:ea typeface="Times New Roman" panose="02020603050405020304" pitchFamily="18" charset="0"/>
                <a:cs typeface="Arial" panose="020B0604020202020204" pitchFamily="34" charset="0"/>
              </a:rPr>
              <a:t>5. When did the Mandal Commission give its report?</a:t>
            </a:r>
          </a:p>
          <a:p>
            <a:endParaRPr lang="en-IN" sz="1200" dirty="0">
              <a:effectLst/>
              <a:ea typeface="Times New Roman" panose="02020603050405020304" pitchFamily="18" charset="0"/>
              <a:cs typeface="Times New Roman" panose="02020603050405020304" pitchFamily="18" charset="0"/>
            </a:endParaRPr>
          </a:p>
          <a:p>
            <a:r>
              <a:rPr lang="en-US" sz="1200" dirty="0">
                <a:solidFill>
                  <a:srgbClr val="000000"/>
                </a:solidFill>
                <a:effectLst/>
                <a:ea typeface="Times New Roman" panose="02020603050405020304" pitchFamily="18" charset="0"/>
                <a:cs typeface="Arial" panose="020B0604020202020204" pitchFamily="34" charset="0"/>
              </a:rPr>
              <a:t>.6. What are the various activities needed to govern the country?</a:t>
            </a:r>
            <a:endParaRPr lang="en-IN" sz="1200" dirty="0">
              <a:effectLst/>
              <a:ea typeface="Times New Roman" panose="02020603050405020304" pitchFamily="18" charset="0"/>
              <a:cs typeface="Times New Roman" panose="02020603050405020304" pitchFamily="18" charset="0"/>
            </a:endParaRPr>
          </a:p>
          <a:p>
            <a:endParaRPr lang="en-IN" sz="1200" dirty="0">
              <a:cs typeface="Times New Roman"/>
            </a:endParaRPr>
          </a:p>
        </p:txBody>
      </p:sp>
    </p:spTree>
    <p:extLst>
      <p:ext uri="{BB962C8B-B14F-4D97-AF65-F5344CB8AC3E}">
        <p14:creationId xmlns:p14="http://schemas.microsoft.com/office/powerpoint/2010/main" val="2132354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cstate="print">
            <a:alphaModFix/>
          </a:blip>
          <a:srcRect/>
          <a:stretch/>
        </p:blipFill>
        <p:spPr>
          <a:xfrm>
            <a:off x="7787575" y="4378877"/>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76184" tIns="76184" rIns="76184" bIns="76184" anchor="ctr" anchorCtr="0">
            <a:noAutofit/>
          </a:bodyPr>
          <a:lstStyle/>
          <a:p>
            <a:pPr marL="380985" algn="ctr">
              <a:lnSpc>
                <a:spcPct val="115000"/>
              </a:lnSpc>
              <a:buClr>
                <a:srgbClr val="000000"/>
              </a:buClr>
              <a:buSzPts val="4000"/>
            </a:pPr>
            <a:r>
              <a:rPr lang="en" sz="3300" b="1" dirty="0">
                <a:solidFill>
                  <a:srgbClr val="000000"/>
                </a:solidFill>
                <a:latin typeface="Arial"/>
                <a:ea typeface="Arial"/>
                <a:cs typeface="Arial"/>
                <a:sym typeface="Arial"/>
              </a:rPr>
              <a:t>THANKING YOU</a:t>
            </a:r>
            <a:endParaRPr sz="3300" b="1">
              <a:solidFill>
                <a:srgbClr val="000000"/>
              </a:solidFill>
              <a:latin typeface="Arial"/>
              <a:ea typeface="Arial"/>
              <a:cs typeface="Arial"/>
              <a:sym typeface="Arial"/>
            </a:endParaRPr>
          </a:p>
          <a:p>
            <a:pPr marL="380985" algn="ctr">
              <a:lnSpc>
                <a:spcPct val="115000"/>
              </a:lnSpc>
              <a:buClr>
                <a:srgbClr val="000000"/>
              </a:buClr>
              <a:buSzPts val="4000"/>
            </a:pPr>
            <a:r>
              <a:rPr lang="en" sz="3300" b="1" dirty="0">
                <a:solidFill>
                  <a:srgbClr val="FF0000"/>
                </a:solidFill>
                <a:latin typeface="Arial"/>
                <a:ea typeface="Arial"/>
                <a:cs typeface="Arial"/>
                <a:sym typeface="Arial"/>
              </a:rPr>
              <a:t>ODM EDUCATIONAL GROUP</a:t>
            </a:r>
            <a:endParaRPr sz="3300" b="1">
              <a:solidFill>
                <a:srgbClr val="FF0000"/>
              </a:solidFill>
              <a:latin typeface="Arial"/>
              <a:ea typeface="Arial"/>
              <a:cs typeface="Arial"/>
              <a:sym typeface="Arial"/>
            </a:endParaRPr>
          </a:p>
          <a:p>
            <a:pPr>
              <a:buClr>
                <a:srgbClr val="000000"/>
              </a:buClr>
              <a:buSzPts val="1400"/>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1602408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cstate="print">
            <a:alphaModFix/>
          </a:blip>
          <a:srcRect/>
          <a:stretch/>
        </p:blipFill>
        <p:spPr>
          <a:xfrm>
            <a:off x="0" y="3777641"/>
            <a:ext cx="9144000" cy="1365860"/>
          </a:xfrm>
          <a:prstGeom prst="rect">
            <a:avLst/>
          </a:prstGeom>
          <a:noFill/>
          <a:ln>
            <a:noFill/>
          </a:ln>
        </p:spPr>
      </p:pic>
      <p:pic>
        <p:nvPicPr>
          <p:cNvPr id="55" name="Google Shape;55;p13"/>
          <p:cNvPicPr preferRelativeResize="0"/>
          <p:nvPr/>
        </p:nvPicPr>
        <p:blipFill rotWithShape="1">
          <a:blip r:embed="rId4" cstate="print">
            <a:alphaModFix/>
          </a:blip>
          <a:srcRect/>
          <a:stretch/>
        </p:blipFill>
        <p:spPr>
          <a:xfrm>
            <a:off x="222677" y="171451"/>
            <a:ext cx="1578401" cy="7835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76184" tIns="76184" rIns="76184" bIns="76184" anchor="t" anchorCtr="0">
            <a:noAutofit/>
          </a:bodyPr>
          <a:lstStyle/>
          <a:p>
            <a:pPr algn="ctr">
              <a:buClr>
                <a:srgbClr val="000000"/>
              </a:buClr>
              <a:buSzPts val="3100"/>
            </a:pPr>
            <a:r>
              <a:rPr lang="en-US" sz="3200" b="1" dirty="0">
                <a:solidFill>
                  <a:srgbClr val="FF0000"/>
                </a:solidFill>
                <a:latin typeface="Calibri"/>
                <a:ea typeface="Calibri"/>
                <a:cs typeface="Calibri"/>
                <a:sym typeface="Calibri"/>
              </a:rPr>
              <a:t>WORKING OF INSTITUTIONS</a:t>
            </a:r>
          </a:p>
        </p:txBody>
      </p:sp>
      <p:sp>
        <p:nvSpPr>
          <p:cNvPr id="57" name="Google Shape;57;p13"/>
          <p:cNvSpPr txBox="1"/>
          <p:nvPr/>
        </p:nvSpPr>
        <p:spPr>
          <a:xfrm>
            <a:off x="5874275" y="98375"/>
            <a:ext cx="3176100" cy="1267500"/>
          </a:xfrm>
          <a:prstGeom prst="rect">
            <a:avLst/>
          </a:prstGeom>
          <a:noFill/>
          <a:ln>
            <a:noFill/>
          </a:ln>
        </p:spPr>
        <p:txBody>
          <a:bodyPr spcFirstLastPara="1" wrap="square" lIns="76184" tIns="76184" rIns="76184" bIns="76184" anchor="t" anchorCtr="0">
            <a:noAutofit/>
          </a:bodyPr>
          <a:lstStyle/>
          <a:p>
            <a:endParaRPr/>
          </a:p>
        </p:txBody>
      </p:sp>
      <p:sp>
        <p:nvSpPr>
          <p:cNvPr id="58" name="Google Shape;58;p13"/>
          <p:cNvSpPr txBox="1"/>
          <p:nvPr/>
        </p:nvSpPr>
        <p:spPr>
          <a:xfrm>
            <a:off x="0" y="2571738"/>
            <a:ext cx="9144000" cy="966900"/>
          </a:xfrm>
          <a:prstGeom prst="rect">
            <a:avLst/>
          </a:prstGeom>
          <a:noFill/>
          <a:ln>
            <a:noFill/>
          </a:ln>
        </p:spPr>
        <p:txBody>
          <a:bodyPr spcFirstLastPara="1" wrap="square" lIns="76184" tIns="76184" rIns="76184" bIns="76184" anchor="t" anchorCtr="0">
            <a:noAutofit/>
          </a:bodyPr>
          <a:lstStyle/>
          <a:p>
            <a:pPr algn="ctr"/>
            <a:r>
              <a:rPr lang="en" b="1" dirty="0"/>
              <a:t>SUBJECT : SOCIAL SCIENCE</a:t>
            </a:r>
            <a:endParaRPr b="1" dirty="0"/>
          </a:p>
          <a:p>
            <a:pPr algn="ctr"/>
            <a:r>
              <a:rPr lang="en" b="1" dirty="0"/>
              <a:t>CHAPTER NUMBER:4    PERIOD:2</a:t>
            </a:r>
            <a:endParaRPr b="1" dirty="0"/>
          </a:p>
          <a:p>
            <a:pPr algn="ctr"/>
            <a:r>
              <a:rPr lang="en" b="1" dirty="0"/>
              <a:t>CHAPTER NAME : WORKING OF INSTITUTIONS</a:t>
            </a:r>
            <a:endParaRPr b="1" dirty="0"/>
          </a:p>
        </p:txBody>
      </p:sp>
    </p:spTree>
    <p:extLst>
      <p:ext uri="{BB962C8B-B14F-4D97-AF65-F5344CB8AC3E}">
        <p14:creationId xmlns:p14="http://schemas.microsoft.com/office/powerpoint/2010/main" val="326387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58" dirty="0">
                <a:cs typeface="Times New Roman"/>
              </a:rPr>
              <a:t>DECISION MAKERS</a:t>
            </a:r>
            <a:endParaRPr lang="en-IN" sz="1800" b="1" dirty="0"/>
          </a:p>
        </p:txBody>
      </p:sp>
      <p:sp>
        <p:nvSpPr>
          <p:cNvPr id="72" name="Google Shape;72;p15"/>
          <p:cNvSpPr txBox="1"/>
          <p:nvPr/>
        </p:nvSpPr>
        <p:spPr>
          <a:xfrm>
            <a:off x="272675" y="1008993"/>
            <a:ext cx="8688300"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457200" y="1102117"/>
            <a:ext cx="6400800" cy="1769715"/>
          </a:xfrm>
          <a:prstGeom prst="rect">
            <a:avLst/>
          </a:prstGeom>
        </p:spPr>
        <p:txBody>
          <a:bodyPr wrap="square">
            <a:spAutoFit/>
          </a:bodyPr>
          <a:lstStyle/>
          <a:p>
            <a:pPr marL="239174" indent="-228591">
              <a:spcBef>
                <a:spcPts val="583"/>
              </a:spcBef>
              <a:buSzPct val="84615"/>
              <a:buFont typeface="Arial" pitchFamily="34" charset="0"/>
              <a:buChar char="•"/>
              <a:tabLst>
                <a:tab pos="239174" algn="l"/>
              </a:tabLst>
            </a:pPr>
            <a:r>
              <a:rPr lang="en-IN" sz="1200" spc="58" dirty="0">
                <a:cs typeface="Times New Roman"/>
              </a:rPr>
              <a:t>Decisions</a:t>
            </a:r>
            <a:r>
              <a:rPr lang="en-IN" sz="1200" spc="-108" dirty="0">
                <a:cs typeface="Times New Roman"/>
              </a:rPr>
              <a:t> </a:t>
            </a:r>
            <a:r>
              <a:rPr lang="en-IN" sz="1200" spc="75" dirty="0">
                <a:cs typeface="Times New Roman"/>
              </a:rPr>
              <a:t>are</a:t>
            </a:r>
            <a:r>
              <a:rPr lang="en-IN" sz="1200" spc="-50" dirty="0">
                <a:cs typeface="Times New Roman"/>
              </a:rPr>
              <a:t> </a:t>
            </a:r>
            <a:r>
              <a:rPr lang="en-IN" sz="1200" spc="121" dirty="0">
                <a:cs typeface="Times New Roman"/>
              </a:rPr>
              <a:t>made</a:t>
            </a:r>
            <a:r>
              <a:rPr lang="en-IN" sz="1200" spc="-58" dirty="0">
                <a:cs typeface="Times New Roman"/>
              </a:rPr>
              <a:t> </a:t>
            </a:r>
            <a:r>
              <a:rPr lang="en-IN" sz="1200" spc="29" dirty="0">
                <a:cs typeface="Times New Roman"/>
              </a:rPr>
              <a:t>by</a:t>
            </a:r>
            <a:r>
              <a:rPr lang="en-IN" sz="1200" spc="-121" dirty="0">
                <a:cs typeface="Times New Roman"/>
              </a:rPr>
              <a:t> </a:t>
            </a:r>
            <a:r>
              <a:rPr lang="en-IN" sz="1200" spc="83" dirty="0">
                <a:cs typeface="Times New Roman"/>
              </a:rPr>
              <a:t>government.</a:t>
            </a:r>
            <a:endParaRPr lang="en-IN" sz="1200" dirty="0">
              <a:cs typeface="Times New Roman"/>
            </a:endParaRPr>
          </a:p>
          <a:p>
            <a:pPr marL="238645" marR="170913" indent="-228591">
              <a:spcBef>
                <a:spcPts val="500"/>
              </a:spcBef>
              <a:buSzPct val="84615"/>
              <a:buFont typeface="Arial" pitchFamily="34" charset="0"/>
              <a:buChar char="•"/>
              <a:tabLst>
                <a:tab pos="239174" algn="l"/>
                <a:tab pos="1799624" algn="l"/>
                <a:tab pos="5053869" algn="l"/>
              </a:tabLst>
            </a:pPr>
            <a:r>
              <a:rPr lang="en-IN" sz="1200" spc="92" dirty="0">
                <a:cs typeface="Times New Roman"/>
              </a:rPr>
              <a:t>President</a:t>
            </a:r>
            <a:r>
              <a:rPr lang="en-IN" sz="1200" spc="-117" dirty="0">
                <a:cs typeface="Times New Roman"/>
              </a:rPr>
              <a:t> </a:t>
            </a:r>
            <a:r>
              <a:rPr lang="en-IN" sz="1200" spc="17" dirty="0">
                <a:cs typeface="Times New Roman"/>
              </a:rPr>
              <a:t>of </a:t>
            </a:r>
            <a:r>
              <a:rPr lang="en-IN" sz="1200" spc="83" dirty="0">
                <a:cs typeface="Times New Roman"/>
              </a:rPr>
              <a:t>India</a:t>
            </a:r>
            <a:r>
              <a:rPr lang="en-IN" sz="1200" spc="-46" dirty="0">
                <a:cs typeface="Times New Roman"/>
              </a:rPr>
              <a:t> </a:t>
            </a:r>
            <a:r>
              <a:rPr lang="en-IN" sz="1200" spc="17" dirty="0">
                <a:cs typeface="Times New Roman"/>
              </a:rPr>
              <a:t>is</a:t>
            </a:r>
            <a:r>
              <a:rPr lang="en-IN" sz="1200" spc="-79" dirty="0">
                <a:cs typeface="Times New Roman"/>
              </a:rPr>
              <a:t> </a:t>
            </a:r>
            <a:r>
              <a:rPr lang="en-IN" sz="1200" spc="83" dirty="0">
                <a:cs typeface="Times New Roman"/>
              </a:rPr>
              <a:t>The</a:t>
            </a:r>
            <a:r>
              <a:rPr lang="en-IN" sz="1200" spc="-37" dirty="0">
                <a:cs typeface="Times New Roman"/>
              </a:rPr>
              <a:t> </a:t>
            </a:r>
            <a:r>
              <a:rPr lang="en-IN" sz="1200" spc="104" dirty="0">
                <a:cs typeface="Times New Roman"/>
              </a:rPr>
              <a:t>Head</a:t>
            </a:r>
            <a:r>
              <a:rPr lang="en-IN" sz="1200" spc="-58" dirty="0">
                <a:cs typeface="Times New Roman"/>
              </a:rPr>
              <a:t> </a:t>
            </a:r>
            <a:r>
              <a:rPr lang="en-IN" sz="1200" spc="17" dirty="0">
                <a:cs typeface="Times New Roman"/>
              </a:rPr>
              <a:t>of</a:t>
            </a:r>
            <a:r>
              <a:rPr lang="en-IN" sz="1200" spc="4" dirty="0">
                <a:cs typeface="Times New Roman"/>
              </a:rPr>
              <a:t> </a:t>
            </a:r>
            <a:r>
              <a:rPr lang="en-IN" sz="1200" spc="87" dirty="0">
                <a:cs typeface="Times New Roman"/>
              </a:rPr>
              <a:t>states </a:t>
            </a:r>
            <a:r>
              <a:rPr lang="en-IN" sz="1200" spc="133" dirty="0">
                <a:cs typeface="Times New Roman"/>
              </a:rPr>
              <a:t>and</a:t>
            </a:r>
            <a:r>
              <a:rPr lang="en-IN" sz="1200" spc="-125" dirty="0">
                <a:cs typeface="Times New Roman"/>
              </a:rPr>
              <a:t> </a:t>
            </a:r>
            <a:r>
              <a:rPr lang="en-IN" sz="1200" spc="29" dirty="0">
                <a:cs typeface="Times New Roman"/>
              </a:rPr>
              <a:t>all  </a:t>
            </a:r>
            <a:r>
              <a:rPr lang="en-IN" sz="1200" spc="62" dirty="0">
                <a:cs typeface="Times New Roman"/>
              </a:rPr>
              <a:t>decisions</a:t>
            </a:r>
            <a:r>
              <a:rPr lang="en-IN" sz="1200" spc="-108" dirty="0">
                <a:cs typeface="Times New Roman"/>
              </a:rPr>
              <a:t> </a:t>
            </a:r>
            <a:r>
              <a:rPr lang="en-IN" sz="1200" spc="75" dirty="0">
                <a:cs typeface="Times New Roman"/>
              </a:rPr>
              <a:t>are</a:t>
            </a:r>
            <a:r>
              <a:rPr lang="en-IN" sz="1200" spc="-62" dirty="0">
                <a:cs typeface="Times New Roman"/>
              </a:rPr>
              <a:t> </a:t>
            </a:r>
            <a:r>
              <a:rPr lang="en-IN" sz="1200" spc="100" dirty="0">
                <a:cs typeface="Times New Roman"/>
              </a:rPr>
              <a:t>taken</a:t>
            </a:r>
            <a:r>
              <a:rPr lang="en-IN" sz="1200" spc="-46" dirty="0">
                <a:cs typeface="Times New Roman"/>
              </a:rPr>
              <a:t> </a:t>
            </a:r>
            <a:r>
              <a:rPr lang="en-IN" sz="1200" spc="92" dirty="0">
                <a:cs typeface="Times New Roman"/>
              </a:rPr>
              <a:t>in</a:t>
            </a:r>
            <a:r>
              <a:rPr lang="en-IN" sz="1200" spc="-37" dirty="0">
                <a:cs typeface="Times New Roman"/>
              </a:rPr>
              <a:t> </a:t>
            </a:r>
            <a:r>
              <a:rPr lang="en-IN" sz="1200" spc="71" dirty="0">
                <a:cs typeface="Times New Roman"/>
              </a:rPr>
              <a:t>his</a:t>
            </a:r>
            <a:r>
              <a:rPr lang="en-IN" sz="1200" spc="-37" dirty="0">
                <a:cs typeface="Times New Roman"/>
              </a:rPr>
              <a:t> </a:t>
            </a:r>
            <a:r>
              <a:rPr lang="en-IN" sz="1200" spc="104" dirty="0">
                <a:cs typeface="Times New Roman"/>
              </a:rPr>
              <a:t>name.</a:t>
            </a:r>
            <a:endParaRPr lang="en-IN" sz="1200" dirty="0">
              <a:cs typeface="Times New Roman"/>
            </a:endParaRPr>
          </a:p>
          <a:p>
            <a:pPr marL="238645" marR="44977" indent="-228591">
              <a:spcBef>
                <a:spcPts val="500"/>
              </a:spcBef>
              <a:buSzPct val="84615"/>
              <a:buFont typeface="Arial" pitchFamily="34" charset="0"/>
              <a:buChar char="•"/>
              <a:tabLst>
                <a:tab pos="239174" algn="l"/>
                <a:tab pos="2139864" algn="l"/>
                <a:tab pos="3983936" algn="l"/>
              </a:tabLst>
            </a:pPr>
            <a:r>
              <a:rPr lang="en-IN" sz="1200" spc="87" dirty="0">
                <a:cs typeface="Times New Roman"/>
              </a:rPr>
              <a:t>Prime</a:t>
            </a:r>
            <a:r>
              <a:rPr lang="en-IN" sz="1200" spc="-37" dirty="0">
                <a:cs typeface="Times New Roman"/>
              </a:rPr>
              <a:t> </a:t>
            </a:r>
            <a:r>
              <a:rPr lang="en-IN" sz="1200" spc="87" dirty="0">
                <a:cs typeface="Times New Roman"/>
              </a:rPr>
              <a:t>minister </a:t>
            </a:r>
            <a:r>
              <a:rPr lang="en-IN" sz="1200" spc="21" dirty="0">
                <a:cs typeface="Times New Roman"/>
              </a:rPr>
              <a:t>is </a:t>
            </a:r>
            <a:r>
              <a:rPr lang="en-IN" sz="1200" spc="83" dirty="0">
                <a:cs typeface="Times New Roman"/>
              </a:rPr>
              <a:t>The</a:t>
            </a:r>
            <a:r>
              <a:rPr lang="en-IN" sz="1200" spc="-150" dirty="0">
                <a:cs typeface="Times New Roman"/>
              </a:rPr>
              <a:t> </a:t>
            </a:r>
            <a:r>
              <a:rPr lang="en-IN" sz="1200" spc="104" dirty="0">
                <a:cs typeface="Times New Roman"/>
              </a:rPr>
              <a:t>Head</a:t>
            </a:r>
            <a:r>
              <a:rPr lang="en-IN" sz="1200" spc="-58" dirty="0">
                <a:cs typeface="Times New Roman"/>
              </a:rPr>
              <a:t> </a:t>
            </a:r>
            <a:r>
              <a:rPr lang="en-IN" sz="1200" spc="17" dirty="0">
                <a:cs typeface="Times New Roman"/>
              </a:rPr>
              <a:t>of </a:t>
            </a:r>
            <a:r>
              <a:rPr lang="en-IN" sz="1200" spc="87" dirty="0">
                <a:cs typeface="Times New Roman"/>
              </a:rPr>
              <a:t>Government</a:t>
            </a:r>
            <a:r>
              <a:rPr lang="en-IN" sz="1200" spc="-162" dirty="0">
                <a:cs typeface="Times New Roman"/>
              </a:rPr>
              <a:t> </a:t>
            </a:r>
            <a:r>
              <a:rPr lang="en-IN" sz="1200" spc="133" dirty="0">
                <a:cs typeface="Times New Roman"/>
              </a:rPr>
              <a:t>and  </a:t>
            </a:r>
            <a:r>
              <a:rPr lang="en-IN" sz="1200" spc="58" dirty="0">
                <a:cs typeface="Times New Roman"/>
              </a:rPr>
              <a:t>actually</a:t>
            </a:r>
            <a:r>
              <a:rPr lang="en-IN" sz="1200" spc="-142" dirty="0">
                <a:cs typeface="Times New Roman"/>
              </a:rPr>
              <a:t> </a:t>
            </a:r>
            <a:r>
              <a:rPr lang="en-IN" sz="1200" spc="33" dirty="0">
                <a:cs typeface="Times New Roman"/>
              </a:rPr>
              <a:t>exercises</a:t>
            </a:r>
            <a:r>
              <a:rPr lang="en-IN" sz="1200" spc="-108" dirty="0">
                <a:cs typeface="Times New Roman"/>
              </a:rPr>
              <a:t> </a:t>
            </a:r>
            <a:r>
              <a:rPr lang="en-IN" sz="1200" spc="87" dirty="0">
                <a:cs typeface="Times New Roman"/>
              </a:rPr>
              <a:t>government</a:t>
            </a:r>
            <a:r>
              <a:rPr lang="en-IN" sz="1200" spc="-104" dirty="0">
                <a:cs typeface="Times New Roman"/>
              </a:rPr>
              <a:t> </a:t>
            </a:r>
            <a:r>
              <a:rPr lang="en-IN" sz="1200" spc="25" dirty="0">
                <a:cs typeface="Times New Roman"/>
              </a:rPr>
              <a:t>power.</a:t>
            </a:r>
          </a:p>
          <a:p>
            <a:pPr marL="238645" marR="44977" indent="-228591">
              <a:spcBef>
                <a:spcPts val="500"/>
              </a:spcBef>
              <a:buSzPct val="84615"/>
              <a:buFont typeface="Arial" pitchFamily="34" charset="0"/>
              <a:buChar char="•"/>
              <a:tabLst>
                <a:tab pos="239174" algn="l"/>
                <a:tab pos="2139864" algn="l"/>
                <a:tab pos="3983936" algn="l"/>
              </a:tabLst>
            </a:pPr>
            <a:r>
              <a:rPr lang="en-IN" sz="1200" spc="62" dirty="0">
                <a:cs typeface="Times New Roman"/>
              </a:rPr>
              <a:t>Decision </a:t>
            </a:r>
            <a:r>
              <a:rPr lang="en-IN" sz="1200" spc="75" dirty="0">
                <a:cs typeface="Times New Roman"/>
              </a:rPr>
              <a:t>are</a:t>
            </a:r>
            <a:r>
              <a:rPr lang="en-IN" sz="1200" spc="-75" dirty="0">
                <a:cs typeface="Times New Roman"/>
              </a:rPr>
              <a:t> </a:t>
            </a:r>
            <a:r>
              <a:rPr lang="en-IN" sz="1200" spc="104" dirty="0">
                <a:cs typeface="Times New Roman"/>
              </a:rPr>
              <a:t>taken</a:t>
            </a:r>
            <a:r>
              <a:rPr lang="en-IN" sz="1200" spc="-42" dirty="0">
                <a:cs typeface="Times New Roman"/>
              </a:rPr>
              <a:t> </a:t>
            </a:r>
            <a:r>
              <a:rPr lang="en-IN" sz="1200" spc="92" dirty="0">
                <a:cs typeface="Times New Roman"/>
              </a:rPr>
              <a:t>in</a:t>
            </a:r>
            <a:r>
              <a:rPr lang="en-IN" sz="1200" spc="-79" dirty="0">
                <a:cs typeface="Times New Roman"/>
              </a:rPr>
              <a:t> </a:t>
            </a:r>
            <a:r>
              <a:rPr lang="en-IN" sz="1200" spc="92" dirty="0">
                <a:cs typeface="Times New Roman"/>
              </a:rPr>
              <a:t>cabinet</a:t>
            </a:r>
            <a:r>
              <a:rPr lang="en-IN" sz="1200" spc="-62" dirty="0">
                <a:cs typeface="Times New Roman"/>
              </a:rPr>
              <a:t> </a:t>
            </a:r>
            <a:r>
              <a:rPr lang="en-IN" sz="1200" spc="79" dirty="0">
                <a:cs typeface="Times New Roman"/>
              </a:rPr>
              <a:t>meetings.</a:t>
            </a:r>
            <a:endParaRPr lang="en-IN" sz="1200" dirty="0">
              <a:cs typeface="Times New Roman"/>
            </a:endParaRPr>
          </a:p>
          <a:p>
            <a:pPr marL="239174" indent="-228591">
              <a:spcBef>
                <a:spcPts val="504"/>
              </a:spcBef>
              <a:buSzPct val="84615"/>
              <a:buFont typeface="Arial" pitchFamily="34" charset="0"/>
              <a:buChar char="•"/>
              <a:tabLst>
                <a:tab pos="239174" algn="l"/>
              </a:tabLst>
            </a:pPr>
            <a:r>
              <a:rPr lang="en-IN" sz="1200" spc="87" dirty="0">
                <a:cs typeface="Times New Roman"/>
              </a:rPr>
              <a:t>Parliament</a:t>
            </a:r>
            <a:r>
              <a:rPr lang="en-IN" sz="1200" spc="-121" dirty="0">
                <a:cs typeface="Times New Roman"/>
              </a:rPr>
              <a:t> </a:t>
            </a:r>
            <a:r>
              <a:rPr lang="en-IN" sz="1200" spc="67" dirty="0">
                <a:cs typeface="Times New Roman"/>
              </a:rPr>
              <a:t>consists</a:t>
            </a:r>
            <a:r>
              <a:rPr lang="en-IN" sz="1200" spc="-121" dirty="0">
                <a:cs typeface="Times New Roman"/>
              </a:rPr>
              <a:t> </a:t>
            </a:r>
            <a:r>
              <a:rPr lang="en-IN" sz="1200" spc="17" dirty="0">
                <a:cs typeface="Times New Roman"/>
              </a:rPr>
              <a:t>of</a:t>
            </a:r>
            <a:r>
              <a:rPr lang="en-IN" sz="1200" spc="21" dirty="0">
                <a:cs typeface="Times New Roman"/>
              </a:rPr>
              <a:t> </a:t>
            </a:r>
            <a:r>
              <a:rPr lang="en-IN" sz="1200" spc="75" dirty="0">
                <a:cs typeface="Times New Roman"/>
              </a:rPr>
              <a:t>two</a:t>
            </a:r>
            <a:r>
              <a:rPr lang="en-IN" sz="1200" spc="-75" dirty="0">
                <a:cs typeface="Times New Roman"/>
              </a:rPr>
              <a:t> </a:t>
            </a:r>
            <a:r>
              <a:rPr lang="en-IN" sz="1200" spc="62" dirty="0">
                <a:cs typeface="Times New Roman"/>
              </a:rPr>
              <a:t>Houses:</a:t>
            </a:r>
            <a:endParaRPr lang="en-IN" sz="1200" dirty="0">
              <a:cs typeface="Times New Roman"/>
            </a:endParaRPr>
          </a:p>
          <a:p>
            <a:pPr marL="239174" indent="-228591">
              <a:spcBef>
                <a:spcPts val="500"/>
              </a:spcBef>
              <a:buSzPct val="84615"/>
              <a:buFont typeface="Arial" pitchFamily="34" charset="0"/>
              <a:buChar char="•"/>
              <a:tabLst>
                <a:tab pos="239174" algn="l"/>
              </a:tabLst>
            </a:pPr>
            <a:r>
              <a:rPr lang="en-IN" sz="1200" spc="25" dirty="0" err="1">
                <a:cs typeface="Times New Roman"/>
              </a:rPr>
              <a:t>Lok</a:t>
            </a:r>
            <a:r>
              <a:rPr lang="en-IN" sz="1200" spc="-37" dirty="0">
                <a:cs typeface="Times New Roman"/>
              </a:rPr>
              <a:t> </a:t>
            </a:r>
            <a:r>
              <a:rPr lang="en-IN" sz="1200" spc="71" dirty="0" err="1">
                <a:cs typeface="Times New Roman"/>
              </a:rPr>
              <a:t>Sabha</a:t>
            </a:r>
            <a:r>
              <a:rPr lang="en-IN" sz="1200" spc="-112" dirty="0">
                <a:cs typeface="Times New Roman"/>
              </a:rPr>
              <a:t> </a:t>
            </a:r>
            <a:r>
              <a:rPr lang="en-IN" sz="1200" spc="133" dirty="0">
                <a:cs typeface="Times New Roman"/>
              </a:rPr>
              <a:t>and</a:t>
            </a:r>
            <a:r>
              <a:rPr lang="en-IN" sz="1200" spc="-8" dirty="0">
                <a:cs typeface="Times New Roman"/>
              </a:rPr>
              <a:t> </a:t>
            </a:r>
            <a:r>
              <a:rPr lang="en-IN" sz="1200" spc="-4" dirty="0" err="1">
                <a:cs typeface="Times New Roman"/>
              </a:rPr>
              <a:t>Rajya</a:t>
            </a:r>
            <a:r>
              <a:rPr lang="en-IN" sz="1200" spc="-71" dirty="0">
                <a:cs typeface="Times New Roman"/>
              </a:rPr>
              <a:t> </a:t>
            </a:r>
            <a:r>
              <a:rPr lang="en-IN" sz="1200" spc="71" dirty="0" err="1">
                <a:cs typeface="Times New Roman"/>
              </a:rPr>
              <a:t>Sabha</a:t>
            </a:r>
            <a:r>
              <a:rPr lang="en-IN" sz="1200" spc="-46" dirty="0">
                <a:cs typeface="Times New Roman"/>
              </a:rPr>
              <a:t> </a:t>
            </a:r>
            <a:r>
              <a:rPr lang="en-IN" sz="1200" spc="12" dirty="0">
                <a:cs typeface="Times New Roman"/>
              </a:rPr>
              <a:t>.</a:t>
            </a:r>
            <a:endParaRPr lang="en-IN" sz="1200" dirty="0">
              <a:cs typeface="Times New Roman"/>
            </a:endParaRPr>
          </a:p>
          <a:p>
            <a:pPr marL="239174" indent="-228591">
              <a:spcBef>
                <a:spcPts val="500"/>
              </a:spcBef>
              <a:buSzPct val="84615"/>
              <a:buFont typeface="Arial" pitchFamily="34" charset="0"/>
              <a:buChar char="•"/>
              <a:tabLst>
                <a:tab pos="239174" algn="l"/>
              </a:tabLst>
            </a:pPr>
            <a:r>
              <a:rPr lang="en-IN" sz="1200" spc="87" dirty="0">
                <a:cs typeface="Times New Roman"/>
              </a:rPr>
              <a:t>Prime</a:t>
            </a:r>
            <a:r>
              <a:rPr lang="en-IN" sz="1200" spc="-50" dirty="0">
                <a:cs typeface="Times New Roman"/>
              </a:rPr>
              <a:t> </a:t>
            </a:r>
            <a:r>
              <a:rPr lang="en-IN" sz="1200" spc="87" dirty="0">
                <a:cs typeface="Times New Roman"/>
              </a:rPr>
              <a:t>minister</a:t>
            </a:r>
            <a:r>
              <a:rPr lang="en-IN" sz="1200" spc="-83" dirty="0">
                <a:cs typeface="Times New Roman"/>
              </a:rPr>
              <a:t> </a:t>
            </a:r>
            <a:r>
              <a:rPr lang="en-IN" sz="1200" spc="133" dirty="0">
                <a:cs typeface="Times New Roman"/>
              </a:rPr>
              <a:t>must</a:t>
            </a:r>
            <a:r>
              <a:rPr lang="en-IN" sz="1200" spc="-71" dirty="0">
                <a:cs typeface="Times New Roman"/>
              </a:rPr>
              <a:t> </a:t>
            </a:r>
            <a:r>
              <a:rPr lang="en-IN" sz="1200" spc="46" dirty="0">
                <a:cs typeface="Times New Roman"/>
              </a:rPr>
              <a:t>have</a:t>
            </a:r>
            <a:r>
              <a:rPr lang="en-IN" sz="1200" spc="-58" dirty="0">
                <a:cs typeface="Times New Roman"/>
              </a:rPr>
              <a:t> </a:t>
            </a:r>
            <a:r>
              <a:rPr lang="en-IN" sz="1200" spc="67" dirty="0">
                <a:cs typeface="Times New Roman"/>
              </a:rPr>
              <a:t>majority</a:t>
            </a:r>
            <a:r>
              <a:rPr lang="en-IN" sz="1200" spc="-62" dirty="0">
                <a:cs typeface="Times New Roman"/>
              </a:rPr>
              <a:t> </a:t>
            </a:r>
            <a:r>
              <a:rPr lang="en-IN" sz="1200" spc="92" dirty="0">
                <a:cs typeface="Times New Roman"/>
              </a:rPr>
              <a:t>in</a:t>
            </a:r>
            <a:r>
              <a:rPr lang="en-IN" sz="1200" spc="-33" dirty="0">
                <a:cs typeface="Times New Roman"/>
              </a:rPr>
              <a:t> </a:t>
            </a:r>
            <a:r>
              <a:rPr lang="en-IN" sz="1200" spc="25" dirty="0" err="1">
                <a:cs typeface="Times New Roman"/>
              </a:rPr>
              <a:t>Lok</a:t>
            </a:r>
            <a:r>
              <a:rPr lang="en-IN" sz="1200" spc="-33" dirty="0">
                <a:cs typeface="Times New Roman"/>
              </a:rPr>
              <a:t> </a:t>
            </a:r>
            <a:r>
              <a:rPr lang="en-IN" sz="1200" spc="25" dirty="0" err="1">
                <a:cs typeface="Times New Roman"/>
              </a:rPr>
              <a:t>Sabha</a:t>
            </a:r>
            <a:r>
              <a:rPr lang="en-IN" sz="1200" spc="25" dirty="0">
                <a:cs typeface="Times New Roman"/>
              </a:rPr>
              <a:t>.</a:t>
            </a:r>
            <a:endParaRPr lang="en-IN" sz="1200" dirty="0">
              <a:cs typeface="Times New Roman"/>
            </a:endParaRPr>
          </a:p>
        </p:txBody>
      </p:sp>
      <p:sp>
        <p:nvSpPr>
          <p:cNvPr id="6" name="object 4"/>
          <p:cNvSpPr/>
          <p:nvPr/>
        </p:nvSpPr>
        <p:spPr>
          <a:xfrm>
            <a:off x="7228332" y="235342"/>
            <a:ext cx="1458468" cy="173355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3" cstate="print">
            <a:alphaModFix/>
          </a:blip>
          <a:srcRect/>
          <a:stretch/>
        </p:blipFill>
        <p:spPr>
          <a:xfrm>
            <a:off x="7787575" y="4378875"/>
            <a:ext cx="1232526" cy="611875"/>
          </a:xfrm>
          <a:prstGeom prst="rect">
            <a:avLst/>
          </a:prstGeom>
          <a:noFill/>
          <a:ln>
            <a:noFill/>
          </a:ln>
        </p:spPr>
      </p:pic>
      <p:sp>
        <p:nvSpPr>
          <p:cNvPr id="71" name="Google Shape;71;p15"/>
          <p:cNvSpPr txBox="1"/>
          <p:nvPr/>
        </p:nvSpPr>
        <p:spPr>
          <a:xfrm>
            <a:off x="272675" y="133350"/>
            <a:ext cx="8688300" cy="780900"/>
          </a:xfrm>
          <a:prstGeom prst="rect">
            <a:avLst/>
          </a:prstGeom>
          <a:noFill/>
          <a:ln>
            <a:noFill/>
          </a:ln>
        </p:spPr>
        <p:txBody>
          <a:bodyPr spcFirstLastPara="1" wrap="square" lIns="91425" tIns="91425" rIns="91425" bIns="91425" anchor="t" anchorCtr="0">
            <a:noAutofit/>
          </a:bodyPr>
          <a:lstStyle/>
          <a:p>
            <a:pPr>
              <a:buClr>
                <a:srgbClr val="000000"/>
              </a:buClr>
              <a:buSzPts val="3100"/>
            </a:pPr>
            <a:r>
              <a:rPr lang="en-US" sz="2400" b="1" dirty="0">
                <a:solidFill>
                  <a:srgbClr val="FF0000"/>
                </a:solidFill>
                <a:ea typeface="Calibri"/>
                <a:cs typeface="Calibri"/>
                <a:sym typeface="Calibri"/>
              </a:rPr>
              <a:t>WORKING OF INSTITUTIONS</a:t>
            </a:r>
          </a:p>
          <a:p>
            <a:r>
              <a:rPr lang="en-IN" sz="1800" b="1" spc="67" dirty="0">
                <a:cs typeface="Times New Roman"/>
              </a:rPr>
              <a:t>OPPOSITIONS  AGAINST THE MANDAL COMMISSION</a:t>
            </a:r>
            <a:endParaRPr lang="en-IN" sz="1800" b="1" dirty="0"/>
          </a:p>
        </p:txBody>
      </p:sp>
      <p:sp>
        <p:nvSpPr>
          <p:cNvPr id="72" name="Google Shape;72;p15"/>
          <p:cNvSpPr txBox="1"/>
          <p:nvPr/>
        </p:nvSpPr>
        <p:spPr>
          <a:xfrm>
            <a:off x="272675" y="1008993"/>
            <a:ext cx="4985125" cy="3318307"/>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rgbClr val="000000"/>
              </a:buClr>
              <a:buSzPts val="1400"/>
              <a:buFont typeface="Arial" pitchFamily="34" charset="0"/>
              <a:buChar char="•"/>
            </a:pPr>
            <a:endParaRPr sz="1400" b="0" i="0" u="none" strike="noStrike" cap="none" dirty="0">
              <a:solidFill>
                <a:srgbClr val="000000"/>
              </a:solidFill>
              <a:latin typeface="Calibri"/>
              <a:ea typeface="Calibri"/>
              <a:cs typeface="Calibri"/>
              <a:sym typeface="Calibri"/>
            </a:endParaRPr>
          </a:p>
        </p:txBody>
      </p:sp>
      <p:sp>
        <p:nvSpPr>
          <p:cNvPr id="5" name="Rectangle 4"/>
          <p:cNvSpPr/>
          <p:nvPr/>
        </p:nvSpPr>
        <p:spPr>
          <a:xfrm>
            <a:off x="381000" y="1047750"/>
            <a:ext cx="5638800" cy="3539687"/>
          </a:xfrm>
          <a:prstGeom prst="rect">
            <a:avLst/>
          </a:prstGeom>
        </p:spPr>
        <p:txBody>
          <a:bodyPr wrap="square">
            <a:spAutoFit/>
          </a:bodyPr>
          <a:lstStyle/>
          <a:p>
            <a:pPr marL="238645" marR="694768" indent="-228591">
              <a:lnSpc>
                <a:spcPts val="2342"/>
              </a:lnSpc>
              <a:spcBef>
                <a:spcPts val="379"/>
              </a:spcBef>
              <a:buSzPct val="84615"/>
              <a:buFont typeface="Arial" pitchFamily="34" charset="0"/>
              <a:buChar char="•"/>
              <a:tabLst>
                <a:tab pos="239174" algn="l"/>
              </a:tabLst>
            </a:pPr>
            <a:r>
              <a:rPr lang="en-IN" sz="1200" spc="62" dirty="0">
                <a:cs typeface="Times New Roman"/>
              </a:rPr>
              <a:t>Some</a:t>
            </a:r>
            <a:r>
              <a:rPr lang="en-IN" sz="1200" spc="-100" dirty="0">
                <a:cs typeface="Times New Roman"/>
              </a:rPr>
              <a:t> </a:t>
            </a:r>
            <a:r>
              <a:rPr lang="en-IN" sz="1200" spc="83" dirty="0">
                <a:cs typeface="Times New Roman"/>
              </a:rPr>
              <a:t>people</a:t>
            </a:r>
            <a:r>
              <a:rPr lang="en-IN" sz="1200" spc="-75" dirty="0">
                <a:cs typeface="Times New Roman"/>
              </a:rPr>
              <a:t> </a:t>
            </a:r>
            <a:r>
              <a:rPr lang="en-IN" sz="1200" spc="42" dirty="0">
                <a:cs typeface="Times New Roman"/>
              </a:rPr>
              <a:t>felt</a:t>
            </a:r>
            <a:r>
              <a:rPr lang="en-IN" sz="1200" spc="-79" dirty="0">
                <a:cs typeface="Times New Roman"/>
              </a:rPr>
              <a:t> </a:t>
            </a:r>
            <a:r>
              <a:rPr lang="en-IN" sz="1200" spc="142" dirty="0">
                <a:cs typeface="Times New Roman"/>
              </a:rPr>
              <a:t>that</a:t>
            </a:r>
            <a:r>
              <a:rPr lang="en-IN" sz="1200" spc="-95" dirty="0">
                <a:cs typeface="Times New Roman"/>
              </a:rPr>
              <a:t> </a:t>
            </a:r>
            <a:r>
              <a:rPr lang="en-IN" sz="1200" spc="79" dirty="0">
                <a:cs typeface="Times New Roman"/>
              </a:rPr>
              <a:t>reservation</a:t>
            </a:r>
            <a:r>
              <a:rPr lang="en-IN" sz="1200" spc="-104" dirty="0">
                <a:cs typeface="Times New Roman"/>
              </a:rPr>
              <a:t> </a:t>
            </a:r>
            <a:r>
              <a:rPr lang="en-IN" sz="1200" spc="37" dirty="0">
                <a:cs typeface="Times New Roman"/>
              </a:rPr>
              <a:t>was</a:t>
            </a:r>
            <a:r>
              <a:rPr lang="en-IN" sz="1200" spc="-112" dirty="0">
                <a:cs typeface="Times New Roman"/>
              </a:rPr>
              <a:t> </a:t>
            </a:r>
            <a:r>
              <a:rPr lang="en-IN" sz="1200" spc="75" dirty="0">
                <a:cs typeface="Times New Roman"/>
              </a:rPr>
              <a:t>against</a:t>
            </a:r>
            <a:r>
              <a:rPr lang="en-IN" sz="1200" spc="-71" dirty="0">
                <a:cs typeface="Times New Roman"/>
              </a:rPr>
              <a:t> </a:t>
            </a:r>
            <a:r>
              <a:rPr lang="en-IN" sz="1200" spc="33" dirty="0">
                <a:cs typeface="Times New Roman"/>
              </a:rPr>
              <a:t>the  </a:t>
            </a:r>
            <a:r>
              <a:rPr lang="en-IN" sz="1200" spc="71" dirty="0">
                <a:cs typeface="Times New Roman"/>
              </a:rPr>
              <a:t>principle </a:t>
            </a:r>
            <a:r>
              <a:rPr lang="en-IN" sz="1200" spc="17" dirty="0">
                <a:cs typeface="Times New Roman"/>
              </a:rPr>
              <a:t>of</a:t>
            </a:r>
            <a:r>
              <a:rPr lang="en-IN" sz="1200" spc="-196" dirty="0">
                <a:cs typeface="Times New Roman"/>
              </a:rPr>
              <a:t> </a:t>
            </a:r>
            <a:r>
              <a:rPr lang="en-IN" sz="1200" spc="37" dirty="0">
                <a:cs typeface="Times New Roman"/>
              </a:rPr>
              <a:t>equality.</a:t>
            </a:r>
            <a:endParaRPr lang="en-IN" sz="1200" dirty="0">
              <a:cs typeface="Times New Roman"/>
            </a:endParaRPr>
          </a:p>
          <a:p>
            <a:pPr marL="238645" marR="4233" indent="-228591">
              <a:lnSpc>
                <a:spcPts val="2342"/>
              </a:lnSpc>
              <a:spcBef>
                <a:spcPts val="496"/>
              </a:spcBef>
              <a:buSzPct val="84615"/>
              <a:buFont typeface="Arial" pitchFamily="34" charset="0"/>
              <a:buChar char="•"/>
              <a:tabLst>
                <a:tab pos="239174" algn="l"/>
              </a:tabLst>
            </a:pPr>
            <a:r>
              <a:rPr lang="en-IN" sz="1200" spc="71" dirty="0">
                <a:cs typeface="Times New Roman"/>
              </a:rPr>
              <a:t>Newspapers</a:t>
            </a:r>
            <a:r>
              <a:rPr lang="en-IN" sz="1200" spc="-112" dirty="0">
                <a:cs typeface="Times New Roman"/>
              </a:rPr>
              <a:t> </a:t>
            </a:r>
            <a:r>
              <a:rPr lang="en-IN" sz="1200" spc="133" dirty="0">
                <a:cs typeface="Times New Roman"/>
              </a:rPr>
              <a:t>and</a:t>
            </a:r>
            <a:r>
              <a:rPr lang="en-IN" sz="1200" dirty="0">
                <a:cs typeface="Times New Roman"/>
              </a:rPr>
              <a:t> </a:t>
            </a:r>
            <a:r>
              <a:rPr lang="en-IN" sz="1200" spc="58" dirty="0">
                <a:cs typeface="Times New Roman"/>
              </a:rPr>
              <a:t>Magazines</a:t>
            </a:r>
            <a:r>
              <a:rPr lang="en-IN" sz="1200" spc="-83" dirty="0">
                <a:cs typeface="Times New Roman"/>
              </a:rPr>
              <a:t> </a:t>
            </a:r>
            <a:r>
              <a:rPr lang="en-IN" sz="1200" spc="50" dirty="0">
                <a:cs typeface="Times New Roman"/>
              </a:rPr>
              <a:t>were</a:t>
            </a:r>
            <a:r>
              <a:rPr lang="en-IN" sz="1200" spc="-67" dirty="0">
                <a:cs typeface="Times New Roman"/>
              </a:rPr>
              <a:t> </a:t>
            </a:r>
            <a:r>
              <a:rPr lang="en-IN" sz="1200" spc="29" dirty="0">
                <a:cs typeface="Times New Roman"/>
              </a:rPr>
              <a:t>full</a:t>
            </a:r>
            <a:r>
              <a:rPr lang="en-IN" sz="1200" spc="-67" dirty="0">
                <a:cs typeface="Times New Roman"/>
              </a:rPr>
              <a:t> </a:t>
            </a:r>
            <a:r>
              <a:rPr lang="en-IN" sz="1200" spc="17" dirty="0">
                <a:cs typeface="Times New Roman"/>
              </a:rPr>
              <a:t>of</a:t>
            </a:r>
            <a:r>
              <a:rPr lang="en-IN" sz="1200" spc="-17" dirty="0">
                <a:cs typeface="Times New Roman"/>
              </a:rPr>
              <a:t> </a:t>
            </a:r>
            <a:r>
              <a:rPr lang="en-IN" sz="1200" spc="62" dirty="0">
                <a:cs typeface="Times New Roman"/>
              </a:rPr>
              <a:t>different</a:t>
            </a:r>
            <a:r>
              <a:rPr lang="en-IN" sz="1200" spc="-121" dirty="0">
                <a:cs typeface="Times New Roman"/>
              </a:rPr>
              <a:t> </a:t>
            </a:r>
            <a:r>
              <a:rPr lang="en-IN" sz="1200" spc="-42" dirty="0">
                <a:cs typeface="Times New Roman"/>
              </a:rPr>
              <a:t>views  </a:t>
            </a:r>
            <a:r>
              <a:rPr lang="en-IN" sz="1200" spc="133" dirty="0">
                <a:cs typeface="Times New Roman"/>
              </a:rPr>
              <a:t>and</a:t>
            </a:r>
            <a:r>
              <a:rPr lang="en-IN" sz="1200" spc="-62" dirty="0">
                <a:cs typeface="Times New Roman"/>
              </a:rPr>
              <a:t> </a:t>
            </a:r>
            <a:r>
              <a:rPr lang="en-IN" sz="1200" spc="83" dirty="0">
                <a:cs typeface="Times New Roman"/>
              </a:rPr>
              <a:t>opinions</a:t>
            </a:r>
            <a:r>
              <a:rPr lang="en-IN" sz="1200" spc="-87" dirty="0">
                <a:cs typeface="Times New Roman"/>
              </a:rPr>
              <a:t> </a:t>
            </a:r>
            <a:r>
              <a:rPr lang="en-IN" sz="1200" spc="83" dirty="0">
                <a:cs typeface="Times New Roman"/>
              </a:rPr>
              <a:t>related</a:t>
            </a:r>
            <a:r>
              <a:rPr lang="en-IN" sz="1200" spc="-62" dirty="0">
                <a:cs typeface="Times New Roman"/>
              </a:rPr>
              <a:t> </a:t>
            </a:r>
            <a:r>
              <a:rPr lang="en-IN" sz="1200" spc="92" dirty="0">
                <a:cs typeface="Times New Roman"/>
              </a:rPr>
              <a:t>with</a:t>
            </a:r>
            <a:r>
              <a:rPr lang="en-IN" sz="1200" spc="-58" dirty="0">
                <a:cs typeface="Times New Roman"/>
              </a:rPr>
              <a:t> </a:t>
            </a:r>
            <a:r>
              <a:rPr lang="en-IN" sz="1200" spc="92" dirty="0">
                <a:cs typeface="Times New Roman"/>
              </a:rPr>
              <a:t>this</a:t>
            </a:r>
            <a:r>
              <a:rPr lang="en-IN" sz="1200" spc="-50" dirty="0">
                <a:cs typeface="Times New Roman"/>
              </a:rPr>
              <a:t> </a:t>
            </a:r>
            <a:r>
              <a:rPr lang="en-IN" sz="1200" spc="50" dirty="0">
                <a:cs typeface="Times New Roman"/>
              </a:rPr>
              <a:t>issue.</a:t>
            </a:r>
            <a:endParaRPr lang="en-IN" sz="1200" dirty="0">
              <a:cs typeface="Times New Roman"/>
            </a:endParaRPr>
          </a:p>
          <a:p>
            <a:pPr marL="239174" indent="-228591">
              <a:spcBef>
                <a:spcPts val="208"/>
              </a:spcBef>
              <a:buSzPct val="84615"/>
              <a:buFont typeface="Arial" pitchFamily="34" charset="0"/>
              <a:buChar char="•"/>
              <a:tabLst>
                <a:tab pos="239174" algn="l"/>
              </a:tabLst>
            </a:pPr>
            <a:r>
              <a:rPr lang="en-IN" sz="1200" spc="62" dirty="0">
                <a:cs typeface="Times New Roman"/>
              </a:rPr>
              <a:t>It</a:t>
            </a:r>
            <a:r>
              <a:rPr lang="en-IN" sz="1200" spc="-121" dirty="0">
                <a:cs typeface="Times New Roman"/>
              </a:rPr>
              <a:t> </a:t>
            </a:r>
            <a:r>
              <a:rPr lang="en-IN" sz="1200" spc="50" dirty="0">
                <a:cs typeface="Times New Roman"/>
              </a:rPr>
              <a:t>affected</a:t>
            </a:r>
            <a:r>
              <a:rPr lang="en-IN" sz="1200" spc="-33" dirty="0">
                <a:cs typeface="Times New Roman"/>
              </a:rPr>
              <a:t> </a:t>
            </a:r>
            <a:r>
              <a:rPr lang="en-IN" sz="1200" spc="133" dirty="0">
                <a:cs typeface="Times New Roman"/>
              </a:rPr>
              <a:t>the</a:t>
            </a:r>
            <a:r>
              <a:rPr lang="en-IN" sz="1200" spc="-79" dirty="0">
                <a:cs typeface="Times New Roman"/>
              </a:rPr>
              <a:t> </a:t>
            </a:r>
            <a:r>
              <a:rPr lang="en-IN" sz="1200" spc="117" dirty="0">
                <a:cs typeface="Times New Roman"/>
              </a:rPr>
              <a:t>thousands</a:t>
            </a:r>
            <a:r>
              <a:rPr lang="en-IN" sz="1200" spc="-125" dirty="0">
                <a:cs typeface="Times New Roman"/>
              </a:rPr>
              <a:t> </a:t>
            </a:r>
            <a:r>
              <a:rPr lang="en-IN" sz="1200" spc="17" dirty="0">
                <a:cs typeface="Times New Roman"/>
              </a:rPr>
              <a:t>of</a:t>
            </a:r>
            <a:r>
              <a:rPr lang="en-IN" sz="1200" spc="37" dirty="0">
                <a:cs typeface="Times New Roman"/>
              </a:rPr>
              <a:t> </a:t>
            </a:r>
            <a:r>
              <a:rPr lang="en-IN" sz="1200" spc="58" dirty="0">
                <a:cs typeface="Times New Roman"/>
              </a:rPr>
              <a:t>job</a:t>
            </a:r>
            <a:r>
              <a:rPr lang="en-IN" sz="1200" spc="-125" dirty="0">
                <a:cs typeface="Times New Roman"/>
              </a:rPr>
              <a:t> </a:t>
            </a:r>
            <a:r>
              <a:rPr lang="en-IN" sz="1200" spc="92" dirty="0">
                <a:cs typeface="Times New Roman"/>
              </a:rPr>
              <a:t>opportunities.</a:t>
            </a:r>
            <a:endParaRPr lang="en-IN" sz="1200" dirty="0">
              <a:cs typeface="Times New Roman"/>
            </a:endParaRPr>
          </a:p>
          <a:p>
            <a:pPr marL="238645" marR="130699" indent="-228591">
              <a:lnSpc>
                <a:spcPts val="2342"/>
              </a:lnSpc>
              <a:spcBef>
                <a:spcPts val="533"/>
              </a:spcBef>
              <a:buSzPct val="84615"/>
              <a:buFont typeface="Arial" pitchFamily="34" charset="0"/>
              <a:buChar char="•"/>
              <a:tabLst>
                <a:tab pos="239174" algn="l"/>
              </a:tabLst>
            </a:pPr>
            <a:r>
              <a:rPr lang="en-IN" sz="1200" spc="62" dirty="0">
                <a:cs typeface="Times New Roman"/>
              </a:rPr>
              <a:t>Some</a:t>
            </a:r>
            <a:r>
              <a:rPr lang="en-IN" sz="1200" spc="-100" dirty="0">
                <a:cs typeface="Times New Roman"/>
              </a:rPr>
              <a:t> </a:t>
            </a:r>
            <a:r>
              <a:rPr lang="en-IN" sz="1200" spc="92" dirty="0">
                <a:cs typeface="Times New Roman"/>
              </a:rPr>
              <a:t>persons</a:t>
            </a:r>
            <a:r>
              <a:rPr lang="en-IN" sz="1200" spc="-100" dirty="0">
                <a:cs typeface="Times New Roman"/>
              </a:rPr>
              <a:t> </a:t>
            </a:r>
            <a:r>
              <a:rPr lang="en-IN" sz="1200" spc="133" dirty="0">
                <a:cs typeface="Times New Roman"/>
              </a:rPr>
              <a:t>and</a:t>
            </a:r>
            <a:r>
              <a:rPr lang="en-IN" sz="1200" spc="-54" dirty="0">
                <a:cs typeface="Times New Roman"/>
              </a:rPr>
              <a:t> </a:t>
            </a:r>
            <a:r>
              <a:rPr lang="en-IN" sz="1200" spc="67" dirty="0">
                <a:cs typeface="Times New Roman"/>
              </a:rPr>
              <a:t>associations</a:t>
            </a:r>
            <a:r>
              <a:rPr lang="en-IN" sz="1200" spc="-112" dirty="0">
                <a:cs typeface="Times New Roman"/>
              </a:rPr>
              <a:t> </a:t>
            </a:r>
            <a:r>
              <a:rPr lang="en-IN" sz="1200" spc="95" dirty="0">
                <a:cs typeface="Times New Roman"/>
              </a:rPr>
              <a:t>opposed</a:t>
            </a:r>
            <a:r>
              <a:rPr lang="en-IN" sz="1200" spc="-25" dirty="0">
                <a:cs typeface="Times New Roman"/>
              </a:rPr>
              <a:t> </a:t>
            </a:r>
            <a:r>
              <a:rPr lang="en-IN" sz="1200" spc="92" dirty="0">
                <a:cs typeface="Times New Roman"/>
              </a:rPr>
              <a:t>this</a:t>
            </a:r>
            <a:r>
              <a:rPr lang="en-IN" sz="1200" spc="-104" dirty="0">
                <a:cs typeface="Times New Roman"/>
              </a:rPr>
              <a:t> </a:t>
            </a:r>
            <a:r>
              <a:rPr lang="en-IN" sz="1200" spc="133" dirty="0">
                <a:cs typeface="Times New Roman"/>
              </a:rPr>
              <a:t>and</a:t>
            </a:r>
            <a:r>
              <a:rPr lang="en-IN" sz="1200" spc="-12" dirty="0">
                <a:cs typeface="Times New Roman"/>
              </a:rPr>
              <a:t> </a:t>
            </a:r>
            <a:r>
              <a:rPr lang="en-IN" sz="1200" spc="-21" dirty="0">
                <a:cs typeface="Times New Roman"/>
              </a:rPr>
              <a:t>filed  </a:t>
            </a:r>
            <a:r>
              <a:rPr lang="en-IN" sz="1200" spc="133" dirty="0">
                <a:cs typeface="Times New Roman"/>
              </a:rPr>
              <a:t>the</a:t>
            </a:r>
            <a:r>
              <a:rPr lang="en-IN" sz="1200" spc="-117" dirty="0">
                <a:cs typeface="Times New Roman"/>
              </a:rPr>
              <a:t> </a:t>
            </a:r>
            <a:r>
              <a:rPr lang="en-IN" sz="1200" spc="54" dirty="0">
                <a:cs typeface="Times New Roman"/>
              </a:rPr>
              <a:t>case</a:t>
            </a:r>
            <a:r>
              <a:rPr lang="en-IN" sz="1200" spc="-54" dirty="0">
                <a:cs typeface="Times New Roman"/>
              </a:rPr>
              <a:t> </a:t>
            </a:r>
            <a:r>
              <a:rPr lang="en-IN" sz="1200" spc="87" dirty="0">
                <a:cs typeface="Times New Roman"/>
              </a:rPr>
              <a:t>in</a:t>
            </a:r>
            <a:r>
              <a:rPr lang="en-IN" sz="1200" spc="-58" dirty="0">
                <a:cs typeface="Times New Roman"/>
              </a:rPr>
              <a:t> </a:t>
            </a:r>
            <a:r>
              <a:rPr lang="en-IN" sz="1200" spc="133" dirty="0">
                <a:cs typeface="Times New Roman"/>
              </a:rPr>
              <a:t>the</a:t>
            </a:r>
            <a:r>
              <a:rPr lang="en-IN" sz="1200" spc="-112" dirty="0">
                <a:cs typeface="Times New Roman"/>
              </a:rPr>
              <a:t> </a:t>
            </a:r>
            <a:r>
              <a:rPr lang="en-IN" sz="1200" spc="75" dirty="0">
                <a:cs typeface="Times New Roman"/>
              </a:rPr>
              <a:t>courts.</a:t>
            </a:r>
            <a:endParaRPr lang="en-IN" sz="1200" dirty="0">
              <a:cs typeface="Times New Roman"/>
            </a:endParaRPr>
          </a:p>
          <a:p>
            <a:pPr marL="238645" marR="528616" indent="-228591">
              <a:lnSpc>
                <a:spcPts val="2342"/>
              </a:lnSpc>
              <a:spcBef>
                <a:spcPts val="496"/>
              </a:spcBef>
              <a:buSzPct val="84615"/>
              <a:buFont typeface="Arial" pitchFamily="34" charset="0"/>
              <a:buChar char="•"/>
              <a:tabLst>
                <a:tab pos="239174" algn="l"/>
              </a:tabLst>
            </a:pPr>
            <a:r>
              <a:rPr lang="en-IN" sz="1200" spc="83" dirty="0">
                <a:cs typeface="Times New Roman"/>
              </a:rPr>
              <a:t>The</a:t>
            </a:r>
            <a:r>
              <a:rPr lang="en-IN" sz="1200" spc="-95" dirty="0">
                <a:cs typeface="Times New Roman"/>
              </a:rPr>
              <a:t> </a:t>
            </a:r>
            <a:r>
              <a:rPr lang="en-IN" sz="1200" spc="104" dirty="0">
                <a:cs typeface="Times New Roman"/>
              </a:rPr>
              <a:t>supreme</a:t>
            </a:r>
            <a:r>
              <a:rPr lang="en-IN" sz="1200" spc="-117" dirty="0">
                <a:cs typeface="Times New Roman"/>
              </a:rPr>
              <a:t> </a:t>
            </a:r>
            <a:r>
              <a:rPr lang="en-IN" sz="1200" spc="100" dirty="0">
                <a:cs typeface="Times New Roman"/>
              </a:rPr>
              <a:t>court</a:t>
            </a:r>
            <a:r>
              <a:rPr lang="en-IN" sz="1200" spc="-133" dirty="0">
                <a:cs typeface="Times New Roman"/>
              </a:rPr>
              <a:t> </a:t>
            </a:r>
            <a:r>
              <a:rPr lang="en-IN" sz="1200" spc="17" dirty="0">
                <a:cs typeface="Times New Roman"/>
              </a:rPr>
              <a:t>of</a:t>
            </a:r>
            <a:r>
              <a:rPr lang="en-IN" sz="1200" spc="42" dirty="0">
                <a:cs typeface="Times New Roman"/>
              </a:rPr>
              <a:t> </a:t>
            </a:r>
            <a:r>
              <a:rPr lang="en-IN" sz="1200" spc="83" dirty="0">
                <a:cs typeface="Times New Roman"/>
              </a:rPr>
              <a:t>India</a:t>
            </a:r>
            <a:r>
              <a:rPr lang="en-IN" sz="1200" spc="-54" dirty="0">
                <a:cs typeface="Times New Roman"/>
              </a:rPr>
              <a:t> </a:t>
            </a:r>
            <a:r>
              <a:rPr lang="en-IN" sz="1200" spc="125" dirty="0">
                <a:cs typeface="Times New Roman"/>
              </a:rPr>
              <a:t>bunched</a:t>
            </a:r>
            <a:r>
              <a:rPr lang="en-IN" sz="1200" spc="-71" dirty="0">
                <a:cs typeface="Times New Roman"/>
              </a:rPr>
              <a:t> </a:t>
            </a:r>
            <a:r>
              <a:rPr lang="en-IN" sz="1200" spc="29" dirty="0">
                <a:cs typeface="Times New Roman"/>
              </a:rPr>
              <a:t>all</a:t>
            </a:r>
            <a:r>
              <a:rPr lang="en-IN" sz="1200" spc="-42" dirty="0">
                <a:cs typeface="Times New Roman"/>
              </a:rPr>
              <a:t> </a:t>
            </a:r>
            <a:r>
              <a:rPr lang="en-IN" sz="1200" spc="104" dirty="0">
                <a:cs typeface="Times New Roman"/>
              </a:rPr>
              <a:t>these</a:t>
            </a:r>
            <a:r>
              <a:rPr lang="en-IN" sz="1200" spc="-112" dirty="0">
                <a:cs typeface="Times New Roman"/>
              </a:rPr>
              <a:t> </a:t>
            </a:r>
            <a:r>
              <a:rPr lang="en-IN" sz="1200" spc="-21" dirty="0">
                <a:cs typeface="Times New Roman"/>
              </a:rPr>
              <a:t>case  </a:t>
            </a:r>
            <a:r>
              <a:rPr lang="en-IN" sz="1200" spc="67" dirty="0">
                <a:cs typeface="Times New Roman"/>
              </a:rPr>
              <a:t>together.</a:t>
            </a:r>
            <a:endParaRPr lang="en-IN" sz="1200" dirty="0">
              <a:cs typeface="Times New Roman"/>
            </a:endParaRPr>
          </a:p>
          <a:p>
            <a:pPr marL="238645" marR="172501" indent="-228591">
              <a:lnSpc>
                <a:spcPts val="2342"/>
              </a:lnSpc>
              <a:spcBef>
                <a:spcPts val="496"/>
              </a:spcBef>
              <a:buSzPct val="84615"/>
              <a:buFont typeface="Arial" pitchFamily="34" charset="0"/>
              <a:buChar char="•"/>
              <a:tabLst>
                <a:tab pos="239174" algn="l"/>
                <a:tab pos="4074420" algn="l"/>
                <a:tab pos="5249653" algn="l"/>
              </a:tabLst>
            </a:pPr>
            <a:r>
              <a:rPr lang="en-IN" sz="1200" spc="54" dirty="0">
                <a:cs typeface="Times New Roman"/>
              </a:rPr>
              <a:t>This</a:t>
            </a:r>
            <a:r>
              <a:rPr lang="en-IN" sz="1200" spc="-87" dirty="0">
                <a:cs typeface="Times New Roman"/>
              </a:rPr>
              <a:t> </a:t>
            </a:r>
            <a:r>
              <a:rPr lang="en-IN" sz="1200" spc="54" dirty="0">
                <a:cs typeface="Times New Roman"/>
              </a:rPr>
              <a:t>case</a:t>
            </a:r>
            <a:r>
              <a:rPr lang="en-IN" sz="1200" spc="-112" dirty="0">
                <a:cs typeface="Times New Roman"/>
              </a:rPr>
              <a:t> </a:t>
            </a:r>
            <a:r>
              <a:rPr lang="en-IN" sz="1200" spc="37" dirty="0">
                <a:cs typeface="Times New Roman"/>
              </a:rPr>
              <a:t>was</a:t>
            </a:r>
            <a:r>
              <a:rPr lang="en-IN" sz="1200" spc="-50" dirty="0">
                <a:cs typeface="Times New Roman"/>
              </a:rPr>
              <a:t> </a:t>
            </a:r>
            <a:r>
              <a:rPr lang="en-IN" sz="1200" spc="95" dirty="0">
                <a:cs typeface="Times New Roman"/>
              </a:rPr>
              <a:t>known</a:t>
            </a:r>
            <a:r>
              <a:rPr lang="en-IN" sz="1200" spc="-100" dirty="0">
                <a:cs typeface="Times New Roman"/>
              </a:rPr>
              <a:t> </a:t>
            </a:r>
            <a:r>
              <a:rPr lang="en-IN" sz="1200" spc="54" dirty="0">
                <a:cs typeface="Times New Roman"/>
              </a:rPr>
              <a:t>as</a:t>
            </a:r>
            <a:r>
              <a:rPr lang="en-IN" sz="1200" spc="-37" dirty="0">
                <a:cs typeface="Times New Roman"/>
              </a:rPr>
              <a:t> </a:t>
            </a:r>
            <a:r>
              <a:rPr lang="en-IN" sz="1200" spc="-175" dirty="0">
                <a:cs typeface="Times New Roman"/>
              </a:rPr>
              <a:t>“</a:t>
            </a:r>
            <a:r>
              <a:rPr lang="en-IN" sz="1200" spc="-4" dirty="0">
                <a:cs typeface="Times New Roman"/>
              </a:rPr>
              <a:t> </a:t>
            </a:r>
            <a:r>
              <a:rPr lang="en-IN" sz="1200" spc="83" dirty="0" err="1">
                <a:cs typeface="Times New Roman"/>
              </a:rPr>
              <a:t>Indira</a:t>
            </a:r>
            <a:r>
              <a:rPr lang="en-IN" sz="1200" spc="83" dirty="0">
                <a:cs typeface="Times New Roman"/>
              </a:rPr>
              <a:t> </a:t>
            </a:r>
            <a:r>
              <a:rPr lang="en-IN" sz="1200" spc="46" dirty="0" err="1">
                <a:cs typeface="Times New Roman"/>
              </a:rPr>
              <a:t>Sawhney</a:t>
            </a:r>
            <a:r>
              <a:rPr lang="en-IN" sz="1200" spc="46" dirty="0">
                <a:cs typeface="Times New Roman"/>
              </a:rPr>
              <a:t> </a:t>
            </a:r>
            <a:r>
              <a:rPr lang="en-IN" sz="1200" spc="133" dirty="0">
                <a:cs typeface="Times New Roman"/>
              </a:rPr>
              <a:t>and</a:t>
            </a:r>
            <a:r>
              <a:rPr lang="en-IN" sz="1200" spc="-129" dirty="0">
                <a:cs typeface="Times New Roman"/>
              </a:rPr>
              <a:t> </a:t>
            </a:r>
            <a:r>
              <a:rPr lang="en-IN" sz="1200" spc="108" dirty="0">
                <a:cs typeface="Times New Roman"/>
              </a:rPr>
              <a:t>others  </a:t>
            </a:r>
            <a:r>
              <a:rPr lang="en-IN" sz="1200" spc="-104" dirty="0">
                <a:cs typeface="Times New Roman"/>
              </a:rPr>
              <a:t>Vs  </a:t>
            </a:r>
            <a:r>
              <a:rPr lang="en-IN" sz="1200" spc="87" dirty="0">
                <a:cs typeface="Times New Roman"/>
              </a:rPr>
              <a:t>Union </a:t>
            </a:r>
            <a:r>
              <a:rPr lang="en-IN" sz="1200" spc="17" dirty="0">
                <a:cs typeface="Times New Roman"/>
              </a:rPr>
              <a:t>of </a:t>
            </a:r>
            <a:r>
              <a:rPr lang="en-IN" sz="1200" spc="83" dirty="0">
                <a:cs typeface="Times New Roman"/>
              </a:rPr>
              <a:t>India</a:t>
            </a:r>
            <a:r>
              <a:rPr lang="en-IN" sz="1200" spc="-204" dirty="0">
                <a:cs typeface="Times New Roman"/>
              </a:rPr>
              <a:t> </a:t>
            </a:r>
            <a:r>
              <a:rPr lang="en-IN" sz="1200" spc="46" dirty="0">
                <a:cs typeface="Times New Roman"/>
              </a:rPr>
              <a:t>case.</a:t>
            </a:r>
            <a:endParaRPr lang="en-IN" sz="1200" dirty="0">
              <a:cs typeface="Times New Roman"/>
            </a:endParaRPr>
          </a:p>
          <a:p>
            <a:pPr marL="238645" marR="146044" indent="-228591">
              <a:lnSpc>
                <a:spcPts val="2342"/>
              </a:lnSpc>
              <a:spcBef>
                <a:spcPts val="500"/>
              </a:spcBef>
              <a:buSzPct val="84615"/>
              <a:buFont typeface="Arial" pitchFamily="34" charset="0"/>
              <a:buChar char="•"/>
              <a:tabLst>
                <a:tab pos="239174" algn="l"/>
              </a:tabLst>
            </a:pPr>
            <a:r>
              <a:rPr lang="en-IN" sz="1200" spc="29" dirty="0">
                <a:cs typeface="Times New Roman"/>
              </a:rPr>
              <a:t>Eleven</a:t>
            </a:r>
            <a:r>
              <a:rPr lang="en-IN" sz="1200" spc="-42" dirty="0">
                <a:cs typeface="Times New Roman"/>
              </a:rPr>
              <a:t> </a:t>
            </a:r>
            <a:r>
              <a:rPr lang="en-IN" sz="1200" spc="58" dirty="0">
                <a:cs typeface="Times New Roman"/>
              </a:rPr>
              <a:t>judges</a:t>
            </a:r>
            <a:r>
              <a:rPr lang="en-IN" sz="1200" spc="-117" dirty="0">
                <a:cs typeface="Times New Roman"/>
              </a:rPr>
              <a:t> </a:t>
            </a:r>
            <a:r>
              <a:rPr lang="en-IN" sz="1200" spc="17" dirty="0">
                <a:cs typeface="Times New Roman"/>
              </a:rPr>
              <a:t>of</a:t>
            </a:r>
            <a:r>
              <a:rPr lang="en-IN" sz="1200" spc="46" dirty="0">
                <a:cs typeface="Times New Roman"/>
              </a:rPr>
              <a:t> </a:t>
            </a:r>
            <a:r>
              <a:rPr lang="en-IN" sz="1200" spc="83" dirty="0">
                <a:cs typeface="Times New Roman"/>
              </a:rPr>
              <a:t>Supreme</a:t>
            </a:r>
            <a:r>
              <a:rPr lang="en-IN" sz="1200" spc="-62" dirty="0">
                <a:cs typeface="Times New Roman"/>
              </a:rPr>
              <a:t> </a:t>
            </a:r>
            <a:r>
              <a:rPr lang="en-IN" sz="1200" spc="87" dirty="0">
                <a:cs typeface="Times New Roman"/>
              </a:rPr>
              <a:t>Court</a:t>
            </a:r>
            <a:r>
              <a:rPr lang="en-IN" sz="1200" spc="-58" dirty="0">
                <a:cs typeface="Times New Roman"/>
              </a:rPr>
              <a:t> </a:t>
            </a:r>
            <a:r>
              <a:rPr lang="en-IN" sz="1200" spc="108" dirty="0">
                <a:cs typeface="Times New Roman"/>
              </a:rPr>
              <a:t>heard</a:t>
            </a:r>
            <a:r>
              <a:rPr lang="en-IN" sz="1200" spc="-21" dirty="0">
                <a:cs typeface="Times New Roman"/>
              </a:rPr>
              <a:t> </a:t>
            </a:r>
            <a:r>
              <a:rPr lang="en-IN" sz="1200" spc="133" dirty="0">
                <a:cs typeface="Times New Roman"/>
              </a:rPr>
              <a:t>the</a:t>
            </a:r>
            <a:r>
              <a:rPr lang="en-IN" sz="1200" spc="-104" dirty="0">
                <a:cs typeface="Times New Roman"/>
              </a:rPr>
              <a:t> </a:t>
            </a:r>
            <a:r>
              <a:rPr lang="en-IN" sz="1200" spc="71" dirty="0">
                <a:cs typeface="Times New Roman"/>
              </a:rPr>
              <a:t>arguments  </a:t>
            </a:r>
            <a:r>
              <a:rPr lang="en-IN" sz="1200" spc="17" dirty="0">
                <a:cs typeface="Times New Roman"/>
              </a:rPr>
              <a:t>of </a:t>
            </a:r>
            <a:r>
              <a:rPr lang="en-IN" sz="1200" spc="133" dirty="0">
                <a:cs typeface="Times New Roman"/>
              </a:rPr>
              <a:t>both</a:t>
            </a:r>
            <a:r>
              <a:rPr lang="en-IN" sz="1200" spc="-67" dirty="0">
                <a:cs typeface="Times New Roman"/>
              </a:rPr>
              <a:t> </a:t>
            </a:r>
            <a:r>
              <a:rPr lang="en-IN" sz="1200" spc="67" dirty="0">
                <a:cs typeface="Times New Roman"/>
              </a:rPr>
              <a:t>side.</a:t>
            </a:r>
            <a:endParaRPr lang="en-IN" sz="1200" dirty="0">
              <a:cs typeface="Times New Roman"/>
            </a:endParaRPr>
          </a:p>
        </p:txBody>
      </p:sp>
      <p:pic>
        <p:nvPicPr>
          <p:cNvPr id="3" name="Picture 2">
            <a:extLst>
              <a:ext uri="{FF2B5EF4-FFF2-40B4-BE49-F238E27FC236}">
                <a16:creationId xmlns:a16="http://schemas.microsoft.com/office/drawing/2014/main" id="{31F3800C-0F71-41A4-ADA9-6A09AA29F6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2660" y="361950"/>
            <a:ext cx="2867025" cy="1847850"/>
          </a:xfrm>
          <a:prstGeom prst="rect">
            <a:avLst/>
          </a:prstGeom>
        </p:spPr>
      </p:pic>
      <p:pic>
        <p:nvPicPr>
          <p:cNvPr id="6" name="Picture 5">
            <a:extLst>
              <a:ext uri="{FF2B5EF4-FFF2-40B4-BE49-F238E27FC236}">
                <a16:creationId xmlns:a16="http://schemas.microsoft.com/office/drawing/2014/main" id="{D9DEE60B-EEF9-4BEF-9B41-9FAFF95314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2660" y="2449830"/>
            <a:ext cx="2867025" cy="187747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TotalTime>
  <Words>3436</Words>
  <Application>Microsoft Office PowerPoint</Application>
  <PresentationFormat>On-screen Show (16:9)</PresentationFormat>
  <Paragraphs>325</Paragraphs>
  <Slides>48</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Roboto</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Political executive</vt:lpstr>
      <vt:lpstr>PowerPoint Presentation</vt:lpstr>
      <vt:lpstr> 1.  Council of ministers is the official name for the body  that includes all the Ministers. It usually has 60 to 80  Ministers of different    tasks Usually top level leaders of the ruling party, who are  in charge of the major ministries.  Usually the Cabinet  Ministers meet to take decisions in the name of the council of Ministers.  Cabinet is thus the inner ring of  the Council of Ministers.  It comprises about 20  ministers.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OF INSTITUTIONS</dc:title>
  <cp:lastModifiedBy>Kakali Pal</cp:lastModifiedBy>
  <cp:revision>39</cp:revision>
  <dcterms:created xsi:type="dcterms:W3CDTF">2020-07-26T15:46:49Z</dcterms:created>
  <dcterms:modified xsi:type="dcterms:W3CDTF">2021-06-13T13:22:45Z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2015-12-02T00:00:00Z</vt:filetime>
  </property>
  <property fmtid="{D5CDD505-2E9C-101B-9397-08002B2CF9AE}" pid="3" name="Creator">
    <vt:lpwstr>Microsoft® PowerPoint® 2013</vt:lpwstr>
  </property>
  <property fmtid="{D5CDD505-2E9C-101B-9397-08002B2CF9AE}" pid="4" name="LastSaved">
    <vt:filetime>2020-07-26T00:00:00Z</vt:filetime>
  </property>
</Properties>
</file>