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9" r:id="rId2"/>
  </p:sldMasterIdLst>
  <p:notesMasterIdLst>
    <p:notesMasterId r:id="rId11"/>
  </p:notesMasterIdLst>
  <p:sldIdLst>
    <p:sldId id="256" r:id="rId3"/>
    <p:sldId id="257" r:id="rId4"/>
    <p:sldId id="263" r:id="rId5"/>
    <p:sldId id="264" r:id="rId6"/>
    <p:sldId id="274" r:id="rId7"/>
    <p:sldId id="275" r:id="rId8"/>
    <p:sldId id="277" r:id="rId9"/>
    <p:sldId id="273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gQBN516kbdcNea2kfScvp7KMNMU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78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23" Type="http://customschemas.google.com/relationships/presentationmetadata" Target="meta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H_aEgbY"/>
      </p:ext>
    </p:extLs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H_aEgbU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25635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" name="Google Shape;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9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0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42900" algn="l">
              <a:spcBef>
                <a:spcPts val="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2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7"/>
          <p:cNvSpPr txBox="1"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27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8472487" y="4662487"/>
            <a:ext cx="549275" cy="39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rial"/>
              <a:buNone/>
              <a:defRPr sz="1000" b="0" i="0" u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 txBox="1"/>
          <p:nvPr/>
        </p:nvSpPr>
        <p:spPr>
          <a:xfrm>
            <a:off x="222250" y="738574"/>
            <a:ext cx="8763000" cy="2982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alibri"/>
              <a:buNone/>
            </a:pPr>
            <a:r>
              <a:rPr lang="en-US" sz="3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ORGANIC</a:t>
            </a:r>
            <a:r>
              <a:rPr lang="en-US" sz="30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CHEMISTRY</a:t>
            </a:r>
            <a:endParaRPr sz="29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Chemical Reactions of Haloarenes, Nucleophilic </a:t>
            </a:r>
            <a:r>
              <a:rPr lang="en-US" sz="2800" b="1" dirty="0" err="1">
                <a:solidFill>
                  <a:srgbClr val="FF0000"/>
                </a:solidFill>
              </a:rPr>
              <a:t>Substritution</a:t>
            </a:r>
            <a:r>
              <a:rPr lang="en-US" sz="2800" b="1" dirty="0">
                <a:solidFill>
                  <a:srgbClr val="FF0000"/>
                </a:solidFill>
              </a:rPr>
              <a:t> Reactions, Electrophilic Substitution Reactions, Reaction with Metals</a:t>
            </a:r>
          </a:p>
        </p:txBody>
      </p:sp>
      <p:sp>
        <p:nvSpPr>
          <p:cNvPr id="60" name="Google Shape;60;p1"/>
          <p:cNvSpPr txBox="1"/>
          <p:nvPr/>
        </p:nvSpPr>
        <p:spPr>
          <a:xfrm>
            <a:off x="1091045" y="2405497"/>
            <a:ext cx="6826828" cy="1646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5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SUBJECT </a:t>
            </a:r>
            <a:r>
              <a:rPr lang="en-US" sz="2500" b="1" i="0" u="none" strike="noStrike" cap="none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 CHEMISTRY</a:t>
            </a:r>
            <a:endParaRPr sz="2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5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CHAPTER NUMBER: 10</a:t>
            </a:r>
            <a:endParaRPr sz="2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5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CHAPTER NAME : </a:t>
            </a:r>
            <a:r>
              <a:rPr lang="en-US" sz="2500" b="1" dirty="0">
                <a:latin typeface="Calibri" panose="020F0502020204030204" pitchFamily="34" charset="0"/>
                <a:cs typeface="Calibri" panose="020F0502020204030204" pitchFamily="34" charset="0"/>
              </a:rPr>
              <a:t>HALOALKANES AND HALOARENES</a:t>
            </a:r>
            <a:endParaRPr sz="25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1" name="Google Shape;61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948545"/>
            <a:ext cx="9144000" cy="1194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63;p14">
            <a:extLst>
              <a:ext uri="{FF2B5EF4-FFF2-40B4-BE49-F238E27FC236}">
                <a16:creationId xmlns:a16="http://schemas.microsoft.com/office/drawing/2014/main" id="{D6E43723-434F-6191-A4BC-ACFE3DDE5E0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52724" y="12669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"/>
          <p:cNvSpPr txBox="1"/>
          <p:nvPr/>
        </p:nvSpPr>
        <p:spPr>
          <a:xfrm>
            <a:off x="504825" y="1130300"/>
            <a:ext cx="7975600" cy="2630487"/>
          </a:xfrm>
          <a:prstGeom prst="rect">
            <a:avLst/>
          </a:prstGeom>
          <a:solidFill>
            <a:srgbClr val="C8C8C8"/>
          </a:solidFill>
          <a:ln w="25400" cap="flat" cmpd="sng">
            <a:solidFill>
              <a:srgbClr val="BC7D2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"/>
          <p:cNvSpPr txBox="1"/>
          <p:nvPr/>
        </p:nvSpPr>
        <p:spPr>
          <a:xfrm>
            <a:off x="498475" y="1279525"/>
            <a:ext cx="7959725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en-US" sz="14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Learning Outcome</a:t>
            </a:r>
            <a:br>
              <a:rPr lang="en-US" sz="1400" b="1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400" b="0" i="0" u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/>
              <a:t>Students will be able to Recognize   the various   Chemical Reactions of </a:t>
            </a:r>
            <a:r>
              <a:rPr lang="en-US" dirty="0" err="1"/>
              <a:t>Haloarenes</a:t>
            </a:r>
            <a:endParaRPr lang="en-US" dirty="0"/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/>
              <a:t>. Students will be able to relate  Nucleophilic </a:t>
            </a:r>
            <a:r>
              <a:rPr lang="en-US" dirty="0" err="1"/>
              <a:t>Substritution</a:t>
            </a:r>
            <a:r>
              <a:rPr lang="en-US" dirty="0"/>
              <a:t> Reactions in </a:t>
            </a:r>
            <a:r>
              <a:rPr lang="en-US" dirty="0" err="1"/>
              <a:t>Haloarenes</a:t>
            </a:r>
            <a:endParaRPr lang="en-US" dirty="0"/>
          </a:p>
          <a:p>
            <a:pPr marL="285750" lvl="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/>
              <a:t>They will understand how Electrophilic Substitution Reactions occurs Aryl Halides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IN" dirty="0"/>
              <a:t>They will understand about Reaction of Aryl Halides with Metals</a:t>
            </a:r>
            <a:endParaRPr sz="1400" b="0" i="0" u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oogle Shape;63;p14">
            <a:extLst>
              <a:ext uri="{FF2B5EF4-FFF2-40B4-BE49-F238E27FC236}">
                <a16:creationId xmlns:a16="http://schemas.microsoft.com/office/drawing/2014/main" id="{90B43EBF-D39E-B466-A2D3-732C1CEFB8E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52724" y="12669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"/>
          <p:cNvSpPr txBox="1"/>
          <p:nvPr/>
        </p:nvSpPr>
        <p:spPr>
          <a:xfrm>
            <a:off x="523875" y="693737"/>
            <a:ext cx="8089900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781049" y="726043"/>
            <a:ext cx="650557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>
                <a:latin typeface="Calibri" pitchFamily="34" charset="0"/>
                <a:cs typeface="Calibri" pitchFamily="34" charset="0"/>
              </a:rPr>
              <a:t>Reactions of </a:t>
            </a:r>
            <a:r>
              <a:rPr lang="en-US" b="1" u="sng" dirty="0" err="1">
                <a:latin typeface="Calibri" pitchFamily="34" charset="0"/>
                <a:cs typeface="Calibri" pitchFamily="34" charset="0"/>
              </a:rPr>
              <a:t>Haloarenes</a:t>
            </a:r>
            <a:r>
              <a:rPr lang="en-US" b="1" u="sng" dirty="0">
                <a:latin typeface="Calibri" pitchFamily="34" charset="0"/>
                <a:cs typeface="Calibri" pitchFamily="34" charset="0"/>
              </a:rPr>
              <a:t>: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Nucleophilic substitution: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Aryl halides are extremely less reactive towards nucleophilic substitution reactions due to: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Resonance effect: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carbon atom attached to halogen is sp2-hybridized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>
                <a:latin typeface="Calibri" pitchFamily="34" charset="0"/>
                <a:cs typeface="Calibri" pitchFamily="34" charset="0"/>
              </a:rPr>
              <a:t> Instability of phenyl cation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b="1" u="sng" dirty="0">
              <a:latin typeface="Calibri" pitchFamily="34" charset="0"/>
              <a:cs typeface="Calibri" pitchFamily="34" charset="0"/>
            </a:endParaRPr>
          </a:p>
          <a:p>
            <a:endParaRPr lang="en-US" b="1" u="sng" dirty="0">
              <a:latin typeface="Calibri" pitchFamily="34" charset="0"/>
              <a:cs typeface="Calibri" pitchFamily="34" charset="0"/>
            </a:endParaRPr>
          </a:p>
          <a:p>
            <a:endParaRPr lang="en-US" b="1" u="sng" dirty="0">
              <a:latin typeface="Calibri" pitchFamily="34" charset="0"/>
              <a:cs typeface="Calibri" pitchFamily="34" charset="0"/>
            </a:endParaRPr>
          </a:p>
          <a:p>
            <a:r>
              <a:rPr lang="en-US" b="1" u="sng" dirty="0">
                <a:latin typeface="Calibri" pitchFamily="34" charset="0"/>
                <a:cs typeface="Calibri" pitchFamily="34" charset="0"/>
              </a:rPr>
              <a:t>Replacement by hydroxyl group:</a:t>
            </a: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5052" y="1614390"/>
            <a:ext cx="4198776" cy="127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90925" y="3326477"/>
            <a:ext cx="3880368" cy="131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333376" y="66675"/>
            <a:ext cx="71532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Lecture-07</a:t>
            </a:r>
          </a:p>
          <a:p>
            <a:pPr algn="ctr"/>
            <a:r>
              <a:rPr lang="en-US" b="1" u="sng" dirty="0">
                <a:solidFill>
                  <a:srgbClr val="FF0000"/>
                </a:solidFill>
              </a:rPr>
              <a:t>Chemical Reactions of </a:t>
            </a:r>
            <a:r>
              <a:rPr lang="en-US" b="1" u="sng" dirty="0" err="1">
                <a:solidFill>
                  <a:srgbClr val="FF0000"/>
                </a:solidFill>
              </a:rPr>
              <a:t>Haloarenes</a:t>
            </a:r>
            <a:r>
              <a:rPr lang="en-US" b="1" u="sng" dirty="0">
                <a:solidFill>
                  <a:srgbClr val="FF0000"/>
                </a:solidFill>
              </a:rPr>
              <a:t>, Nucleophilic </a:t>
            </a:r>
            <a:r>
              <a:rPr lang="en-US" b="1" u="sng" dirty="0" err="1">
                <a:solidFill>
                  <a:srgbClr val="FF0000"/>
                </a:solidFill>
              </a:rPr>
              <a:t>Substritution</a:t>
            </a:r>
            <a:r>
              <a:rPr lang="en-US" b="1" u="sng" dirty="0">
                <a:solidFill>
                  <a:srgbClr val="FF0000"/>
                </a:solidFill>
              </a:rPr>
              <a:t> Reactions, Electrophilic Substitution Reactions, Reaction with Metals</a:t>
            </a:r>
          </a:p>
        </p:txBody>
      </p:sp>
      <p:pic>
        <p:nvPicPr>
          <p:cNvPr id="8" name="Google Shape;63;p14">
            <a:extLst>
              <a:ext uri="{FF2B5EF4-FFF2-40B4-BE49-F238E27FC236}">
                <a16:creationId xmlns:a16="http://schemas.microsoft.com/office/drawing/2014/main" id="{FA4DD840-6959-DCCC-C0ED-EE657F449EC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52724" y="12669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/>
          <p:nvPr/>
        </p:nvSpPr>
        <p:spPr>
          <a:xfrm>
            <a:off x="320675" y="309562"/>
            <a:ext cx="8121939" cy="364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857249" y="345043"/>
            <a:ext cx="65436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r>
              <a:rPr lang="en-IN" dirty="0">
                <a:latin typeface="Calibri" pitchFamily="34" charset="0"/>
                <a:cs typeface="Calibri" pitchFamily="34" charset="0"/>
              </a:rPr>
              <a:t>The presence of an electron-withdrawing group (-NO2) at the </a:t>
            </a:r>
            <a:r>
              <a:rPr lang="en-IN" dirty="0" err="1">
                <a:latin typeface="Calibri" pitchFamily="34" charset="0"/>
                <a:cs typeface="Calibri" pitchFamily="34" charset="0"/>
              </a:rPr>
              <a:t>ortho</a:t>
            </a:r>
            <a:r>
              <a:rPr lang="en-IN" dirty="0">
                <a:latin typeface="Calibri" pitchFamily="34" charset="0"/>
                <a:cs typeface="Calibri" pitchFamily="34" charset="0"/>
              </a:rPr>
              <a:t>- and para-positions increases the reactivity of </a:t>
            </a:r>
            <a:r>
              <a:rPr lang="en-IN" dirty="0" err="1">
                <a:latin typeface="Calibri" pitchFamily="34" charset="0"/>
                <a:cs typeface="Calibri" pitchFamily="34" charset="0"/>
              </a:rPr>
              <a:t>haloarenes</a:t>
            </a:r>
            <a:r>
              <a:rPr lang="en-IN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Ø"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IN" dirty="0"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4083" y="825566"/>
            <a:ext cx="38100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2125" y="2203135"/>
            <a:ext cx="3526388" cy="2095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33450" y="4338965"/>
            <a:ext cx="655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effect is pronounced when (-NO2) group is introduced at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ortho</a:t>
            </a:r>
            <a:r>
              <a:rPr lang="en-US" dirty="0">
                <a:latin typeface="Calibri" pitchFamily="34" charset="0"/>
                <a:cs typeface="Calibri" pitchFamily="34" charset="0"/>
              </a:rPr>
              <a:t> and para- positions</a:t>
            </a:r>
            <a:endParaRPr lang="en-US" dirty="0"/>
          </a:p>
        </p:txBody>
      </p:sp>
      <p:pic>
        <p:nvPicPr>
          <p:cNvPr id="8" name="Google Shape;63;p14">
            <a:extLst>
              <a:ext uri="{FF2B5EF4-FFF2-40B4-BE49-F238E27FC236}">
                <a16:creationId xmlns:a16="http://schemas.microsoft.com/office/drawing/2014/main" id="{5634D995-D0C1-613C-7B3C-9D53968E782F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52724" y="12669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/>
          <p:nvPr/>
        </p:nvSpPr>
        <p:spPr>
          <a:xfrm>
            <a:off x="377825" y="328612"/>
            <a:ext cx="8121939" cy="364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239567" y="779562"/>
            <a:ext cx="53993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. Electrophilic Substitution Reaction of </a:t>
            </a:r>
            <a:r>
              <a:rPr lang="en-US" b="1" u="sng" dirty="0" err="1">
                <a:solidFill>
                  <a:srgbClr val="FF0000"/>
                </a:solidFill>
              </a:rPr>
              <a:t>Haloarenes</a:t>
            </a:r>
            <a:r>
              <a:rPr lang="en-US" b="1" u="sng" dirty="0">
                <a:solidFill>
                  <a:srgbClr val="FF0000"/>
                </a:solidFill>
              </a:rPr>
              <a:t> 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1089451"/>
            <a:ext cx="4772025" cy="3689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oogle Shape;63;p14">
            <a:extLst>
              <a:ext uri="{FF2B5EF4-FFF2-40B4-BE49-F238E27FC236}">
                <a16:creationId xmlns:a16="http://schemas.microsoft.com/office/drawing/2014/main" id="{F5D28B7C-B4DD-9371-E637-D9B9032BCDF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752724" y="12669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552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/>
          <p:nvPr/>
        </p:nvSpPr>
        <p:spPr>
          <a:xfrm>
            <a:off x="377825" y="328612"/>
            <a:ext cx="8121939" cy="364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904874" y="520125"/>
            <a:ext cx="601027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Reaction with metals:</a:t>
            </a:r>
            <a:endParaRPr lang="en-IN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Wurtz-Fittig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reaction: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mixture of an alkyl halide and aryl halide gives an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alkylarene</a:t>
            </a:r>
            <a:r>
              <a:rPr lang="en-US" dirty="0">
                <a:latin typeface="Calibri" pitchFamily="34" charset="0"/>
                <a:cs typeface="Calibri" pitchFamily="34" charset="0"/>
              </a:rPr>
              <a:t> when treated with sodium in dry ether and is called the </a:t>
            </a:r>
            <a:r>
              <a:rPr lang="en-US" dirty="0" err="1">
                <a:latin typeface="Calibri" pitchFamily="34" charset="0"/>
                <a:cs typeface="Calibri" pitchFamily="34" charset="0"/>
              </a:rPr>
              <a:t>Wurtz-Fittig</a:t>
            </a:r>
            <a:r>
              <a:rPr lang="en-US" dirty="0">
                <a:latin typeface="Calibri" pitchFamily="34" charset="0"/>
                <a:cs typeface="Calibri" pitchFamily="34" charset="0"/>
              </a:rPr>
              <a:t> reaction.</a:t>
            </a:r>
            <a:endParaRPr lang="en-IN" dirty="0">
              <a:latin typeface="Calibri" pitchFamily="34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Tx/>
              <a:tabLst>
                <a:tab pos="257175" algn="l"/>
                <a:tab pos="457200" algn="l"/>
                <a:tab pos="2260600" algn="l"/>
                <a:tab pos="4114800" algn="l"/>
              </a:tabLst>
            </a:pP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1641" y="1381319"/>
            <a:ext cx="47910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62024" y="2907268"/>
            <a:ext cx="67341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b="1" dirty="0" err="1">
                <a:latin typeface="Calibri" pitchFamily="34" charset="0"/>
                <a:cs typeface="Calibri" pitchFamily="34" charset="0"/>
              </a:rPr>
              <a:t>Fittig</a:t>
            </a:r>
            <a:r>
              <a:rPr lang="en-IN" b="1" dirty="0">
                <a:latin typeface="Calibri" pitchFamily="34" charset="0"/>
                <a:cs typeface="Calibri" pitchFamily="34" charset="0"/>
              </a:rPr>
              <a:t> reaction:</a:t>
            </a:r>
            <a:r>
              <a:rPr lang="en-IN" dirty="0">
                <a:latin typeface="Calibri" pitchFamily="34" charset="0"/>
                <a:cs typeface="Calibri" pitchFamily="34" charset="0"/>
              </a:rPr>
              <a:t> Aryl halides also give analogous compounds when treated with sodium in dry ether, in which two aryl groups are joined together. It is called the </a:t>
            </a:r>
            <a:r>
              <a:rPr lang="en-IN" dirty="0" err="1">
                <a:latin typeface="Calibri" pitchFamily="34" charset="0"/>
                <a:cs typeface="Calibri" pitchFamily="34" charset="0"/>
              </a:rPr>
              <a:t>Fittig</a:t>
            </a:r>
            <a:r>
              <a:rPr lang="en-IN" dirty="0">
                <a:latin typeface="Calibri" pitchFamily="34" charset="0"/>
                <a:cs typeface="Calibri" pitchFamily="34" charset="0"/>
              </a:rPr>
              <a:t> reaction</a:t>
            </a:r>
            <a:endParaRPr lang="en-US" dirty="0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33575" y="3622849"/>
            <a:ext cx="4314825" cy="131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oogle Shape;63;p14">
            <a:extLst>
              <a:ext uri="{FF2B5EF4-FFF2-40B4-BE49-F238E27FC236}">
                <a16:creationId xmlns:a16="http://schemas.microsoft.com/office/drawing/2014/main" id="{BD2B9711-B34F-93E4-AFBE-85BBCEFDAD62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52724" y="12669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151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/>
          <p:nvPr/>
        </p:nvSpPr>
        <p:spPr>
          <a:xfrm>
            <a:off x="368300" y="328612"/>
            <a:ext cx="8121939" cy="364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lang="en-US" dirty="0"/>
          </a:p>
          <a:p>
            <a:pPr marL="742950" marR="0" lvl="1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800099" y="616743"/>
            <a:ext cx="693420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b="1" u="sng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Answer the following questions: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1.Although chlorine is an electron withdrawing group, yet it is </a:t>
            </a:r>
            <a:r>
              <a:rPr lang="en-US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ortho</a:t>
            </a:r>
            <a:r>
              <a:rPr lang="en-US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-, para- directing in electrophilic aromatic substitution reactions. Why?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2.Can you think why does NO2 group show its effect only at </a:t>
            </a:r>
            <a:r>
              <a:rPr lang="en-US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ortho</a:t>
            </a:r>
            <a:r>
              <a:rPr lang="en-US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- and para- positions and not at meta- position?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3.Convert (</a:t>
            </a:r>
            <a:r>
              <a:rPr lang="en-US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i</a:t>
            </a:r>
            <a:r>
              <a:rPr lang="en-US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)  Benzene to diphenyl (ii) Chlorobenzene to p-</a:t>
            </a:r>
            <a:r>
              <a:rPr lang="en-US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nitrophenol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4. What happens when </a:t>
            </a:r>
            <a:r>
              <a:rPr lang="en-US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bromo</a:t>
            </a:r>
            <a:r>
              <a:rPr lang="en-US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benzene is treated with Mg in the presence of dry ether?</a:t>
            </a:r>
            <a:endParaRPr lang="en-US" dirty="0"/>
          </a:p>
        </p:txBody>
      </p:sp>
      <p:pic>
        <p:nvPicPr>
          <p:cNvPr id="5" name="Google Shape;63;p14">
            <a:extLst>
              <a:ext uri="{FF2B5EF4-FFF2-40B4-BE49-F238E27FC236}">
                <a16:creationId xmlns:a16="http://schemas.microsoft.com/office/drawing/2014/main" id="{2C31DBCE-CDAC-929A-6589-FFA0C3B944C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52724" y="12669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54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/>
          <p:nvPr/>
        </p:nvSpPr>
        <p:spPr>
          <a:xfrm>
            <a:off x="620712" y="742950"/>
            <a:ext cx="7802562" cy="356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dirty="0"/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lang="en-US" sz="4000" b="1" i="0" u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i="0" u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Google Shape;63;p14">
            <a:extLst>
              <a:ext uri="{FF2B5EF4-FFF2-40B4-BE49-F238E27FC236}">
                <a16:creationId xmlns:a16="http://schemas.microsoft.com/office/drawing/2014/main" id="{FDDF8EFD-FA99-3136-3B9A-6CB7E2950F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52724" y="126699"/>
            <a:ext cx="1232526" cy="61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231011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336</Words>
  <Application>Microsoft Office PowerPoint</Application>
  <PresentationFormat>On-screen Show (16:9)</PresentationFormat>
  <Paragraphs>96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Simple Light</vt:lpstr>
      <vt:lpstr>1_Simple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SUKUMAR PANI</cp:lastModifiedBy>
  <cp:revision>22</cp:revision>
  <dcterms:modified xsi:type="dcterms:W3CDTF">2022-05-04T05:23:06Z</dcterms:modified>
</cp:coreProperties>
</file>