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9" r:id="rId2"/>
  </p:sldMasterIdLst>
  <p:notesMasterIdLst>
    <p:notesMasterId r:id="rId11"/>
  </p:notesMasterIdLst>
  <p:sldIdLst>
    <p:sldId id="256" r:id="rId3"/>
    <p:sldId id="257" r:id="rId4"/>
    <p:sldId id="263" r:id="rId5"/>
    <p:sldId id="264" r:id="rId6"/>
    <p:sldId id="274" r:id="rId7"/>
    <p:sldId id="275" r:id="rId8"/>
    <p:sldId id="277" r:id="rId9"/>
    <p:sldId id="273"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gQBN516kbdcNea2kfScvp7KMNMU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snapToGrid="0">
      <p:cViewPr varScale="1">
        <p:scale>
          <a:sx n="103" d="100"/>
          <a:sy n="103" d="100"/>
        </p:scale>
        <p:origin x="878" y="7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26"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25"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24" Type="http://schemas.openxmlformats.org/officeDocument/2006/relationships/commentAuthors" Target="commentAuthors.xml"/><Relationship Id="rId5" Type="http://schemas.openxmlformats.org/officeDocument/2006/relationships/slide" Target="slides/slide3.xml"/><Relationship Id="rId23" Type="http://customschemas.google.com/relationships/presentationmetadata" Target="metadata"/><Relationship Id="rId28"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27"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2">
    <p:pos x="6000" y="100"/>
    <p:text>+amanrouniyar@odmegroup.org How come the website here is ODM Egroup and not ODM PS?
_Assigned to you_
-Swoyan Satyendu</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AH_aEgbY"/>
      </p:ext>
    </p:extLst>
  </p:cm>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AH_aEgbU"/>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extLst>
      <p:ext uri="{BB962C8B-B14F-4D97-AF65-F5344CB8AC3E}">
        <p14:creationId xmlns:p14="http://schemas.microsoft.com/office/powerpoint/2010/main" val="167256354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56" name="Google Shape;5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4" name="Google Shape;6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2" name="Google Shape;10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7"/>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17"/>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17"/>
          <p:cNvSpPr txBox="1">
            <a:spLocks noGrp="1"/>
          </p:cNvSpPr>
          <p:nvPr>
            <p:ph type="sldNum" idx="12"/>
          </p:nvPr>
        </p:nvSpPr>
        <p:spPr>
          <a:xfrm>
            <a:off x="8472487" y="4662487"/>
            <a:ext cx="549275" cy="393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1pPr>
            <a:lvl2pPr marL="0" marR="0" lvl="1"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2pPr>
            <a:lvl3pPr marL="0" marR="0" lvl="2"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3pPr>
            <a:lvl4pPr marL="0" marR="0" lvl="3"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4pPr>
            <a:lvl5pPr marL="0" marR="0" lvl="4"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5pPr>
            <a:lvl6pPr marL="0" marR="0" lvl="5"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6pPr>
            <a:lvl7pPr marL="0" marR="0" lvl="6"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7pPr>
            <a:lvl8pPr marL="0" marR="0" lvl="7"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8pPr>
            <a:lvl9pPr marL="0" marR="0" lvl="8"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0"/>
        <p:cNvGrpSpPr/>
        <p:nvPr/>
      </p:nvGrpSpPr>
      <p:grpSpPr>
        <a:xfrm>
          <a:off x="0" y="0"/>
          <a:ext cx="0" cy="0"/>
          <a:chOff x="0" y="0"/>
          <a:chExt cx="0" cy="0"/>
        </a:xfrm>
      </p:grpSpPr>
      <p:sp>
        <p:nvSpPr>
          <p:cNvPr id="41" name="Google Shape;41;p2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42" name="Google Shape;42;p2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3" name="Google Shape;43;p26"/>
          <p:cNvSpPr txBox="1">
            <a:spLocks noGrp="1"/>
          </p:cNvSpPr>
          <p:nvPr>
            <p:ph type="sldNum" idx="12"/>
          </p:nvPr>
        </p:nvSpPr>
        <p:spPr>
          <a:xfrm>
            <a:off x="8472487" y="4662487"/>
            <a:ext cx="549275" cy="393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1pPr>
            <a:lvl2pPr marL="0" marR="0" lvl="1"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2pPr>
            <a:lvl3pPr marL="0" marR="0" lvl="2"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3pPr>
            <a:lvl4pPr marL="0" marR="0" lvl="3"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4pPr>
            <a:lvl5pPr marL="0" marR="0" lvl="4"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5pPr>
            <a:lvl6pPr marL="0" marR="0" lvl="5"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6pPr>
            <a:lvl7pPr marL="0" marR="0" lvl="6"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7pPr>
            <a:lvl8pPr marL="0" marR="0" lvl="7"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8pPr>
            <a:lvl9pPr marL="0" marR="0" lvl="8"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49"/>
        <p:cNvGrpSpPr/>
        <p:nvPr/>
      </p:nvGrpSpPr>
      <p:grpSpPr>
        <a:xfrm>
          <a:off x="0" y="0"/>
          <a:ext cx="0" cy="0"/>
          <a:chOff x="0" y="0"/>
          <a:chExt cx="0" cy="0"/>
        </a:xfrm>
      </p:grpSpPr>
      <p:sp>
        <p:nvSpPr>
          <p:cNvPr id="50" name="Google Shape;50;p28"/>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51" name="Google Shape;51;p28"/>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2" name="Google Shape;52;p28"/>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53" name="Google Shape;53;p28"/>
          <p:cNvSpPr txBox="1">
            <a:spLocks noGrp="1"/>
          </p:cNvSpPr>
          <p:nvPr>
            <p:ph type="sldNum" idx="12"/>
          </p:nvPr>
        </p:nvSpPr>
        <p:spPr>
          <a:xfrm>
            <a:off x="8472487" y="4662487"/>
            <a:ext cx="549275" cy="393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1pPr>
            <a:lvl2pPr marL="0" marR="0" lvl="1"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2pPr>
            <a:lvl3pPr marL="0" marR="0" lvl="2"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3pPr>
            <a:lvl4pPr marL="0" marR="0" lvl="3"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4pPr>
            <a:lvl5pPr marL="0" marR="0" lvl="4"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5pPr>
            <a:lvl6pPr marL="0" marR="0" lvl="5"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6pPr>
            <a:lvl7pPr marL="0" marR="0" lvl="6"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7pPr>
            <a:lvl8pPr marL="0" marR="0" lvl="7"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8pPr>
            <a:lvl9pPr marL="0" marR="0" lvl="8"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18"/>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18"/>
          <p:cNvSpPr txBox="1">
            <a:spLocks noGrp="1"/>
          </p:cNvSpPr>
          <p:nvPr>
            <p:ph type="sldNum" idx="12"/>
          </p:nvPr>
        </p:nvSpPr>
        <p:spPr>
          <a:xfrm>
            <a:off x="8472487" y="4662487"/>
            <a:ext cx="549275" cy="393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1pPr>
            <a:lvl2pPr marL="0" marR="0" lvl="1"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2pPr>
            <a:lvl3pPr marL="0" marR="0" lvl="2"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3pPr>
            <a:lvl4pPr marL="0" marR="0" lvl="3"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4pPr>
            <a:lvl5pPr marL="0" marR="0" lvl="4"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5pPr>
            <a:lvl6pPr marL="0" marR="0" lvl="5"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6pPr>
            <a:lvl7pPr marL="0" marR="0" lvl="6"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7pPr>
            <a:lvl8pPr marL="0" marR="0" lvl="7"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8pPr>
            <a:lvl9pPr marL="0" marR="0" lvl="8" indent="0" algn="r">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6"/>
        <p:cNvGrpSpPr/>
        <p:nvPr/>
      </p:nvGrpSpPr>
      <p:grpSpPr>
        <a:xfrm>
          <a:off x="0" y="0"/>
          <a:ext cx="0" cy="0"/>
          <a:chOff x="0" y="0"/>
          <a:chExt cx="0" cy="0"/>
        </a:xfrm>
      </p:grpSpPr>
      <p:sp>
        <p:nvSpPr>
          <p:cNvPr id="17" name="Google Shape;17;p19"/>
          <p:cNvSpPr txBox="1">
            <a:spLocks noGrp="1"/>
          </p:cNvSpPr>
          <p:nvPr>
            <p:ph type="sldNum" idx="12"/>
          </p:nvPr>
        </p:nvSpPr>
        <p:spPr>
          <a:xfrm>
            <a:off x="8472487" y="4662487"/>
            <a:ext cx="549275" cy="393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1pPr>
            <a:lvl2pPr marL="0" marR="0" lvl="1"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2pPr>
            <a:lvl3pPr marL="0" marR="0" lvl="2"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3pPr>
            <a:lvl4pPr marL="0" marR="0" lvl="3"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4pPr>
            <a:lvl5pPr marL="0" marR="0" lvl="4"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5pPr>
            <a:lvl6pPr marL="0" marR="0" lvl="5"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6pPr>
            <a:lvl7pPr marL="0" marR="0" lvl="6"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7pPr>
            <a:lvl8pPr marL="0" marR="0" lvl="7"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8pPr>
            <a:lvl9pPr marL="0" marR="0" lvl="8"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8"/>
        <p:cNvGrpSpPr/>
        <p:nvPr/>
      </p:nvGrpSpPr>
      <p:grpSpPr>
        <a:xfrm>
          <a:off x="0" y="0"/>
          <a:ext cx="0" cy="0"/>
          <a:chOff x="0" y="0"/>
          <a:chExt cx="0" cy="0"/>
        </a:xfrm>
      </p:grpSpPr>
      <p:sp>
        <p:nvSpPr>
          <p:cNvPr id="19" name="Google Shape;19;p20"/>
          <p:cNvSpPr txBox="1">
            <a:spLocks noGrp="1"/>
          </p:cNvSpPr>
          <p:nvPr>
            <p:ph type="title"/>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endParaRPr/>
          </a:p>
        </p:txBody>
      </p:sp>
      <p:sp>
        <p:nvSpPr>
          <p:cNvPr id="20" name="Google Shape;20;p20"/>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21" name="Google Shape;21;p20"/>
          <p:cNvSpPr txBox="1">
            <a:spLocks noGrp="1"/>
          </p:cNvSpPr>
          <p:nvPr>
            <p:ph type="sldNum" idx="12"/>
          </p:nvPr>
        </p:nvSpPr>
        <p:spPr>
          <a:xfrm>
            <a:off x="8472487" y="4662487"/>
            <a:ext cx="549275" cy="393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1pPr>
            <a:lvl2pPr marL="0" marR="0" lvl="1"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2pPr>
            <a:lvl3pPr marL="0" marR="0" lvl="2"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3pPr>
            <a:lvl4pPr marL="0" marR="0" lvl="3"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4pPr>
            <a:lvl5pPr marL="0" marR="0" lvl="4"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5pPr>
            <a:lvl6pPr marL="0" marR="0" lvl="5"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6pPr>
            <a:lvl7pPr marL="0" marR="0" lvl="6"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7pPr>
            <a:lvl8pPr marL="0" marR="0" lvl="7"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8pPr>
            <a:lvl9pPr marL="0" marR="0" lvl="8"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22"/>
        <p:cNvGrpSpPr/>
        <p:nvPr/>
      </p:nvGrpSpPr>
      <p:grpSpPr>
        <a:xfrm>
          <a:off x="0" y="0"/>
          <a:ext cx="0" cy="0"/>
          <a:chOff x="0" y="0"/>
          <a:chExt cx="0" cy="0"/>
        </a:xfrm>
      </p:grpSpPr>
      <p:sp>
        <p:nvSpPr>
          <p:cNvPr id="23" name="Google Shape;23;p21"/>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vl2pPr marL="914400" lvl="1" indent="-342900" algn="l">
              <a:spcBef>
                <a:spcPts val="0"/>
              </a:spcBef>
              <a:spcAft>
                <a:spcPts val="0"/>
              </a:spcAft>
              <a:buSzPts val="1800"/>
              <a:buChar char="–"/>
              <a:defRPr/>
            </a:lvl2pPr>
            <a:lvl3pPr marL="1371600" lvl="2" indent="-342900" algn="l">
              <a:spcBef>
                <a:spcPts val="0"/>
              </a:spcBef>
              <a:spcAft>
                <a:spcPts val="0"/>
              </a:spcAft>
              <a:buSzPts val="1800"/>
              <a:buChar char="•"/>
              <a:defRPr/>
            </a:lvl3pPr>
            <a:lvl4pPr marL="1828800" lvl="3" indent="-342900" algn="l">
              <a:spcBef>
                <a:spcPts val="0"/>
              </a:spcBef>
              <a:spcAft>
                <a:spcPts val="0"/>
              </a:spcAft>
              <a:buSzPts val="1800"/>
              <a:buChar char="–"/>
              <a:defRPr/>
            </a:lvl4pPr>
            <a:lvl5pPr marL="2286000" lvl="4" indent="-342900" algn="l">
              <a:spcBef>
                <a:spcPts val="0"/>
              </a:spcBef>
              <a:spcAft>
                <a:spcPts val="0"/>
              </a:spcAft>
              <a:buSzPts val="1800"/>
              <a:buChar char="»"/>
              <a:defRPr/>
            </a:lvl5pPr>
            <a:lvl6pPr marL="2743200" lvl="5" indent="-228600" algn="l">
              <a:lnSpc>
                <a:spcPct val="100000"/>
              </a:lnSpc>
              <a:spcBef>
                <a:spcPts val="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
        <p:nvSpPr>
          <p:cNvPr id="24" name="Google Shape;24;p21"/>
          <p:cNvSpPr txBox="1">
            <a:spLocks noGrp="1"/>
          </p:cNvSpPr>
          <p:nvPr>
            <p:ph type="sldNum" idx="12"/>
          </p:nvPr>
        </p:nvSpPr>
        <p:spPr>
          <a:xfrm>
            <a:off x="8472487" y="4662487"/>
            <a:ext cx="549275" cy="393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1pPr>
            <a:lvl2pPr marL="0" marR="0" lvl="1"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2pPr>
            <a:lvl3pPr marL="0" marR="0" lvl="2"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3pPr>
            <a:lvl4pPr marL="0" marR="0" lvl="3"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4pPr>
            <a:lvl5pPr marL="0" marR="0" lvl="4"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5pPr>
            <a:lvl6pPr marL="0" marR="0" lvl="5"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6pPr>
            <a:lvl7pPr marL="0" marR="0" lvl="6"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7pPr>
            <a:lvl8pPr marL="0" marR="0" lvl="7"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8pPr>
            <a:lvl9pPr marL="0" marR="0" lvl="8"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25"/>
        <p:cNvGrpSpPr/>
        <p:nvPr/>
      </p:nvGrpSpPr>
      <p:grpSpPr>
        <a:xfrm>
          <a:off x="0" y="0"/>
          <a:ext cx="0" cy="0"/>
          <a:chOff x="0" y="0"/>
          <a:chExt cx="0" cy="0"/>
        </a:xfrm>
      </p:grpSpPr>
      <p:sp>
        <p:nvSpPr>
          <p:cNvPr id="26" name="Google Shape;26;p22"/>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27" name="Google Shape;27;p22"/>
          <p:cNvSpPr txBox="1">
            <a:spLocks noGrp="1"/>
          </p:cNvSpPr>
          <p:nvPr>
            <p:ph type="sldNum" idx="12"/>
          </p:nvPr>
        </p:nvSpPr>
        <p:spPr>
          <a:xfrm>
            <a:off x="8472487" y="4662487"/>
            <a:ext cx="549275" cy="393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1pPr>
            <a:lvl2pPr marL="0" marR="0" lvl="1"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2pPr>
            <a:lvl3pPr marL="0" marR="0" lvl="2"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3pPr>
            <a:lvl4pPr marL="0" marR="0" lvl="3"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4pPr>
            <a:lvl5pPr marL="0" marR="0" lvl="4"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5pPr>
            <a:lvl6pPr marL="0" marR="0" lvl="5"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6pPr>
            <a:lvl7pPr marL="0" marR="0" lvl="6"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7pPr>
            <a:lvl8pPr marL="0" marR="0" lvl="7"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8pPr>
            <a:lvl9pPr marL="0" marR="0" lvl="8"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23"/>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23"/>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23"/>
          <p:cNvSpPr txBox="1">
            <a:spLocks noGrp="1"/>
          </p:cNvSpPr>
          <p:nvPr>
            <p:ph type="sldNum" idx="12"/>
          </p:nvPr>
        </p:nvSpPr>
        <p:spPr>
          <a:xfrm>
            <a:off x="8472487" y="4662487"/>
            <a:ext cx="549275" cy="393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1pPr>
            <a:lvl2pPr marL="0" marR="0" lvl="1"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2pPr>
            <a:lvl3pPr marL="0" marR="0" lvl="2"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3pPr>
            <a:lvl4pPr marL="0" marR="0" lvl="3"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4pPr>
            <a:lvl5pPr marL="0" marR="0" lvl="4"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5pPr>
            <a:lvl6pPr marL="0" marR="0" lvl="5"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6pPr>
            <a:lvl7pPr marL="0" marR="0" lvl="6"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7pPr>
            <a:lvl8pPr marL="0" marR="0" lvl="7"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8pPr>
            <a:lvl9pPr marL="0" marR="0" lvl="8"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
        <p:cNvGrpSpPr/>
        <p:nvPr/>
      </p:nvGrpSpPr>
      <p:grpSpPr>
        <a:xfrm>
          <a:off x="0" y="0"/>
          <a:ext cx="0" cy="0"/>
          <a:chOff x="0" y="0"/>
          <a:chExt cx="0" cy="0"/>
        </a:xfrm>
      </p:grpSpPr>
      <p:sp>
        <p:nvSpPr>
          <p:cNvPr id="33" name="Google Shape;33;p2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4" name="Google Shape;34;p24"/>
          <p:cNvSpPr txBox="1">
            <a:spLocks noGrp="1"/>
          </p:cNvSpPr>
          <p:nvPr>
            <p:ph type="sldNum" idx="12"/>
          </p:nvPr>
        </p:nvSpPr>
        <p:spPr>
          <a:xfrm>
            <a:off x="8472487" y="4662487"/>
            <a:ext cx="549275" cy="393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1pPr>
            <a:lvl2pPr marL="0" marR="0" lvl="1"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2pPr>
            <a:lvl3pPr marL="0" marR="0" lvl="2"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3pPr>
            <a:lvl4pPr marL="0" marR="0" lvl="3"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4pPr>
            <a:lvl5pPr marL="0" marR="0" lvl="4"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5pPr>
            <a:lvl6pPr marL="0" marR="0" lvl="5"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6pPr>
            <a:lvl7pPr marL="0" marR="0" lvl="6"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7pPr>
            <a:lvl8pPr marL="0" marR="0" lvl="7"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8pPr>
            <a:lvl9pPr marL="0" marR="0" lvl="8"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5"/>
        <p:cNvGrpSpPr/>
        <p:nvPr/>
      </p:nvGrpSpPr>
      <p:grpSpPr>
        <a:xfrm>
          <a:off x="0" y="0"/>
          <a:ext cx="0" cy="0"/>
          <a:chOff x="0" y="0"/>
          <a:chExt cx="0" cy="0"/>
        </a:xfrm>
      </p:grpSpPr>
      <p:sp>
        <p:nvSpPr>
          <p:cNvPr id="36" name="Google Shape;36;p2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37" name="Google Shape;37;p2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8" name="Google Shape;38;p2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9" name="Google Shape;39;p25"/>
          <p:cNvSpPr txBox="1">
            <a:spLocks noGrp="1"/>
          </p:cNvSpPr>
          <p:nvPr>
            <p:ph type="sldNum" idx="12"/>
          </p:nvPr>
        </p:nvSpPr>
        <p:spPr>
          <a:xfrm>
            <a:off x="8472487" y="4662487"/>
            <a:ext cx="549275" cy="3937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1pPr>
            <a:lvl2pPr marL="0" marR="0" lvl="1"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2pPr>
            <a:lvl3pPr marL="0" marR="0" lvl="2"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3pPr>
            <a:lvl4pPr marL="0" marR="0" lvl="3"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4pPr>
            <a:lvl5pPr marL="0" marR="0" lvl="4"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5pPr>
            <a:lvl6pPr marL="0" marR="0" lvl="5"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6pPr>
            <a:lvl7pPr marL="0" marR="0" lvl="6"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7pPr>
            <a:lvl8pPr marL="0" marR="0" lvl="7"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8pPr>
            <a:lvl9pPr marL="0" marR="0" lvl="8" indent="0" algn="r">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6"/>
          <p:cNvSpPr txBox="1">
            <a:spLocks noGrp="1"/>
          </p:cNvSpPr>
          <p:nvPr>
            <p:ph type="title"/>
          </p:nvPr>
        </p:nvSpPr>
        <p:spPr>
          <a:xfrm>
            <a:off x="311150" y="444500"/>
            <a:ext cx="8521700" cy="573087"/>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7" name="Google Shape;7;p16"/>
          <p:cNvSpPr txBox="1">
            <a:spLocks noGrp="1"/>
          </p:cNvSpPr>
          <p:nvPr>
            <p:ph type="body" idx="1"/>
          </p:nvPr>
        </p:nvSpPr>
        <p:spPr>
          <a:xfrm>
            <a:off x="311150" y="1152525"/>
            <a:ext cx="8521700" cy="34163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8" name="Google Shape;8;p16"/>
          <p:cNvSpPr txBox="1">
            <a:spLocks noGrp="1"/>
          </p:cNvSpPr>
          <p:nvPr>
            <p:ph type="sldNum" idx="12"/>
          </p:nvPr>
        </p:nvSpPr>
        <p:spPr>
          <a:xfrm>
            <a:off x="8472487" y="4662487"/>
            <a:ext cx="549275" cy="393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1pPr>
            <a:lvl2pPr marL="0" marR="0" lvl="1" indent="0" algn="r" rtl="0">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2pPr>
            <a:lvl3pPr marL="0" marR="0" lvl="2" indent="0" algn="r" rtl="0">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3pPr>
            <a:lvl4pPr marL="0" marR="0" lvl="3" indent="0" algn="r" rtl="0">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4pPr>
            <a:lvl5pPr marL="0" marR="0" lvl="4" indent="0" algn="r" rtl="0">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5pPr>
            <a:lvl6pPr marL="0" marR="0" lvl="5" indent="0" algn="r" rtl="0">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6pPr>
            <a:lvl7pPr marL="0" marR="0" lvl="6" indent="0" algn="r" rtl="0">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7pPr>
            <a:lvl8pPr marL="0" marR="0" lvl="7" indent="0" algn="r" rtl="0">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8pPr>
            <a:lvl9pPr marL="0" marR="0" lvl="8" indent="0" algn="r" rtl="0">
              <a:lnSpc>
                <a:spcPct val="100000"/>
              </a:lnSpc>
              <a:spcBef>
                <a:spcPts val="0"/>
              </a:spcBef>
              <a:spcAft>
                <a:spcPts val="0"/>
              </a:spcAft>
              <a:buClr>
                <a:srgbClr val="595959"/>
              </a:buClr>
              <a:buSzPts val="1000"/>
              <a:buFont typeface="Arial"/>
              <a:buNone/>
              <a:defRPr sz="1000" b="0" i="0" u="none" strike="noStrike" cap="none">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4"/>
        <p:cNvGrpSpPr/>
        <p:nvPr/>
      </p:nvGrpSpPr>
      <p:grpSpPr>
        <a:xfrm>
          <a:off x="0" y="0"/>
          <a:ext cx="0" cy="0"/>
          <a:chOff x="0" y="0"/>
          <a:chExt cx="0" cy="0"/>
        </a:xfrm>
      </p:grpSpPr>
      <p:sp>
        <p:nvSpPr>
          <p:cNvPr id="45" name="Google Shape;45;p27"/>
          <p:cNvSpPr txBox="1"/>
          <p:nvPr/>
        </p:nvSpPr>
        <p:spPr>
          <a:xfrm>
            <a:off x="457200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46" name="Google Shape;46;p27"/>
          <p:cNvSpPr txBox="1">
            <a:spLocks noGrp="1"/>
          </p:cNvSpPr>
          <p:nvPr>
            <p:ph type="title"/>
          </p:nvPr>
        </p:nvSpPr>
        <p:spPr>
          <a:xfrm>
            <a:off x="311150" y="444500"/>
            <a:ext cx="8521700" cy="573087"/>
          </a:xfrm>
          <a:prstGeom prst="rect">
            <a:avLst/>
          </a:prstGeom>
          <a:noFill/>
          <a:ln>
            <a:noFill/>
          </a:ln>
        </p:spPr>
        <p:txBody>
          <a:bodyPr spcFirstLastPara="1" wrap="square" lIns="91425" tIns="91425" rIns="91425" bIns="91425" anchor="t" anchorCtr="0">
            <a:noAutofit/>
          </a:bodyPr>
          <a:lstStyle>
            <a:lvl1pPr marR="0" lvl="0" algn="l" rtl="0">
              <a:spcBef>
                <a:spcPts val="0"/>
              </a:spcBef>
              <a:spcAft>
                <a:spcPts val="0"/>
              </a:spcAft>
              <a:buSzPts val="1400"/>
              <a:buNone/>
              <a:defRPr sz="1400" b="0" i="0" u="none" strike="noStrike" cap="none">
                <a:solidFill>
                  <a:srgbClr val="000000"/>
                </a:solidFill>
                <a:latin typeface="Arial"/>
                <a:ea typeface="Arial"/>
                <a:cs typeface="Arial"/>
                <a:sym typeface="Arial"/>
              </a:defRPr>
            </a:lvl1pPr>
            <a:lvl2pPr marR="0" lvl="1" algn="l" rtl="0">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47" name="Google Shape;47;p27"/>
          <p:cNvSpPr txBox="1">
            <a:spLocks noGrp="1"/>
          </p:cNvSpPr>
          <p:nvPr>
            <p:ph type="body" idx="1"/>
          </p:nvPr>
        </p:nvSpPr>
        <p:spPr>
          <a:xfrm>
            <a:off x="311150" y="1152525"/>
            <a:ext cx="8521700" cy="3416300"/>
          </a:xfrm>
          <a:prstGeom prst="rect">
            <a:avLst/>
          </a:prstGeom>
          <a:noFill/>
          <a:ln>
            <a:noFill/>
          </a:ln>
        </p:spPr>
        <p:txBody>
          <a:bodyPr spcFirstLastPara="1" wrap="square" lIns="91425" tIns="91425" rIns="91425" bIns="91425" anchor="t" anchorCtr="0">
            <a:noAutofit/>
          </a:bodyPr>
          <a:lstStyle>
            <a:lvl1pPr marL="457200" marR="0" lvl="0"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1pPr>
            <a:lvl2pPr marL="914400" marR="0" lvl="1"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2pPr>
            <a:lvl3pPr marL="1371600" marR="0" lvl="2"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3pPr>
            <a:lvl4pPr marL="1828800" marR="0" lvl="3"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4pPr>
            <a:lvl5pPr marL="2286000" marR="0" lvl="4" indent="-317500" algn="l" rtl="0">
              <a:spcBef>
                <a:spcPts val="0"/>
              </a:spcBef>
              <a:spcAft>
                <a:spcPts val="0"/>
              </a:spcAft>
              <a:buClr>
                <a:srgbClr val="000000"/>
              </a:buClr>
              <a:buSzPts val="1400"/>
              <a:buFont typeface="Arial"/>
              <a:buChar char="»"/>
              <a:defRPr sz="14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48" name="Google Shape;48;p27"/>
          <p:cNvSpPr txBox="1">
            <a:spLocks noGrp="1"/>
          </p:cNvSpPr>
          <p:nvPr>
            <p:ph type="sldNum" idx="12"/>
          </p:nvPr>
        </p:nvSpPr>
        <p:spPr>
          <a:xfrm>
            <a:off x="8472487" y="4662487"/>
            <a:ext cx="549275" cy="393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1pPr>
            <a:lvl2pPr marL="0" marR="0" lvl="1" indent="0" algn="r" rtl="0">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2pPr>
            <a:lvl3pPr marL="0" marR="0" lvl="2" indent="0" algn="r" rtl="0">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3pPr>
            <a:lvl4pPr marL="0" marR="0" lvl="3" indent="0" algn="r" rtl="0">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4pPr>
            <a:lvl5pPr marL="0" marR="0" lvl="4" indent="0" algn="r" rtl="0">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5pPr>
            <a:lvl6pPr marL="0" marR="0" lvl="5" indent="0" algn="r" rtl="0">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6pPr>
            <a:lvl7pPr marL="0" marR="0" lvl="6" indent="0" algn="r" rtl="0">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7pPr>
            <a:lvl8pPr marL="0" marR="0" lvl="7" indent="0" algn="r" rtl="0">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8pPr>
            <a:lvl9pPr marL="0" marR="0" lvl="8" indent="0" algn="r" rtl="0">
              <a:lnSpc>
                <a:spcPct val="100000"/>
              </a:lnSpc>
              <a:spcBef>
                <a:spcPts val="0"/>
              </a:spcBef>
              <a:spcAft>
                <a:spcPts val="0"/>
              </a:spcAft>
              <a:buClr>
                <a:srgbClr val="595959"/>
              </a:buClr>
              <a:buSzPts val="1000"/>
              <a:buFont typeface="Arial"/>
              <a:buNone/>
              <a:defRPr sz="1000" b="0" i="0" u="none">
                <a:solidFill>
                  <a:srgbClr val="59595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60"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9" name="Google Shape;59;p1"/>
          <p:cNvSpPr txBox="1"/>
          <p:nvPr/>
        </p:nvSpPr>
        <p:spPr>
          <a:xfrm>
            <a:off x="222250" y="1080654"/>
            <a:ext cx="8763000" cy="2982191"/>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FF0000"/>
              </a:buClr>
              <a:buSzPts val="3000"/>
              <a:buFont typeface="Calibri"/>
              <a:buNone/>
            </a:pPr>
            <a:r>
              <a:rPr lang="en-US" sz="3000" b="1" dirty="0">
                <a:solidFill>
                  <a:srgbClr val="FF0000"/>
                </a:solidFill>
                <a:latin typeface="Calibri"/>
                <a:ea typeface="Calibri"/>
                <a:cs typeface="Calibri"/>
                <a:sym typeface="Calibri"/>
              </a:rPr>
              <a:t>ORGANIC</a:t>
            </a:r>
            <a:r>
              <a:rPr lang="en-US" sz="3000" b="1" i="0" u="none" strike="noStrike" cap="none" dirty="0">
                <a:solidFill>
                  <a:srgbClr val="FF0000"/>
                </a:solidFill>
                <a:latin typeface="Calibri"/>
                <a:ea typeface="Calibri"/>
                <a:cs typeface="Calibri"/>
                <a:sym typeface="Calibri"/>
              </a:rPr>
              <a:t> CHEMISTRY</a:t>
            </a:r>
          </a:p>
          <a:p>
            <a:pPr marL="0" marR="0" lvl="0" indent="0" algn="ctr" rtl="0">
              <a:lnSpc>
                <a:spcPct val="100000"/>
              </a:lnSpc>
              <a:spcBef>
                <a:spcPts val="0"/>
              </a:spcBef>
              <a:spcAft>
                <a:spcPts val="0"/>
              </a:spcAft>
              <a:buClr>
                <a:srgbClr val="FF0000"/>
              </a:buClr>
              <a:buSzPts val="3000"/>
              <a:buFont typeface="Calibri"/>
              <a:buNone/>
            </a:pPr>
            <a:r>
              <a:rPr lang="en-US" sz="3000" b="1" dirty="0">
                <a:solidFill>
                  <a:srgbClr val="FF0000"/>
                </a:solidFill>
                <a:latin typeface="Calibri"/>
                <a:ea typeface="Calibri"/>
                <a:cs typeface="Calibri"/>
                <a:sym typeface="Calibri"/>
              </a:rPr>
              <a:t>POLYHALOGEN COMPOUNDS</a:t>
            </a:r>
            <a:endParaRPr sz="2900" b="1" i="0" u="none" strike="noStrike" cap="none" dirty="0">
              <a:solidFill>
                <a:srgbClr val="FF0000"/>
              </a:solidFill>
              <a:latin typeface="Calibri"/>
              <a:ea typeface="Calibri"/>
              <a:cs typeface="Calibri"/>
              <a:sym typeface="Calibri"/>
            </a:endParaRPr>
          </a:p>
        </p:txBody>
      </p:sp>
      <p:sp>
        <p:nvSpPr>
          <p:cNvPr id="60" name="Google Shape;60;p1"/>
          <p:cNvSpPr txBox="1"/>
          <p:nvPr/>
        </p:nvSpPr>
        <p:spPr>
          <a:xfrm>
            <a:off x="1091045" y="2405497"/>
            <a:ext cx="6826828" cy="1646958"/>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US" sz="2500" b="1" i="0" u="none" strike="noStrike" cap="none" dirty="0">
                <a:solidFill>
                  <a:srgbClr val="000000"/>
                </a:solidFill>
                <a:latin typeface="Calibri" panose="020F0502020204030204" pitchFamily="34" charset="0"/>
                <a:cs typeface="Calibri" panose="020F0502020204030204" pitchFamily="34" charset="0"/>
                <a:sym typeface="Arial"/>
              </a:rPr>
              <a:t>SUBJECT </a:t>
            </a:r>
            <a:r>
              <a:rPr lang="en-US" sz="2500" b="1" i="0" u="none" strike="noStrike" cap="none">
                <a:solidFill>
                  <a:srgbClr val="000000"/>
                </a:solidFill>
                <a:latin typeface="Calibri" panose="020F0502020204030204" pitchFamily="34" charset="0"/>
                <a:cs typeface="Calibri" panose="020F0502020204030204" pitchFamily="34" charset="0"/>
                <a:sym typeface="Arial"/>
              </a:rPr>
              <a:t>: CHEMISTRY</a:t>
            </a:r>
            <a:endParaRPr sz="2500" b="1" dirty="0">
              <a:latin typeface="Calibri" panose="020F0502020204030204" pitchFamily="34" charset="0"/>
              <a:cs typeface="Calibri" panose="020F0502020204030204" pitchFamily="34" charset="0"/>
            </a:endParaRPr>
          </a:p>
          <a:p>
            <a:pPr marL="0" marR="0" lvl="0" indent="0" algn="l" rtl="0">
              <a:lnSpc>
                <a:spcPct val="100000"/>
              </a:lnSpc>
              <a:spcBef>
                <a:spcPts val="0"/>
              </a:spcBef>
              <a:spcAft>
                <a:spcPts val="0"/>
              </a:spcAft>
              <a:buClr>
                <a:srgbClr val="000000"/>
              </a:buClr>
              <a:buSzPts val="1400"/>
              <a:buFont typeface="Arial"/>
              <a:buNone/>
            </a:pPr>
            <a:r>
              <a:rPr lang="en-US" sz="2500" b="1" i="0" u="none" strike="noStrike" cap="none" dirty="0">
                <a:solidFill>
                  <a:srgbClr val="000000"/>
                </a:solidFill>
                <a:latin typeface="Calibri" panose="020F0502020204030204" pitchFamily="34" charset="0"/>
                <a:cs typeface="Calibri" panose="020F0502020204030204" pitchFamily="34" charset="0"/>
                <a:sym typeface="Arial"/>
              </a:rPr>
              <a:t>CHAPTER NUMBER: 10</a:t>
            </a:r>
            <a:endParaRPr sz="2500" b="1" dirty="0">
              <a:latin typeface="Calibri" panose="020F0502020204030204" pitchFamily="34" charset="0"/>
              <a:cs typeface="Calibri" panose="020F0502020204030204" pitchFamily="34" charset="0"/>
            </a:endParaRPr>
          </a:p>
          <a:p>
            <a:pPr marL="0" marR="0" lvl="0" indent="0" algn="l" rtl="0">
              <a:lnSpc>
                <a:spcPct val="100000"/>
              </a:lnSpc>
              <a:spcBef>
                <a:spcPts val="0"/>
              </a:spcBef>
              <a:spcAft>
                <a:spcPts val="0"/>
              </a:spcAft>
              <a:buClr>
                <a:srgbClr val="000000"/>
              </a:buClr>
              <a:buSzPts val="1400"/>
              <a:buFont typeface="Arial"/>
              <a:buNone/>
            </a:pPr>
            <a:r>
              <a:rPr lang="en-US" sz="2500" b="1" i="0" u="none" strike="noStrike" cap="none" dirty="0">
                <a:solidFill>
                  <a:srgbClr val="000000"/>
                </a:solidFill>
                <a:latin typeface="Calibri" panose="020F0502020204030204" pitchFamily="34" charset="0"/>
                <a:cs typeface="Calibri" panose="020F0502020204030204" pitchFamily="34" charset="0"/>
                <a:sym typeface="Arial"/>
              </a:rPr>
              <a:t>CHAPTER NAME : </a:t>
            </a:r>
            <a:r>
              <a:rPr lang="en-US" sz="2500" b="1" dirty="0">
                <a:latin typeface="Calibri" panose="020F0502020204030204" pitchFamily="34" charset="0"/>
                <a:cs typeface="Calibri" panose="020F0502020204030204" pitchFamily="34" charset="0"/>
              </a:rPr>
              <a:t>HALOALKANES AND HALOARENES</a:t>
            </a:r>
            <a:endParaRPr sz="2500" b="1" dirty="0">
              <a:latin typeface="Calibri" panose="020F0502020204030204" pitchFamily="34" charset="0"/>
              <a:cs typeface="Calibri" panose="020F0502020204030204" pitchFamily="34" charset="0"/>
            </a:endParaRPr>
          </a:p>
        </p:txBody>
      </p:sp>
      <p:pic>
        <p:nvPicPr>
          <p:cNvPr id="61" name="Google Shape;61;p1"/>
          <p:cNvPicPr preferRelativeResize="0"/>
          <p:nvPr/>
        </p:nvPicPr>
        <p:blipFill rotWithShape="1">
          <a:blip r:embed="rId3">
            <a:alphaModFix/>
          </a:blip>
          <a:srcRect/>
          <a:stretch/>
        </p:blipFill>
        <p:spPr>
          <a:xfrm>
            <a:off x="0" y="3948545"/>
            <a:ext cx="9144000" cy="1194955"/>
          </a:xfrm>
          <a:prstGeom prst="rect">
            <a:avLst/>
          </a:prstGeom>
          <a:noFill/>
          <a:ln>
            <a:noFill/>
          </a:ln>
        </p:spPr>
      </p:pic>
      <p:pic>
        <p:nvPicPr>
          <p:cNvPr id="8" name="Google Shape;55;p13">
            <a:extLst>
              <a:ext uri="{FF2B5EF4-FFF2-40B4-BE49-F238E27FC236}">
                <a16:creationId xmlns:a16="http://schemas.microsoft.com/office/drawing/2014/main" id="{E1CE6721-46CA-85CC-A432-992B6581C069}"/>
              </a:ext>
            </a:extLst>
          </p:cNvPr>
          <p:cNvPicPr preferRelativeResize="0"/>
          <p:nvPr/>
        </p:nvPicPr>
        <p:blipFill rotWithShape="1">
          <a:blip r:embed="rId4">
            <a:alphaModFix/>
          </a:blip>
          <a:srcRect/>
          <a:stretch/>
        </p:blipFill>
        <p:spPr>
          <a:xfrm>
            <a:off x="7462702" y="129051"/>
            <a:ext cx="1578401" cy="7835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7" name="Google Shape;67;p2"/>
          <p:cNvSpPr txBox="1"/>
          <p:nvPr/>
        </p:nvSpPr>
        <p:spPr>
          <a:xfrm>
            <a:off x="504825" y="1130300"/>
            <a:ext cx="7975600" cy="2630487"/>
          </a:xfrm>
          <a:prstGeom prst="rect">
            <a:avLst/>
          </a:prstGeom>
          <a:solidFill>
            <a:srgbClr val="C8C8C8"/>
          </a:solidFill>
          <a:ln w="25400" cap="flat" cmpd="sng">
            <a:solidFill>
              <a:srgbClr val="BC7D2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400" b="0" i="0" u="none">
              <a:solidFill>
                <a:srgbClr val="000000"/>
              </a:solidFill>
              <a:latin typeface="Arial"/>
              <a:ea typeface="Arial"/>
              <a:cs typeface="Arial"/>
              <a:sym typeface="Arial"/>
            </a:endParaRPr>
          </a:p>
        </p:txBody>
      </p:sp>
      <p:sp>
        <p:nvSpPr>
          <p:cNvPr id="68" name="Google Shape;68;p2"/>
          <p:cNvSpPr txBox="1"/>
          <p:nvPr/>
        </p:nvSpPr>
        <p:spPr>
          <a:xfrm>
            <a:off x="498475" y="1279525"/>
            <a:ext cx="7959725" cy="13849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Calibri"/>
              <a:buNone/>
            </a:pPr>
            <a:r>
              <a:rPr lang="en-US" sz="1400" b="1" i="0" u="none" dirty="0">
                <a:solidFill>
                  <a:srgbClr val="000000"/>
                </a:solidFill>
                <a:latin typeface="Calibri"/>
                <a:ea typeface="Calibri"/>
                <a:cs typeface="Calibri"/>
                <a:sym typeface="Calibri"/>
              </a:rPr>
              <a:t>Learning Outcome</a:t>
            </a:r>
            <a:br>
              <a:rPr lang="en-US" sz="1400" b="1" i="0" u="none" dirty="0">
                <a:solidFill>
                  <a:srgbClr val="000000"/>
                </a:solidFill>
                <a:latin typeface="Calibri"/>
                <a:ea typeface="Calibri"/>
                <a:cs typeface="Calibri"/>
                <a:sym typeface="Calibri"/>
              </a:rPr>
            </a:br>
            <a:endParaRPr dirty="0"/>
          </a:p>
          <a:p>
            <a:pPr marL="285750" lvl="0" indent="-285750">
              <a:buClr>
                <a:srgbClr val="FF0000"/>
              </a:buClr>
              <a:buFont typeface="Wingdings" panose="05000000000000000000" pitchFamily="2" charset="2"/>
              <a:buChar char="Ø"/>
            </a:pPr>
            <a:r>
              <a:rPr lang="en-US" sz="1400" b="0" i="0" u="none" dirty="0">
                <a:solidFill>
                  <a:srgbClr val="000000"/>
                </a:solidFill>
                <a:latin typeface="Calibri"/>
                <a:ea typeface="Calibri"/>
                <a:cs typeface="Calibri"/>
                <a:sym typeface="Calibri"/>
              </a:rPr>
              <a:t> </a:t>
            </a:r>
            <a:r>
              <a:rPr lang="en-US" dirty="0"/>
              <a:t>Students will be able to appreciate    the various   Importance of </a:t>
            </a:r>
            <a:r>
              <a:rPr lang="en-US" dirty="0" err="1"/>
              <a:t>Polyhalogen</a:t>
            </a:r>
            <a:r>
              <a:rPr lang="en-US" dirty="0"/>
              <a:t> compounds</a:t>
            </a:r>
          </a:p>
          <a:p>
            <a:pPr marL="285750" indent="-285750">
              <a:buClr>
                <a:srgbClr val="FF0000"/>
              </a:buClr>
              <a:buFont typeface="Wingdings" panose="05000000000000000000" pitchFamily="2" charset="2"/>
              <a:buChar char="Ø"/>
            </a:pPr>
            <a:r>
              <a:rPr lang="en-IN" dirty="0"/>
              <a:t>. Students will be able to Summarize the uses of and Harmful effects of CHI</a:t>
            </a:r>
            <a:r>
              <a:rPr lang="en-IN" baseline="-25000" dirty="0"/>
              <a:t>3</a:t>
            </a:r>
            <a:r>
              <a:rPr lang="en-IN" dirty="0"/>
              <a:t>, CCL</a:t>
            </a:r>
            <a:r>
              <a:rPr lang="en-IN" baseline="-25000" dirty="0"/>
              <a:t>4</a:t>
            </a:r>
            <a:r>
              <a:rPr lang="en-IN" dirty="0"/>
              <a:t>, </a:t>
            </a:r>
            <a:r>
              <a:rPr lang="en-IN" dirty="0" err="1"/>
              <a:t>Freons</a:t>
            </a:r>
            <a:r>
              <a:rPr lang="en-IN" dirty="0"/>
              <a:t> &amp; DDT Chloroform, CHCl</a:t>
            </a:r>
            <a:r>
              <a:rPr lang="en-IN" baseline="-25000" dirty="0"/>
              <a:t>3</a:t>
            </a:r>
            <a:endParaRPr baseline="-25000" dirty="0"/>
          </a:p>
          <a:p>
            <a:pPr marL="0" marR="0" lvl="0" indent="0" algn="l" rtl="0">
              <a:lnSpc>
                <a:spcPct val="100000"/>
              </a:lnSpc>
              <a:spcBef>
                <a:spcPts val="0"/>
              </a:spcBef>
              <a:spcAft>
                <a:spcPts val="0"/>
              </a:spcAft>
              <a:buNone/>
            </a:pPr>
            <a:endParaRPr sz="1400" b="0" i="0" u="none" dirty="0">
              <a:solidFill>
                <a:srgbClr val="000000"/>
              </a:solidFill>
              <a:latin typeface="Calibri"/>
              <a:ea typeface="Calibri"/>
              <a:cs typeface="Calibri"/>
              <a:sym typeface="Calibri"/>
            </a:endParaRPr>
          </a:p>
        </p:txBody>
      </p:sp>
      <p:pic>
        <p:nvPicPr>
          <p:cNvPr id="5" name="Google Shape;55;p13">
            <a:extLst>
              <a:ext uri="{FF2B5EF4-FFF2-40B4-BE49-F238E27FC236}">
                <a16:creationId xmlns:a16="http://schemas.microsoft.com/office/drawing/2014/main" id="{BC4397F7-D50E-F81A-F22C-1D2A4576E96F}"/>
              </a:ext>
            </a:extLst>
          </p:cNvPr>
          <p:cNvPicPr preferRelativeResize="0"/>
          <p:nvPr/>
        </p:nvPicPr>
        <p:blipFill rotWithShape="1">
          <a:blip r:embed="rId3">
            <a:alphaModFix/>
          </a:blip>
          <a:srcRect/>
          <a:stretch/>
        </p:blipFill>
        <p:spPr>
          <a:xfrm>
            <a:off x="7462702" y="129051"/>
            <a:ext cx="1578401" cy="7835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8"/>
          <p:cNvSpPr txBox="1"/>
          <p:nvPr/>
        </p:nvSpPr>
        <p:spPr>
          <a:xfrm>
            <a:off x="523875" y="693737"/>
            <a:ext cx="8089900" cy="2031285"/>
          </a:xfrm>
          <a:prstGeom prst="rect">
            <a:avLst/>
          </a:prstGeom>
          <a:noFill/>
          <a:ln>
            <a:noFill/>
          </a:ln>
        </p:spPr>
        <p:txBody>
          <a:bodyPr spcFirstLastPara="1" wrap="square" lIns="91425" tIns="45700" rIns="91425" bIns="45700" anchor="t" anchorCtr="0">
            <a:spAutoFit/>
          </a:bodyPr>
          <a:lstStyle/>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dirty="0"/>
          </a:p>
        </p:txBody>
      </p:sp>
      <p:sp>
        <p:nvSpPr>
          <p:cNvPr id="2" name="Rectangle 1"/>
          <p:cNvSpPr/>
          <p:nvPr/>
        </p:nvSpPr>
        <p:spPr>
          <a:xfrm>
            <a:off x="530225" y="693737"/>
            <a:ext cx="6960684" cy="4401205"/>
          </a:xfrm>
          <a:prstGeom prst="rect">
            <a:avLst/>
          </a:prstGeom>
        </p:spPr>
        <p:txBody>
          <a:bodyPr wrap="square">
            <a:spAutoFit/>
          </a:bodyPr>
          <a:lstStyle/>
          <a:p>
            <a:pPr marL="285750" indent="-285750">
              <a:buClr>
                <a:srgbClr val="FF0000"/>
              </a:buClr>
              <a:buFont typeface="Wingdings" panose="05000000000000000000" pitchFamily="2" charset="2"/>
              <a:buChar char="Ø"/>
            </a:pPr>
            <a:r>
              <a:rPr lang="en-US" b="1" u="sng" dirty="0">
                <a:latin typeface="Calibri" pitchFamily="34" charset="0"/>
                <a:cs typeface="Calibri" pitchFamily="34" charset="0"/>
              </a:rPr>
              <a:t>Poly halogen Compounds:</a:t>
            </a:r>
            <a:r>
              <a:rPr lang="en-US" b="1" dirty="0">
                <a:latin typeface="Calibri" pitchFamily="34" charset="0"/>
                <a:cs typeface="Calibri" pitchFamily="34" charset="0"/>
              </a:rPr>
              <a:t> </a:t>
            </a:r>
            <a:r>
              <a:rPr lang="en-US" dirty="0">
                <a:latin typeface="Calibri" pitchFamily="34" charset="0"/>
                <a:cs typeface="Calibri" pitchFamily="34" charset="0"/>
              </a:rPr>
              <a:t>Carbon compounds containing more than one halogen atom are usually referred to as </a:t>
            </a:r>
            <a:r>
              <a:rPr lang="en-US" dirty="0" err="1">
                <a:latin typeface="Calibri" pitchFamily="34" charset="0"/>
                <a:cs typeface="Calibri" pitchFamily="34" charset="0"/>
              </a:rPr>
              <a:t>polyhalogen</a:t>
            </a:r>
            <a:r>
              <a:rPr lang="en-US" dirty="0">
                <a:latin typeface="Calibri" pitchFamily="34" charset="0"/>
                <a:cs typeface="Calibri" pitchFamily="34" charset="0"/>
              </a:rPr>
              <a:t> compounds. </a:t>
            </a:r>
            <a:endParaRPr lang="en-IN" dirty="0">
              <a:latin typeface="Calibri" pitchFamily="34" charset="0"/>
              <a:cs typeface="Calibri" pitchFamily="34" charset="0"/>
            </a:endParaRPr>
          </a:p>
          <a:p>
            <a:pPr marL="285750" indent="-285750" algn="just">
              <a:buClr>
                <a:srgbClr val="FF0000"/>
              </a:buClr>
              <a:buFont typeface="Wingdings" panose="05000000000000000000" pitchFamily="2" charset="2"/>
              <a:buChar char="Ø"/>
            </a:pPr>
            <a:r>
              <a:rPr lang="en-US" u="sng" dirty="0">
                <a:latin typeface="Calibri" pitchFamily="34" charset="0"/>
                <a:cs typeface="Calibri" pitchFamily="34" charset="0"/>
              </a:rPr>
              <a:t> </a:t>
            </a:r>
            <a:r>
              <a:rPr lang="en-US" b="1" u="sng" dirty="0">
                <a:latin typeface="Calibri" pitchFamily="34" charset="0"/>
                <a:cs typeface="Calibri" pitchFamily="34" charset="0"/>
              </a:rPr>
              <a:t>Dichloromethane:</a:t>
            </a:r>
            <a:r>
              <a:rPr lang="en-US" b="1" dirty="0">
                <a:latin typeface="Calibri" pitchFamily="34" charset="0"/>
                <a:cs typeface="Calibri" pitchFamily="34" charset="0"/>
              </a:rPr>
              <a:t> </a:t>
            </a:r>
            <a:endParaRPr lang="en-IN" dirty="0">
              <a:latin typeface="Calibri" pitchFamily="34" charset="0"/>
              <a:cs typeface="Calibri" pitchFamily="34" charset="0"/>
            </a:endParaRP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Uses</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used as a solvent as a paint remover, as a propellant in aerosols, and as a process solvent in the manufacture of drugs. </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metal cleaning and finishing solvent. </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Harmful effects:</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 harms the human central nervous system. </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Exposure to lower levels can lead to slightly impaired hearing and vision.</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 Higher levels  cause dizziness, nausea, tingling, and numbness in the fingers and toes. </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In humans, causes intense burning and a mild redness of the skin. Direct contact with the eyes can burn the cornea. </a:t>
            </a:r>
            <a:endParaRPr lang="en-IN" dirty="0">
              <a:latin typeface="Calibri" pitchFamily="34" charset="0"/>
              <a:cs typeface="Calibri" pitchFamily="34" charset="0"/>
            </a:endParaRPr>
          </a:p>
          <a:p>
            <a:pPr marL="285750" indent="-285750" algn="just">
              <a:buClr>
                <a:srgbClr val="FF0000"/>
              </a:buClr>
              <a:buFont typeface="Wingdings" panose="05000000000000000000" pitchFamily="2" charset="2"/>
              <a:buChar char="Ø"/>
            </a:pPr>
            <a:r>
              <a:rPr lang="en-US" b="1" u="sng" dirty="0">
                <a:latin typeface="Calibri" pitchFamily="34" charset="0"/>
                <a:cs typeface="Calibri" pitchFamily="34" charset="0"/>
              </a:rPr>
              <a:t>Chloroform:</a:t>
            </a:r>
            <a:r>
              <a:rPr lang="en-US" b="1" dirty="0">
                <a:latin typeface="Calibri" pitchFamily="34" charset="0"/>
                <a:cs typeface="Calibri" pitchFamily="34" charset="0"/>
              </a:rPr>
              <a:t> </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Uses:</a:t>
            </a:r>
            <a:endParaRPr lang="en-IN" dirty="0">
              <a:latin typeface="Calibri" pitchFamily="34" charset="0"/>
              <a:cs typeface="Calibri" pitchFamily="34" charset="0"/>
            </a:endParaRP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solvent for fats, alkaloids, iodine, and other substances. </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production of the </a:t>
            </a:r>
            <a:r>
              <a:rPr lang="en-US" dirty="0" err="1">
                <a:latin typeface="Calibri" pitchFamily="34" charset="0"/>
                <a:cs typeface="Calibri" pitchFamily="34" charset="0"/>
              </a:rPr>
              <a:t>freon</a:t>
            </a:r>
            <a:r>
              <a:rPr lang="en-US" dirty="0">
                <a:latin typeface="Calibri" pitchFamily="34" charset="0"/>
                <a:cs typeface="Calibri" pitchFamily="34" charset="0"/>
              </a:rPr>
              <a:t> refrigerant R-22.</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Harmful effects:</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inhaling chloroform vapors depresses the central nervous system. </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It can cause dizziness, fatigue, and headache. </a:t>
            </a:r>
            <a:endParaRPr lang="en-US" dirty="0">
              <a:solidFill>
                <a:schemeClr val="tx1"/>
              </a:solidFill>
              <a:latin typeface="Calibri" pitchFamily="34" charset="0"/>
              <a:cs typeface="Calibri" pitchFamily="34" charset="0"/>
            </a:endParaRPr>
          </a:p>
        </p:txBody>
      </p:sp>
      <p:pic>
        <p:nvPicPr>
          <p:cNvPr id="5" name="Google Shape;55;p13">
            <a:extLst>
              <a:ext uri="{FF2B5EF4-FFF2-40B4-BE49-F238E27FC236}">
                <a16:creationId xmlns:a16="http://schemas.microsoft.com/office/drawing/2014/main" id="{11CA4FB5-5742-F38C-513C-AFB45CBC1B1A}"/>
              </a:ext>
            </a:extLst>
          </p:cNvPr>
          <p:cNvPicPr preferRelativeResize="0"/>
          <p:nvPr/>
        </p:nvPicPr>
        <p:blipFill rotWithShape="1">
          <a:blip r:embed="rId3">
            <a:alphaModFix/>
          </a:blip>
          <a:srcRect/>
          <a:stretch/>
        </p:blipFill>
        <p:spPr>
          <a:xfrm>
            <a:off x="7462702" y="129051"/>
            <a:ext cx="1578401" cy="7835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9"/>
          <p:cNvSpPr txBox="1"/>
          <p:nvPr/>
        </p:nvSpPr>
        <p:spPr>
          <a:xfrm>
            <a:off x="377825" y="328612"/>
            <a:ext cx="8121939" cy="3647112"/>
          </a:xfrm>
          <a:prstGeom prst="rect">
            <a:avLst/>
          </a:prstGeom>
          <a:noFill/>
          <a:ln>
            <a:noFill/>
          </a:ln>
        </p:spPr>
        <p:txBody>
          <a:bodyPr spcFirstLastPara="1" wrap="square" lIns="91425" tIns="45700" rIns="91425" bIns="45700" anchor="t" anchorCtr="0">
            <a:spAutoFit/>
          </a:bodyPr>
          <a:lstStyle/>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dirty="0"/>
          </a:p>
        </p:txBody>
      </p:sp>
      <p:sp>
        <p:nvSpPr>
          <p:cNvPr id="2" name="Rectangle 1"/>
          <p:cNvSpPr/>
          <p:nvPr/>
        </p:nvSpPr>
        <p:spPr>
          <a:xfrm>
            <a:off x="885825" y="387459"/>
            <a:ext cx="6466546" cy="3539430"/>
          </a:xfrm>
          <a:prstGeom prst="rect">
            <a:avLst/>
          </a:prstGeom>
        </p:spPr>
        <p:txBody>
          <a:bodyPr wrap="square">
            <a:spAutoFit/>
          </a:bodyPr>
          <a:lstStyle/>
          <a:p>
            <a:pPr marL="285750" indent="-285750">
              <a:buClr>
                <a:srgbClr val="FF0000"/>
              </a:buClr>
              <a:buFont typeface="Wingdings" panose="05000000000000000000" pitchFamily="2" charset="2"/>
              <a:buChar char="Ø"/>
            </a:pPr>
            <a:r>
              <a:rPr lang="en-US" dirty="0" err="1">
                <a:latin typeface="Calibri" pitchFamily="34" charset="0"/>
                <a:cs typeface="Calibri" pitchFamily="34" charset="0"/>
              </a:rPr>
              <a:t>Ccause</a:t>
            </a:r>
            <a:r>
              <a:rPr lang="en-US" dirty="0">
                <a:latin typeface="Calibri" pitchFamily="34" charset="0"/>
                <a:cs typeface="Calibri" pitchFamily="34" charset="0"/>
              </a:rPr>
              <a:t> damage to the liver (where chloroform is metabolized to phosgene) and to the kidneys, and some people develop sores when the skin is immersed in chloroform. </a:t>
            </a:r>
          </a:p>
          <a:p>
            <a:pPr marL="285750" indent="-285750">
              <a:buClr>
                <a:srgbClr val="FF0000"/>
              </a:buClr>
              <a:buFont typeface="Wingdings" panose="05000000000000000000" pitchFamily="2" charset="2"/>
              <a:buChar char="Ø"/>
            </a:pPr>
            <a:r>
              <a:rPr lang="en-US" dirty="0">
                <a:latin typeface="Calibri" pitchFamily="34" charset="0"/>
                <a:cs typeface="Calibri" pitchFamily="34" charset="0"/>
              </a:rPr>
              <a:t>Chloroform is slowly oxidized by air in the presence of light to extremely poisonous gas, carbonyl chloride, also known as </a:t>
            </a:r>
            <a:r>
              <a:rPr lang="en-US" dirty="0" err="1">
                <a:latin typeface="Calibri" pitchFamily="34" charset="0"/>
                <a:cs typeface="Calibri" pitchFamily="34" charset="0"/>
              </a:rPr>
              <a:t>asIt</a:t>
            </a:r>
            <a:r>
              <a:rPr lang="en-US" dirty="0">
                <a:latin typeface="Calibri" pitchFamily="34" charset="0"/>
                <a:cs typeface="Calibri" pitchFamily="34" charset="0"/>
              </a:rPr>
              <a:t> phosgene. </a:t>
            </a:r>
          </a:p>
          <a:p>
            <a:pPr marL="285750" indent="-285750">
              <a:buClr>
                <a:srgbClr val="FF0000"/>
              </a:buClr>
              <a:buFont typeface="Wingdings" panose="05000000000000000000" pitchFamily="2" charset="2"/>
              <a:buChar char="Ø"/>
            </a:pPr>
            <a:r>
              <a:rPr lang="en-US" dirty="0">
                <a:latin typeface="Calibri" pitchFamily="34" charset="0"/>
                <a:cs typeface="Calibri" pitchFamily="34" charset="0"/>
              </a:rPr>
              <a:t>It is therefore stored in closed dark-colored bottles filled so that air is kept out.</a:t>
            </a:r>
          </a:p>
          <a:p>
            <a:pPr marL="285750" indent="-285750">
              <a:buClr>
                <a:srgbClr val="FF0000"/>
              </a:buClr>
              <a:buFont typeface="Wingdings" panose="05000000000000000000" pitchFamily="2" charset="2"/>
              <a:buChar char="Ø"/>
            </a:pPr>
            <a:endParaRPr lang="en-US" dirty="0">
              <a:latin typeface="Calibri" pitchFamily="34" charset="0"/>
              <a:cs typeface="Calibri" pitchFamily="34" charset="0"/>
            </a:endParaRPr>
          </a:p>
          <a:p>
            <a:pPr marL="285750" indent="-285750">
              <a:buClr>
                <a:srgbClr val="FF0000"/>
              </a:buClr>
              <a:buFont typeface="Wingdings" panose="05000000000000000000" pitchFamily="2" charset="2"/>
              <a:buChar char="Ø"/>
            </a:pPr>
            <a:endParaRPr lang="en-US" dirty="0">
              <a:latin typeface="Calibri" pitchFamily="34" charset="0"/>
              <a:cs typeface="Calibri" pitchFamily="34" charset="0"/>
            </a:endParaRPr>
          </a:p>
          <a:p>
            <a:pPr marL="285750" indent="-285750">
              <a:buClr>
                <a:srgbClr val="FF0000"/>
              </a:buClr>
              <a:buFont typeface="Wingdings" panose="05000000000000000000" pitchFamily="2" charset="2"/>
              <a:buChar char="Ø"/>
            </a:pPr>
            <a:endParaRPr lang="en-US" dirty="0">
              <a:latin typeface="Calibri" pitchFamily="34" charset="0"/>
              <a:cs typeface="Calibri" pitchFamily="34" charset="0"/>
            </a:endParaRPr>
          </a:p>
          <a:p>
            <a:pPr marL="285750" indent="-285750">
              <a:buClr>
                <a:srgbClr val="FF0000"/>
              </a:buClr>
              <a:buFont typeface="Wingdings" panose="05000000000000000000" pitchFamily="2" charset="2"/>
              <a:buChar char="Ø"/>
            </a:pPr>
            <a:endParaRPr lang="en-US" dirty="0">
              <a:latin typeface="Calibri" pitchFamily="34" charset="0"/>
              <a:cs typeface="Calibri" pitchFamily="34" charset="0"/>
            </a:endParaRPr>
          </a:p>
          <a:p>
            <a:pPr marL="285750" indent="-285750">
              <a:buClr>
                <a:srgbClr val="FF0000"/>
              </a:buClr>
              <a:buFont typeface="Wingdings" panose="05000000000000000000" pitchFamily="2" charset="2"/>
              <a:buChar char="Ø"/>
            </a:pPr>
            <a:endParaRPr lang="en-US" dirty="0">
              <a:latin typeface="Calibri" pitchFamily="34" charset="0"/>
              <a:cs typeface="Calibri" pitchFamily="34" charset="0"/>
            </a:endParaRPr>
          </a:p>
          <a:p>
            <a:pPr marL="285750" indent="-285750">
              <a:buClr>
                <a:srgbClr val="FF0000"/>
              </a:buClr>
              <a:buFont typeface="Wingdings" panose="05000000000000000000" pitchFamily="2" charset="2"/>
              <a:buChar char="Ø"/>
            </a:pPr>
            <a:endParaRPr lang="en-US" dirty="0">
              <a:latin typeface="Calibri" pitchFamily="34" charset="0"/>
              <a:cs typeface="Calibri" pitchFamily="34" charset="0"/>
            </a:endParaRPr>
          </a:p>
          <a:p>
            <a:pPr marL="285750" indent="-285750">
              <a:buClr>
                <a:srgbClr val="FF0000"/>
              </a:buClr>
              <a:buFont typeface="Wingdings" panose="05000000000000000000" pitchFamily="2" charset="2"/>
              <a:buChar char="Ø"/>
            </a:pPr>
            <a:endParaRPr lang="en-US" dirty="0">
              <a:latin typeface="Calibri" pitchFamily="34" charset="0"/>
              <a:cs typeface="Calibri" pitchFamily="34" charset="0"/>
            </a:endParaRPr>
          </a:p>
          <a:p>
            <a:pPr marL="285750" indent="-285750">
              <a:buClr>
                <a:srgbClr val="FF0000"/>
              </a:buClr>
              <a:buFont typeface="Wingdings" panose="05000000000000000000" pitchFamily="2" charset="2"/>
              <a:buChar char="Ø"/>
            </a:pPr>
            <a:endParaRPr lang="en-US" dirty="0">
              <a:latin typeface="Calibri" pitchFamily="34" charset="0"/>
              <a:cs typeface="Calibri" pitchFamily="34" charset="0"/>
            </a:endParaRPr>
          </a:p>
          <a:p>
            <a:pPr marL="285750" indent="-285750">
              <a:buClr>
                <a:srgbClr val="FF0000"/>
              </a:buClr>
              <a:buFont typeface="Wingdings" panose="05000000000000000000" pitchFamily="2" charset="2"/>
              <a:buChar char="Ø"/>
            </a:pPr>
            <a:endParaRPr lang="en-US" dirty="0">
              <a:latin typeface="Calibri" pitchFamily="34" charset="0"/>
              <a:cs typeface="Calibri" pitchFamily="34" charset="0"/>
            </a:endParaRPr>
          </a:p>
          <a:p>
            <a:pPr marL="285750" indent="-285750">
              <a:buClr>
                <a:srgbClr val="FF0000"/>
              </a:buClr>
              <a:buFont typeface="Wingdings" panose="05000000000000000000" pitchFamily="2" charset="2"/>
              <a:buChar char="Ø"/>
            </a:pPr>
            <a:endParaRPr lang="en-IN" dirty="0">
              <a:latin typeface="Calibri" pitchFamily="34" charset="0"/>
              <a:cs typeface="Calibri" pitchFamily="34" charset="0"/>
            </a:endParaRPr>
          </a:p>
        </p:txBody>
      </p:sp>
      <p:pic>
        <p:nvPicPr>
          <p:cNvPr id="6" name="Picture 2"/>
          <p:cNvPicPr>
            <a:picLocks noChangeAspect="1" noChangeArrowheads="1"/>
          </p:cNvPicPr>
          <p:nvPr/>
        </p:nvPicPr>
        <p:blipFill>
          <a:blip r:embed="rId3"/>
          <a:srcRect/>
          <a:stretch>
            <a:fillRect/>
          </a:stretch>
        </p:blipFill>
        <p:spPr bwMode="auto">
          <a:xfrm>
            <a:off x="1471612" y="1708409"/>
            <a:ext cx="2141384" cy="331875"/>
          </a:xfrm>
          <a:prstGeom prst="rect">
            <a:avLst/>
          </a:prstGeom>
          <a:noFill/>
          <a:ln w="9525">
            <a:noFill/>
            <a:miter lim="800000"/>
            <a:headEnd/>
            <a:tailEnd/>
          </a:ln>
        </p:spPr>
      </p:pic>
      <p:sp>
        <p:nvSpPr>
          <p:cNvPr id="3" name="Rectangle 2"/>
          <p:cNvSpPr/>
          <p:nvPr/>
        </p:nvSpPr>
        <p:spPr>
          <a:xfrm>
            <a:off x="942974" y="2040285"/>
            <a:ext cx="6219825" cy="1815882"/>
          </a:xfrm>
          <a:prstGeom prst="rect">
            <a:avLst/>
          </a:prstGeom>
        </p:spPr>
        <p:txBody>
          <a:bodyPr wrap="square">
            <a:spAutoFit/>
          </a:bodyPr>
          <a:lstStyle/>
          <a:p>
            <a:pPr algn="just">
              <a:buClr>
                <a:srgbClr val="FF0000"/>
              </a:buClr>
            </a:pPr>
            <a:r>
              <a:rPr lang="en-US" b="1" u="sng" dirty="0">
                <a:latin typeface="Calibri" pitchFamily="34" charset="0"/>
                <a:cs typeface="Calibri" pitchFamily="34" charset="0"/>
              </a:rPr>
              <a:t>Tri </a:t>
            </a:r>
            <a:r>
              <a:rPr lang="en-US" b="1" u="sng" dirty="0" err="1">
                <a:latin typeface="Calibri" pitchFamily="34" charset="0"/>
                <a:cs typeface="Calibri" pitchFamily="34" charset="0"/>
              </a:rPr>
              <a:t>iodo</a:t>
            </a:r>
            <a:r>
              <a:rPr lang="en-US" b="1" u="sng" dirty="0">
                <a:latin typeface="Calibri" pitchFamily="34" charset="0"/>
                <a:cs typeface="Calibri" pitchFamily="34" charset="0"/>
              </a:rPr>
              <a:t> methane:</a:t>
            </a:r>
            <a:r>
              <a:rPr lang="en-US" dirty="0">
                <a:latin typeface="Calibri" pitchFamily="34" charset="0"/>
                <a:cs typeface="Calibri" pitchFamily="34" charset="0"/>
              </a:rPr>
              <a:t> </a:t>
            </a:r>
          </a:p>
          <a:p>
            <a:pPr algn="just">
              <a:buClr>
                <a:srgbClr val="FF0000"/>
              </a:buClr>
            </a:pPr>
            <a:r>
              <a:rPr lang="en-US" dirty="0">
                <a:latin typeface="Calibri" pitchFamily="34" charset="0"/>
                <a:cs typeface="Calibri" pitchFamily="34" charset="0"/>
              </a:rPr>
              <a:t>Uses:</a:t>
            </a:r>
            <a:endParaRPr lang="en-IN" dirty="0">
              <a:latin typeface="Calibri" pitchFamily="34" charset="0"/>
              <a:cs typeface="Calibri" pitchFamily="34" charset="0"/>
            </a:endParaRP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It was used earlier as an antiseptic but the antiseptic properties are due to the liberation of free iodine and not due to </a:t>
            </a:r>
            <a:r>
              <a:rPr lang="en-US" dirty="0" err="1">
                <a:latin typeface="Calibri" pitchFamily="34" charset="0"/>
                <a:cs typeface="Calibri" pitchFamily="34" charset="0"/>
              </a:rPr>
              <a:t>iodoform</a:t>
            </a:r>
            <a:r>
              <a:rPr lang="en-US" dirty="0">
                <a:latin typeface="Calibri" pitchFamily="34" charset="0"/>
                <a:cs typeface="Calibri" pitchFamily="34" charset="0"/>
              </a:rPr>
              <a:t> itself. </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Harmful effects:</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Due to its objectionable smell, it has been replaced by other formulations containing iodine.</a:t>
            </a:r>
            <a:endParaRPr lang="en-IN" dirty="0">
              <a:latin typeface="Calibri" pitchFamily="34" charset="0"/>
              <a:cs typeface="Calibri" pitchFamily="34" charset="0"/>
            </a:endParaRPr>
          </a:p>
          <a:p>
            <a:pPr marL="285750" indent="-285750" algn="just">
              <a:buClr>
                <a:srgbClr val="FF0000"/>
              </a:buClr>
              <a:buFont typeface="Wingdings" panose="05000000000000000000" pitchFamily="2" charset="2"/>
              <a:buChar char="Ø"/>
            </a:pPr>
            <a:endParaRPr lang="en-US" dirty="0"/>
          </a:p>
        </p:txBody>
      </p:sp>
      <p:pic>
        <p:nvPicPr>
          <p:cNvPr id="7" name="Google Shape;55;p13">
            <a:extLst>
              <a:ext uri="{FF2B5EF4-FFF2-40B4-BE49-F238E27FC236}">
                <a16:creationId xmlns:a16="http://schemas.microsoft.com/office/drawing/2014/main" id="{C4C0D0C9-31A0-93FA-7C9F-54EEDFFC4C65}"/>
              </a:ext>
            </a:extLst>
          </p:cNvPr>
          <p:cNvPicPr preferRelativeResize="0"/>
          <p:nvPr/>
        </p:nvPicPr>
        <p:blipFill rotWithShape="1">
          <a:blip r:embed="rId4">
            <a:alphaModFix/>
          </a:blip>
          <a:srcRect/>
          <a:stretch/>
        </p:blipFill>
        <p:spPr>
          <a:xfrm>
            <a:off x="7462702" y="129051"/>
            <a:ext cx="1578401" cy="7835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9"/>
          <p:cNvSpPr txBox="1"/>
          <p:nvPr/>
        </p:nvSpPr>
        <p:spPr>
          <a:xfrm>
            <a:off x="225425" y="242887"/>
            <a:ext cx="8121939" cy="3647112"/>
          </a:xfrm>
          <a:prstGeom prst="rect">
            <a:avLst/>
          </a:prstGeom>
          <a:noFill/>
          <a:ln>
            <a:noFill/>
          </a:ln>
        </p:spPr>
        <p:txBody>
          <a:bodyPr spcFirstLastPara="1" wrap="square" lIns="91425" tIns="45700" rIns="91425" bIns="45700" anchor="t" anchorCtr="0">
            <a:spAutoFit/>
          </a:bodyPr>
          <a:lstStyle/>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dirty="0"/>
          </a:p>
        </p:txBody>
      </p:sp>
      <p:sp>
        <p:nvSpPr>
          <p:cNvPr id="2" name="Rectangle 1"/>
          <p:cNvSpPr/>
          <p:nvPr/>
        </p:nvSpPr>
        <p:spPr>
          <a:xfrm>
            <a:off x="895349" y="111919"/>
            <a:ext cx="6219825" cy="3970318"/>
          </a:xfrm>
          <a:prstGeom prst="rect">
            <a:avLst/>
          </a:prstGeom>
        </p:spPr>
        <p:txBody>
          <a:bodyPr wrap="square">
            <a:spAutoFit/>
          </a:bodyPr>
          <a:lstStyle/>
          <a:p>
            <a:pPr algn="just">
              <a:buClr>
                <a:srgbClr val="FF0000"/>
              </a:buClr>
            </a:pPr>
            <a:r>
              <a:rPr lang="en-US" b="1" u="sng" dirty="0">
                <a:latin typeface="Calibri" pitchFamily="34" charset="0"/>
                <a:cs typeface="Calibri" pitchFamily="34" charset="0"/>
              </a:rPr>
              <a:t>Tetra chloromethane(CCl4):</a:t>
            </a:r>
            <a:r>
              <a:rPr lang="en-US" b="1" dirty="0">
                <a:latin typeface="Calibri" pitchFamily="34" charset="0"/>
                <a:cs typeface="Calibri" pitchFamily="34" charset="0"/>
              </a:rPr>
              <a:t> </a:t>
            </a:r>
          </a:p>
          <a:p>
            <a:pPr algn="just">
              <a:buClr>
                <a:srgbClr val="FF0000"/>
              </a:buClr>
            </a:pPr>
            <a:r>
              <a:rPr lang="en-US" b="1" dirty="0">
                <a:latin typeface="Calibri" pitchFamily="34" charset="0"/>
                <a:cs typeface="Calibri" pitchFamily="34" charset="0"/>
              </a:rPr>
              <a:t>Uses:</a:t>
            </a:r>
            <a:endParaRPr lang="en-IN" dirty="0">
              <a:latin typeface="Calibri" pitchFamily="34" charset="0"/>
              <a:cs typeface="Calibri" pitchFamily="34" charset="0"/>
            </a:endParaRP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manufacture of refrigerants and propellants for aerosol cans. </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feedstock in the synthesis of chlorofluorocarbons and other chemicals, pharmaceutical manufacturing, and general solvent use.</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Harmful effects:</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carbon tetrachloride causes liver cancer in humans. </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dizziness, lightheadedness, nausea, and vomiting, which can cause permanent damage to nerve cells. </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In severe cases, stupor, coma, unconsciousness, or death</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Exposure to CCl4 can make the heartbeat irregularly or stop. </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The chemical may irritate the eyes on contact.</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 When carbon tetrachloride is released into the air, it rises to the atmosphere and depletes the ozone layer. </a:t>
            </a:r>
          </a:p>
          <a:p>
            <a:pPr marL="285750" indent="-285750" algn="just">
              <a:buClr>
                <a:srgbClr val="FF0000"/>
              </a:buClr>
              <a:buFont typeface="Wingdings" panose="05000000000000000000" pitchFamily="2" charset="2"/>
              <a:buChar char="Ø"/>
            </a:pPr>
            <a:r>
              <a:rPr lang="en-US" dirty="0">
                <a:latin typeface="Calibri" pitchFamily="34" charset="0"/>
                <a:cs typeface="Calibri" pitchFamily="34" charset="0"/>
              </a:rPr>
              <a:t>The depletion of the ozone layer is believed to increase human exposure to ultraviolet rays, leading to increased skin cancer, eye diseases and disorders, and possible disruption of the immune system.</a:t>
            </a:r>
            <a:endParaRPr lang="en-IN" dirty="0">
              <a:latin typeface="Calibri" pitchFamily="34" charset="0"/>
              <a:cs typeface="Calibri" pitchFamily="34" charset="0"/>
            </a:endParaRPr>
          </a:p>
          <a:p>
            <a:pPr marL="285750" indent="-285750" algn="just">
              <a:buClr>
                <a:srgbClr val="FF0000"/>
              </a:buClr>
              <a:buFont typeface="Wingdings" panose="05000000000000000000" pitchFamily="2" charset="2"/>
              <a:buChar char="Ø"/>
            </a:pPr>
            <a:endParaRPr lang="en-US" dirty="0"/>
          </a:p>
        </p:txBody>
      </p:sp>
      <p:pic>
        <p:nvPicPr>
          <p:cNvPr id="5" name="Google Shape;55;p13">
            <a:extLst>
              <a:ext uri="{FF2B5EF4-FFF2-40B4-BE49-F238E27FC236}">
                <a16:creationId xmlns:a16="http://schemas.microsoft.com/office/drawing/2014/main" id="{3786CB87-5959-9CD7-E18B-35C2CD855065}"/>
              </a:ext>
            </a:extLst>
          </p:cNvPr>
          <p:cNvPicPr preferRelativeResize="0"/>
          <p:nvPr/>
        </p:nvPicPr>
        <p:blipFill rotWithShape="1">
          <a:blip r:embed="rId3">
            <a:alphaModFix/>
          </a:blip>
          <a:srcRect/>
          <a:stretch/>
        </p:blipFill>
        <p:spPr>
          <a:xfrm>
            <a:off x="7462702" y="129051"/>
            <a:ext cx="1578401" cy="783575"/>
          </a:xfrm>
          <a:prstGeom prst="rect">
            <a:avLst/>
          </a:prstGeom>
          <a:noFill/>
          <a:ln>
            <a:noFill/>
          </a:ln>
        </p:spPr>
      </p:pic>
    </p:spTree>
    <p:extLst>
      <p:ext uri="{BB962C8B-B14F-4D97-AF65-F5344CB8AC3E}">
        <p14:creationId xmlns:p14="http://schemas.microsoft.com/office/powerpoint/2010/main" val="2565523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9"/>
          <p:cNvSpPr txBox="1"/>
          <p:nvPr/>
        </p:nvSpPr>
        <p:spPr>
          <a:xfrm>
            <a:off x="377825" y="328612"/>
            <a:ext cx="8121939" cy="3647112"/>
          </a:xfrm>
          <a:prstGeom prst="rect">
            <a:avLst/>
          </a:prstGeom>
          <a:noFill/>
          <a:ln>
            <a:noFill/>
          </a:ln>
        </p:spPr>
        <p:txBody>
          <a:bodyPr spcFirstLastPara="1" wrap="square" lIns="91425" tIns="45700" rIns="91425" bIns="45700" anchor="t" anchorCtr="0">
            <a:spAutoFit/>
          </a:bodyPr>
          <a:lstStyle/>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dirty="0"/>
          </a:p>
        </p:txBody>
      </p:sp>
      <p:sp>
        <p:nvSpPr>
          <p:cNvPr id="2" name="Rectangle 1"/>
          <p:cNvSpPr/>
          <p:nvPr/>
        </p:nvSpPr>
        <p:spPr>
          <a:xfrm>
            <a:off x="295275" y="273868"/>
            <a:ext cx="7915275" cy="3323987"/>
          </a:xfrm>
          <a:prstGeom prst="rect">
            <a:avLst/>
          </a:prstGeom>
        </p:spPr>
        <p:txBody>
          <a:bodyPr wrap="square">
            <a:spAutoFit/>
          </a:bodyPr>
          <a:lstStyle/>
          <a:p>
            <a:pPr>
              <a:buClr>
                <a:srgbClr val="FF0000"/>
              </a:buClr>
            </a:pPr>
            <a:r>
              <a:rPr lang="en-US" b="1" u="sng" dirty="0" err="1">
                <a:latin typeface="Calibri" pitchFamily="34" charset="0"/>
                <a:cs typeface="Calibri" pitchFamily="34" charset="0"/>
              </a:rPr>
              <a:t>Freons</a:t>
            </a:r>
            <a:r>
              <a:rPr lang="en-US" b="1" u="sng" dirty="0">
                <a:latin typeface="Calibri" pitchFamily="34" charset="0"/>
                <a:cs typeface="Calibri" pitchFamily="34" charset="0"/>
              </a:rPr>
              <a:t>: </a:t>
            </a:r>
            <a:endParaRPr lang="en-IN" dirty="0">
              <a:latin typeface="Calibri" pitchFamily="34" charset="0"/>
              <a:cs typeface="Calibri" pitchFamily="34" charset="0"/>
            </a:endParaRPr>
          </a:p>
          <a:p>
            <a:pPr marL="285750" indent="-285750">
              <a:buClr>
                <a:srgbClr val="FF0000"/>
              </a:buClr>
              <a:buFont typeface="Wingdings" panose="05000000000000000000" pitchFamily="2" charset="2"/>
              <a:buChar char="Ø"/>
            </a:pPr>
            <a:r>
              <a:rPr lang="en-US" dirty="0">
                <a:latin typeface="Calibri" pitchFamily="34" charset="0"/>
                <a:cs typeface="Calibri" pitchFamily="34" charset="0"/>
              </a:rPr>
              <a:t>The chlorofluorocarbon compounds of methane and ethane are collectively known as </a:t>
            </a:r>
            <a:r>
              <a:rPr lang="en-US" dirty="0" err="1">
                <a:latin typeface="Calibri" pitchFamily="34" charset="0"/>
                <a:cs typeface="Calibri" pitchFamily="34" charset="0"/>
              </a:rPr>
              <a:t>freons</a:t>
            </a:r>
            <a:r>
              <a:rPr lang="en-US" dirty="0">
                <a:latin typeface="Calibri" pitchFamily="34" charset="0"/>
                <a:cs typeface="Calibri" pitchFamily="34" charset="0"/>
              </a:rPr>
              <a:t>. </a:t>
            </a:r>
          </a:p>
          <a:p>
            <a:pPr marL="285750" indent="-285750">
              <a:buClr>
                <a:srgbClr val="FF0000"/>
              </a:buClr>
              <a:buFont typeface="Wingdings" panose="05000000000000000000" pitchFamily="2" charset="2"/>
              <a:buChar char="Ø"/>
            </a:pPr>
            <a:r>
              <a:rPr lang="en-US" dirty="0">
                <a:latin typeface="Calibri" pitchFamily="34" charset="0"/>
                <a:cs typeface="Calibri" pitchFamily="34" charset="0"/>
              </a:rPr>
              <a:t>They are extremely stable, unreactive, non-toxic, non-corrosive, and easily liquefiable gases. Freon 12 (CCl2F2) is one of the most common </a:t>
            </a:r>
            <a:r>
              <a:rPr lang="en-US" dirty="0" err="1">
                <a:latin typeface="Calibri" pitchFamily="34" charset="0"/>
                <a:cs typeface="Calibri" pitchFamily="34" charset="0"/>
              </a:rPr>
              <a:t>freons</a:t>
            </a:r>
            <a:r>
              <a:rPr lang="en-US" dirty="0">
                <a:latin typeface="Calibri" pitchFamily="34" charset="0"/>
                <a:cs typeface="Calibri" pitchFamily="34" charset="0"/>
              </a:rPr>
              <a:t> in industrial use. </a:t>
            </a:r>
          </a:p>
          <a:p>
            <a:pPr marL="285750" indent="-285750">
              <a:buClr>
                <a:srgbClr val="FF0000"/>
              </a:buClr>
              <a:buFont typeface="Wingdings" panose="05000000000000000000" pitchFamily="2" charset="2"/>
              <a:buChar char="Ø"/>
            </a:pPr>
            <a:r>
              <a:rPr lang="en-US" dirty="0">
                <a:latin typeface="Calibri" pitchFamily="34" charset="0"/>
                <a:cs typeface="Calibri" pitchFamily="34" charset="0"/>
              </a:rPr>
              <a:t>It is manufactured from </a:t>
            </a:r>
            <a:r>
              <a:rPr lang="en-US" dirty="0" err="1">
                <a:latin typeface="Calibri" pitchFamily="34" charset="0"/>
                <a:cs typeface="Calibri" pitchFamily="34" charset="0"/>
              </a:rPr>
              <a:t>tetrachloromethane</a:t>
            </a:r>
            <a:r>
              <a:rPr lang="en-US" dirty="0">
                <a:latin typeface="Calibri" pitchFamily="34" charset="0"/>
                <a:cs typeface="Calibri" pitchFamily="34" charset="0"/>
              </a:rPr>
              <a:t> by </a:t>
            </a:r>
            <a:r>
              <a:rPr lang="en-US" dirty="0" err="1">
                <a:latin typeface="Calibri" pitchFamily="34" charset="0"/>
                <a:cs typeface="Calibri" pitchFamily="34" charset="0"/>
              </a:rPr>
              <a:t>Swarts</a:t>
            </a:r>
            <a:r>
              <a:rPr lang="en-US" dirty="0">
                <a:latin typeface="Calibri" pitchFamily="34" charset="0"/>
                <a:cs typeface="Calibri" pitchFamily="34" charset="0"/>
              </a:rPr>
              <a:t> reaction. </a:t>
            </a:r>
          </a:p>
          <a:p>
            <a:pPr marL="285750" indent="-285750">
              <a:buClr>
                <a:srgbClr val="FF0000"/>
              </a:buClr>
              <a:buFont typeface="Wingdings" panose="05000000000000000000" pitchFamily="2" charset="2"/>
              <a:buChar char="Ø"/>
            </a:pPr>
            <a:r>
              <a:rPr lang="en-US" dirty="0">
                <a:latin typeface="Calibri" pitchFamily="34" charset="0"/>
                <a:cs typeface="Calibri" pitchFamily="34" charset="0"/>
              </a:rPr>
              <a:t>Uses:</a:t>
            </a:r>
          </a:p>
          <a:p>
            <a:pPr marL="285750" indent="-285750">
              <a:buClr>
                <a:srgbClr val="FF0000"/>
              </a:buClr>
              <a:buFont typeface="Wingdings" panose="05000000000000000000" pitchFamily="2" charset="2"/>
              <a:buChar char="Ø"/>
            </a:pPr>
            <a:r>
              <a:rPr lang="en-US" dirty="0">
                <a:latin typeface="Calibri" pitchFamily="34" charset="0"/>
                <a:cs typeface="Calibri" pitchFamily="34" charset="0"/>
              </a:rPr>
              <a:t>These are usually produced for aerosol propellants, refrigeration, and air conditioning purposes.</a:t>
            </a:r>
          </a:p>
          <a:p>
            <a:pPr marL="285750" indent="-285750">
              <a:buClr>
                <a:srgbClr val="FF0000"/>
              </a:buClr>
              <a:buFont typeface="Wingdings" panose="05000000000000000000" pitchFamily="2" charset="2"/>
              <a:buChar char="Ø"/>
            </a:pPr>
            <a:r>
              <a:rPr lang="en-US" dirty="0">
                <a:latin typeface="Calibri" pitchFamily="34" charset="0"/>
                <a:cs typeface="Calibri" pitchFamily="34" charset="0"/>
              </a:rPr>
              <a:t>Harmful effects:</a:t>
            </a:r>
          </a:p>
          <a:p>
            <a:pPr marL="285750" indent="-285750">
              <a:buClr>
                <a:srgbClr val="FF0000"/>
              </a:buClr>
              <a:buFont typeface="Wingdings" panose="05000000000000000000" pitchFamily="2" charset="2"/>
              <a:buChar char="Ø"/>
            </a:pPr>
            <a:r>
              <a:rPr lang="en-US" dirty="0">
                <a:latin typeface="Calibri" pitchFamily="34" charset="0"/>
                <a:cs typeface="Calibri" pitchFamily="34" charset="0"/>
              </a:rPr>
              <a:t> Most </a:t>
            </a:r>
            <a:r>
              <a:rPr lang="en-US" dirty="0" err="1">
                <a:latin typeface="Calibri" pitchFamily="34" charset="0"/>
                <a:cs typeface="Calibri" pitchFamily="34" charset="0"/>
              </a:rPr>
              <a:t>freon</a:t>
            </a:r>
            <a:r>
              <a:rPr lang="en-US" dirty="0">
                <a:latin typeface="Calibri" pitchFamily="34" charset="0"/>
                <a:cs typeface="Calibri" pitchFamily="34" charset="0"/>
              </a:rPr>
              <a:t>, even that used in refrigeration, eventually makes its way into the atmosphere where it diffuses unchanged into the stratosphere. In the stratosphere, </a:t>
            </a:r>
            <a:r>
              <a:rPr lang="en-US" dirty="0" err="1">
                <a:latin typeface="Calibri" pitchFamily="34" charset="0"/>
                <a:cs typeface="Calibri" pitchFamily="34" charset="0"/>
              </a:rPr>
              <a:t>freon</a:t>
            </a:r>
            <a:r>
              <a:rPr lang="en-US" dirty="0">
                <a:latin typeface="Calibri" pitchFamily="34" charset="0"/>
                <a:cs typeface="Calibri" pitchFamily="34" charset="0"/>
              </a:rPr>
              <a:t> can initiate radical chain reactions that can upset the natural ozone balance.</a:t>
            </a:r>
            <a:endParaRPr lang="en-IN" dirty="0">
              <a:latin typeface="Calibri" pitchFamily="34" charset="0"/>
              <a:cs typeface="Calibri" pitchFamily="34" charset="0"/>
            </a:endParaRPr>
          </a:p>
          <a:p>
            <a:pPr>
              <a:buClr>
                <a:srgbClr val="FF0000"/>
              </a:buClr>
            </a:pPr>
            <a:r>
              <a:rPr lang="en-US" b="1" u="sng" dirty="0">
                <a:latin typeface="Calibri" pitchFamily="34" charset="0"/>
                <a:cs typeface="Calibri" pitchFamily="34" charset="0"/>
              </a:rPr>
              <a:t>p, p’-Dichlorodiphenyltrichloroethane:</a:t>
            </a:r>
            <a:r>
              <a:rPr lang="en-US" u="sng" dirty="0">
                <a:latin typeface="Calibri" pitchFamily="34" charset="0"/>
                <a:cs typeface="Calibri" pitchFamily="34" charset="0"/>
              </a:rPr>
              <a:t> </a:t>
            </a:r>
            <a:r>
              <a:rPr lang="en-US" dirty="0">
                <a:latin typeface="Calibri" pitchFamily="34" charset="0"/>
                <a:cs typeface="Calibri" pitchFamily="34" charset="0"/>
              </a:rPr>
              <a:t> </a:t>
            </a:r>
            <a:endParaRPr lang="en-IN" dirty="0">
              <a:latin typeface="Calibri" pitchFamily="34" charset="0"/>
              <a:cs typeface="Calibri" pitchFamily="34" charset="0"/>
            </a:endParaRPr>
          </a:p>
          <a:p>
            <a:pPr marL="285750" indent="-285750">
              <a:buClr>
                <a:srgbClr val="FF0000"/>
              </a:buClr>
              <a:buFont typeface="Wingdings" panose="05000000000000000000" pitchFamily="2" charset="2"/>
              <a:buChar char="Ø"/>
            </a:pPr>
            <a:r>
              <a:rPr lang="en-US" dirty="0">
                <a:latin typeface="Calibri" pitchFamily="34" charset="0"/>
                <a:cs typeface="Calibri" pitchFamily="34" charset="0"/>
              </a:rPr>
              <a:t>DDT is used as an insecticide.. </a:t>
            </a:r>
          </a:p>
          <a:p>
            <a:pPr marL="285750" indent="-285750">
              <a:buClr>
                <a:srgbClr val="FF0000"/>
              </a:buClr>
              <a:buFont typeface="Wingdings" panose="05000000000000000000" pitchFamily="2" charset="2"/>
              <a:buChar char="Ø"/>
            </a:pPr>
            <a:r>
              <a:rPr lang="en-US" dirty="0">
                <a:latin typeface="Calibri" pitchFamily="34" charset="0"/>
                <a:cs typeface="Calibri" pitchFamily="34" charset="0"/>
              </a:rPr>
              <a:t>The chemical stability of DDT and its fat solubility compounded the problem. </a:t>
            </a:r>
          </a:p>
          <a:p>
            <a:pPr marL="285750" indent="-285750">
              <a:buClr>
                <a:srgbClr val="FF0000"/>
              </a:buClr>
              <a:buFont typeface="Wingdings" panose="05000000000000000000" pitchFamily="2" charset="2"/>
              <a:buChar char="Ø"/>
            </a:pPr>
            <a:r>
              <a:rPr lang="en-US" dirty="0">
                <a:latin typeface="Calibri" pitchFamily="34" charset="0"/>
                <a:cs typeface="Calibri" pitchFamily="34" charset="0"/>
              </a:rPr>
              <a:t>DDT is not metabolized very rapidly by animals; instead, it is deposited and stored in the fatty tissues.</a:t>
            </a:r>
            <a:endParaRPr lang="en-IN" dirty="0">
              <a:latin typeface="Calibri" pitchFamily="34" charset="0"/>
              <a:cs typeface="Calibri" pitchFamily="34" charset="0"/>
            </a:endParaRPr>
          </a:p>
        </p:txBody>
      </p:sp>
      <p:pic>
        <p:nvPicPr>
          <p:cNvPr id="5" name="Picture 2"/>
          <p:cNvPicPr>
            <a:picLocks noChangeAspect="1" noChangeArrowheads="1"/>
          </p:cNvPicPr>
          <p:nvPr/>
        </p:nvPicPr>
        <p:blipFill>
          <a:blip r:embed="rId3"/>
          <a:srcRect/>
          <a:stretch>
            <a:fillRect/>
          </a:stretch>
        </p:blipFill>
        <p:spPr bwMode="auto">
          <a:xfrm>
            <a:off x="2303591" y="3597855"/>
            <a:ext cx="1886001" cy="1473438"/>
          </a:xfrm>
          <a:prstGeom prst="rect">
            <a:avLst/>
          </a:prstGeom>
          <a:noFill/>
          <a:ln w="9525">
            <a:noFill/>
            <a:miter lim="800000"/>
            <a:headEnd/>
            <a:tailEnd/>
          </a:ln>
        </p:spPr>
      </p:pic>
      <p:pic>
        <p:nvPicPr>
          <p:cNvPr id="6" name="Google Shape;55;p13">
            <a:extLst>
              <a:ext uri="{FF2B5EF4-FFF2-40B4-BE49-F238E27FC236}">
                <a16:creationId xmlns:a16="http://schemas.microsoft.com/office/drawing/2014/main" id="{C7EAC421-FEB2-C244-9247-CDCFC6986ACD}"/>
              </a:ext>
            </a:extLst>
          </p:cNvPr>
          <p:cNvPicPr preferRelativeResize="0"/>
          <p:nvPr/>
        </p:nvPicPr>
        <p:blipFill rotWithShape="1">
          <a:blip r:embed="rId4">
            <a:alphaModFix/>
          </a:blip>
          <a:srcRect/>
          <a:stretch/>
        </p:blipFill>
        <p:spPr>
          <a:xfrm>
            <a:off x="7634868" y="103811"/>
            <a:ext cx="1447432" cy="624735"/>
          </a:xfrm>
          <a:prstGeom prst="rect">
            <a:avLst/>
          </a:prstGeom>
          <a:noFill/>
          <a:ln>
            <a:noFill/>
          </a:ln>
        </p:spPr>
      </p:pic>
    </p:spTree>
    <p:extLst>
      <p:ext uri="{BB962C8B-B14F-4D97-AF65-F5344CB8AC3E}">
        <p14:creationId xmlns:p14="http://schemas.microsoft.com/office/powerpoint/2010/main" val="1311514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9"/>
          <p:cNvSpPr txBox="1"/>
          <p:nvPr/>
        </p:nvSpPr>
        <p:spPr>
          <a:xfrm>
            <a:off x="349250" y="319087"/>
            <a:ext cx="8121939" cy="3647112"/>
          </a:xfrm>
          <a:prstGeom prst="rect">
            <a:avLst/>
          </a:prstGeom>
          <a:noFill/>
          <a:ln>
            <a:noFill/>
          </a:ln>
        </p:spPr>
        <p:txBody>
          <a:bodyPr spcFirstLastPara="1" wrap="square" lIns="91425" tIns="45700" rIns="91425" bIns="45700" anchor="t" anchorCtr="0">
            <a:spAutoFit/>
          </a:bodyPr>
          <a:lstStyle/>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lang="en-US" dirty="0"/>
          </a:p>
          <a:p>
            <a:pPr marL="742950" marR="0" lvl="1" indent="-285750" algn="l" rtl="0">
              <a:lnSpc>
                <a:spcPct val="150000"/>
              </a:lnSpc>
              <a:spcBef>
                <a:spcPts val="0"/>
              </a:spcBef>
              <a:spcAft>
                <a:spcPts val="0"/>
              </a:spcAft>
              <a:buClr>
                <a:srgbClr val="000000"/>
              </a:buClr>
              <a:buSzPts val="1400"/>
              <a:buFont typeface="Calibri"/>
              <a:buNone/>
            </a:pPr>
            <a:endParaRPr dirty="0"/>
          </a:p>
        </p:txBody>
      </p:sp>
      <p:sp>
        <p:nvSpPr>
          <p:cNvPr id="2" name="Rectangle 1"/>
          <p:cNvSpPr/>
          <p:nvPr/>
        </p:nvSpPr>
        <p:spPr>
          <a:xfrm>
            <a:off x="742949" y="524441"/>
            <a:ext cx="6791325" cy="1600438"/>
          </a:xfrm>
          <a:prstGeom prst="rect">
            <a:avLst/>
          </a:prstGeom>
        </p:spPr>
        <p:txBody>
          <a:bodyPr wrap="square">
            <a:spAutoFit/>
          </a:bodyPr>
          <a:lstStyle/>
          <a:p>
            <a:pPr lvl="0" fontAlgn="base">
              <a:spcBef>
                <a:spcPct val="0"/>
              </a:spcBef>
              <a:spcAft>
                <a:spcPct val="0"/>
              </a:spcAft>
              <a:buClrTx/>
            </a:pPr>
            <a:r>
              <a:rPr lang="en-US" b="1" u="sng" dirty="0">
                <a:latin typeface="Calibri" pitchFamily="34" charset="0"/>
                <a:ea typeface="Times New Roman" pitchFamily="18" charset="0"/>
                <a:cs typeface="Calibri" pitchFamily="34" charset="0"/>
              </a:rPr>
              <a:t>Answer the following questions:</a:t>
            </a:r>
            <a:endParaRPr lang="en-US" dirty="0">
              <a:solidFill>
                <a:schemeClr val="tx1"/>
              </a:solidFill>
              <a:latin typeface="Calibri" pitchFamily="34" charset="0"/>
              <a:cs typeface="Calibri" pitchFamily="34" charset="0"/>
            </a:endParaRPr>
          </a:p>
          <a:p>
            <a:pPr lvl="0" eaLnBrk="0" fontAlgn="base" hangingPunct="0">
              <a:spcBef>
                <a:spcPct val="0"/>
              </a:spcBef>
              <a:spcAft>
                <a:spcPct val="0"/>
              </a:spcAft>
              <a:buClrTx/>
            </a:pPr>
            <a:r>
              <a:rPr lang="en-US" dirty="0">
                <a:latin typeface="Calibri" pitchFamily="34" charset="0"/>
                <a:ea typeface="Times New Roman" pitchFamily="18" charset="0"/>
                <a:cs typeface="Calibri" pitchFamily="34" charset="0"/>
              </a:rPr>
              <a:t>1.Write uses and harmful effects of Methylene chloride.</a:t>
            </a:r>
            <a:endParaRPr lang="en-US" dirty="0">
              <a:solidFill>
                <a:schemeClr val="tx1"/>
              </a:solidFill>
              <a:latin typeface="Calibri" pitchFamily="34" charset="0"/>
              <a:cs typeface="Calibri" pitchFamily="34" charset="0"/>
            </a:endParaRPr>
          </a:p>
          <a:p>
            <a:pPr lvl="0" eaLnBrk="0" fontAlgn="base" hangingPunct="0">
              <a:spcBef>
                <a:spcPct val="0"/>
              </a:spcBef>
              <a:spcAft>
                <a:spcPct val="0"/>
              </a:spcAft>
              <a:buClrTx/>
            </a:pPr>
            <a:r>
              <a:rPr lang="en-US" dirty="0">
                <a:latin typeface="Calibri" pitchFamily="34" charset="0"/>
                <a:ea typeface="Times New Roman" pitchFamily="18" charset="0"/>
                <a:cs typeface="Calibri" pitchFamily="34" charset="0"/>
              </a:rPr>
              <a:t>2.Why chloroform stored in closed dark </a:t>
            </a:r>
            <a:r>
              <a:rPr lang="en-US" dirty="0" err="1">
                <a:latin typeface="Calibri" pitchFamily="34" charset="0"/>
                <a:ea typeface="Times New Roman" pitchFamily="18" charset="0"/>
                <a:cs typeface="Calibri" pitchFamily="34" charset="0"/>
              </a:rPr>
              <a:t>coloured</a:t>
            </a:r>
            <a:r>
              <a:rPr lang="en-US" dirty="0">
                <a:latin typeface="Calibri" pitchFamily="34" charset="0"/>
                <a:ea typeface="Times New Roman" pitchFamily="18" charset="0"/>
                <a:cs typeface="Calibri" pitchFamily="34" charset="0"/>
              </a:rPr>
              <a:t> bottle?</a:t>
            </a:r>
            <a:endParaRPr lang="en-US" dirty="0">
              <a:solidFill>
                <a:schemeClr val="tx1"/>
              </a:solidFill>
              <a:latin typeface="Calibri" pitchFamily="34" charset="0"/>
              <a:cs typeface="Calibri" pitchFamily="34" charset="0"/>
            </a:endParaRPr>
          </a:p>
          <a:p>
            <a:pPr lvl="0" eaLnBrk="0" fontAlgn="base" hangingPunct="0">
              <a:spcBef>
                <a:spcPct val="0"/>
              </a:spcBef>
              <a:spcAft>
                <a:spcPct val="0"/>
              </a:spcAft>
              <a:buClrTx/>
            </a:pPr>
            <a:r>
              <a:rPr lang="en-US" dirty="0">
                <a:latin typeface="Calibri" pitchFamily="34" charset="0"/>
                <a:ea typeface="Times New Roman" pitchFamily="18" charset="0"/>
                <a:cs typeface="Calibri" pitchFamily="34" charset="0"/>
              </a:rPr>
              <a:t>3.Write uses and harmful effects of chloroform.</a:t>
            </a:r>
            <a:endParaRPr lang="en-US" dirty="0">
              <a:solidFill>
                <a:schemeClr val="tx1"/>
              </a:solidFill>
              <a:latin typeface="Calibri" pitchFamily="34" charset="0"/>
              <a:cs typeface="Calibri" pitchFamily="34" charset="0"/>
            </a:endParaRPr>
          </a:p>
          <a:p>
            <a:pPr lvl="0" eaLnBrk="0" fontAlgn="base" hangingPunct="0">
              <a:spcBef>
                <a:spcPct val="0"/>
              </a:spcBef>
              <a:spcAft>
                <a:spcPct val="0"/>
              </a:spcAft>
              <a:buClrTx/>
            </a:pPr>
            <a:r>
              <a:rPr lang="en-US" dirty="0">
                <a:latin typeface="Calibri" pitchFamily="34" charset="0"/>
                <a:ea typeface="Times New Roman" pitchFamily="18" charset="0"/>
                <a:cs typeface="Calibri" pitchFamily="34" charset="0"/>
              </a:rPr>
              <a:t>4.Write uses of </a:t>
            </a:r>
            <a:r>
              <a:rPr lang="en-US" dirty="0" err="1">
                <a:latin typeface="Calibri" pitchFamily="34" charset="0"/>
                <a:ea typeface="Times New Roman" pitchFamily="18" charset="0"/>
                <a:cs typeface="Calibri" pitchFamily="34" charset="0"/>
              </a:rPr>
              <a:t>idoform</a:t>
            </a:r>
            <a:r>
              <a:rPr lang="en-US" dirty="0">
                <a:latin typeface="Calibri" pitchFamily="34" charset="0"/>
                <a:ea typeface="Times New Roman" pitchFamily="18" charset="0"/>
                <a:cs typeface="Calibri" pitchFamily="34" charset="0"/>
              </a:rPr>
              <a:t>.</a:t>
            </a:r>
            <a:endParaRPr lang="en-US" dirty="0">
              <a:solidFill>
                <a:schemeClr val="tx1"/>
              </a:solidFill>
              <a:latin typeface="Calibri" pitchFamily="34" charset="0"/>
              <a:cs typeface="Calibri" pitchFamily="34" charset="0"/>
            </a:endParaRPr>
          </a:p>
          <a:p>
            <a:pPr lvl="0" eaLnBrk="0" fontAlgn="base" hangingPunct="0">
              <a:spcBef>
                <a:spcPct val="0"/>
              </a:spcBef>
              <a:spcAft>
                <a:spcPct val="0"/>
              </a:spcAft>
              <a:buClrTx/>
            </a:pPr>
            <a:r>
              <a:rPr lang="en-US" dirty="0">
                <a:latin typeface="Calibri" pitchFamily="34" charset="0"/>
                <a:ea typeface="Times New Roman" pitchFamily="18" charset="0"/>
                <a:cs typeface="Calibri" pitchFamily="34" charset="0"/>
              </a:rPr>
              <a:t>5.Write uses and harmful effects of carbon tetra chloride.</a:t>
            </a:r>
            <a:endParaRPr lang="en-US" dirty="0">
              <a:solidFill>
                <a:schemeClr val="tx1"/>
              </a:solidFill>
              <a:latin typeface="Calibri" pitchFamily="34" charset="0"/>
              <a:cs typeface="Calibri" pitchFamily="34" charset="0"/>
            </a:endParaRPr>
          </a:p>
          <a:p>
            <a:pPr lvl="0" eaLnBrk="0" fontAlgn="base" hangingPunct="0">
              <a:spcBef>
                <a:spcPct val="0"/>
              </a:spcBef>
              <a:spcAft>
                <a:spcPct val="0"/>
              </a:spcAft>
              <a:buClrTx/>
            </a:pPr>
            <a:r>
              <a:rPr lang="en-US">
                <a:latin typeface="Calibri" pitchFamily="34" charset="0"/>
                <a:ea typeface="Times New Roman" pitchFamily="18" charset="0"/>
                <a:cs typeface="Calibri" pitchFamily="34" charset="0"/>
              </a:rPr>
              <a:t>6.What </a:t>
            </a:r>
            <a:r>
              <a:rPr lang="en-US" dirty="0">
                <a:latin typeface="Calibri" pitchFamily="34" charset="0"/>
                <a:ea typeface="Times New Roman" pitchFamily="18" charset="0"/>
                <a:cs typeface="Calibri" pitchFamily="34" charset="0"/>
              </a:rPr>
              <a:t>are </a:t>
            </a:r>
            <a:r>
              <a:rPr lang="en-US" dirty="0" err="1">
                <a:latin typeface="Calibri" pitchFamily="34" charset="0"/>
                <a:ea typeface="Times New Roman" pitchFamily="18" charset="0"/>
                <a:cs typeface="Calibri" pitchFamily="34" charset="0"/>
              </a:rPr>
              <a:t>freons</a:t>
            </a:r>
            <a:r>
              <a:rPr lang="en-US" dirty="0">
                <a:latin typeface="Calibri" pitchFamily="34" charset="0"/>
                <a:ea typeface="Times New Roman" pitchFamily="18" charset="0"/>
                <a:cs typeface="Calibri" pitchFamily="34" charset="0"/>
              </a:rPr>
              <a:t>? Give examples.</a:t>
            </a:r>
            <a:endParaRPr lang="en-US" dirty="0">
              <a:solidFill>
                <a:schemeClr val="tx1"/>
              </a:solidFill>
              <a:latin typeface="Calibri" pitchFamily="34" charset="0"/>
              <a:cs typeface="Calibri" pitchFamily="34" charset="0"/>
            </a:endParaRPr>
          </a:p>
        </p:txBody>
      </p:sp>
      <p:pic>
        <p:nvPicPr>
          <p:cNvPr id="5" name="Google Shape;55;p13">
            <a:extLst>
              <a:ext uri="{FF2B5EF4-FFF2-40B4-BE49-F238E27FC236}">
                <a16:creationId xmlns:a16="http://schemas.microsoft.com/office/drawing/2014/main" id="{A13FFC11-06C0-318C-AC7E-132DBB9CB01C}"/>
              </a:ext>
            </a:extLst>
          </p:cNvPr>
          <p:cNvPicPr preferRelativeResize="0"/>
          <p:nvPr/>
        </p:nvPicPr>
        <p:blipFill rotWithShape="1">
          <a:blip r:embed="rId3">
            <a:alphaModFix/>
          </a:blip>
          <a:srcRect/>
          <a:stretch/>
        </p:blipFill>
        <p:spPr>
          <a:xfrm>
            <a:off x="7462702" y="129051"/>
            <a:ext cx="1578401" cy="783575"/>
          </a:xfrm>
          <a:prstGeom prst="rect">
            <a:avLst/>
          </a:prstGeom>
          <a:noFill/>
          <a:ln>
            <a:noFill/>
          </a:ln>
        </p:spPr>
      </p:pic>
    </p:spTree>
    <p:extLst>
      <p:ext uri="{BB962C8B-B14F-4D97-AF65-F5344CB8AC3E}">
        <p14:creationId xmlns:p14="http://schemas.microsoft.com/office/powerpoint/2010/main" val="279540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5"/>
          <p:cNvSpPr txBox="1"/>
          <p:nvPr/>
        </p:nvSpPr>
        <p:spPr>
          <a:xfrm>
            <a:off x="620712" y="742950"/>
            <a:ext cx="7802562" cy="356235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US" sz="4000" b="1" i="0" u="none" dirty="0">
                <a:solidFill>
                  <a:srgbClr val="000000"/>
                </a:solidFill>
                <a:latin typeface="Arial"/>
                <a:ea typeface="Arial"/>
                <a:cs typeface="Arial"/>
                <a:sym typeface="Arial"/>
              </a:rPr>
              <a:t>THANKING YOU</a:t>
            </a:r>
            <a:endParaRPr dirty="0"/>
          </a:p>
          <a:p>
            <a:pPr marL="457200" marR="0" lvl="0" indent="0" algn="ctr" rtl="0">
              <a:lnSpc>
                <a:spcPct val="115000"/>
              </a:lnSpc>
              <a:spcBef>
                <a:spcPts val="0"/>
              </a:spcBef>
              <a:spcAft>
                <a:spcPts val="0"/>
              </a:spcAft>
              <a:buClr>
                <a:srgbClr val="FF0000"/>
              </a:buClr>
              <a:buSzPts val="4000"/>
              <a:buFont typeface="Arial"/>
              <a:buNone/>
            </a:pPr>
            <a:r>
              <a:rPr lang="en-US" sz="4000" b="1" i="0" u="none" dirty="0">
                <a:solidFill>
                  <a:srgbClr val="FF0000"/>
                </a:solidFill>
                <a:latin typeface="Arial"/>
                <a:ea typeface="Arial"/>
                <a:cs typeface="Arial"/>
                <a:sym typeface="Arial"/>
              </a:rPr>
              <a:t>ODM EDUCATIONAL GROUP</a:t>
            </a:r>
            <a:endParaRPr dirty="0"/>
          </a:p>
          <a:p>
            <a:pPr marL="0" marR="0" lvl="0" indent="0" algn="l" rtl="0">
              <a:lnSpc>
                <a:spcPct val="100000"/>
              </a:lnSpc>
              <a:spcBef>
                <a:spcPts val="0"/>
              </a:spcBef>
              <a:spcAft>
                <a:spcPts val="0"/>
              </a:spcAft>
              <a:buNone/>
            </a:pPr>
            <a:endParaRPr sz="4000" b="1" i="0" u="none" dirty="0">
              <a:solidFill>
                <a:srgbClr val="FF0000"/>
              </a:solidFill>
              <a:latin typeface="Arial"/>
              <a:ea typeface="Arial"/>
              <a:cs typeface="Arial"/>
              <a:sym typeface="Arial"/>
            </a:endParaRPr>
          </a:p>
        </p:txBody>
      </p:sp>
      <p:pic>
        <p:nvPicPr>
          <p:cNvPr id="4" name="Google Shape;55;p13">
            <a:extLst>
              <a:ext uri="{FF2B5EF4-FFF2-40B4-BE49-F238E27FC236}">
                <a16:creationId xmlns:a16="http://schemas.microsoft.com/office/drawing/2014/main" id="{5FFB61E0-F76F-618E-7C11-48F5033801C1}"/>
              </a:ext>
            </a:extLst>
          </p:cNvPr>
          <p:cNvPicPr preferRelativeResize="0"/>
          <p:nvPr/>
        </p:nvPicPr>
        <p:blipFill rotWithShape="1">
          <a:blip r:embed="rId3">
            <a:alphaModFix/>
          </a:blip>
          <a:srcRect/>
          <a:stretch/>
        </p:blipFill>
        <p:spPr>
          <a:xfrm>
            <a:off x="7462702" y="129051"/>
            <a:ext cx="1578401" cy="783575"/>
          </a:xfrm>
          <a:prstGeom prst="rect">
            <a:avLst/>
          </a:prstGeom>
          <a:noFill/>
          <a:ln>
            <a:noFill/>
          </a:ln>
        </p:spPr>
      </p:pic>
    </p:spTree>
    <p:extLst>
      <p:ext uri="{BB962C8B-B14F-4D97-AF65-F5344CB8AC3E}">
        <p14:creationId xmlns:p14="http://schemas.microsoft.com/office/powerpoint/2010/main" val="267231011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734</Words>
  <Application>Microsoft Office PowerPoint</Application>
  <PresentationFormat>On-screen Show (16:9)</PresentationFormat>
  <Paragraphs>114</Paragraphs>
  <Slides>8</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8</vt:i4>
      </vt:variant>
    </vt:vector>
  </HeadingPairs>
  <TitlesOfParts>
    <vt:vector size="13" baseType="lpstr">
      <vt:lpstr>Arial</vt:lpstr>
      <vt:lpstr>Calibri</vt:lpstr>
      <vt:lpstr>Wingdings</vt:lpstr>
      <vt:lpstr>Simple Light</vt:lpstr>
      <vt:lpstr>1_Simple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SUKUMAR PANI</cp:lastModifiedBy>
  <cp:revision>21</cp:revision>
  <dcterms:modified xsi:type="dcterms:W3CDTF">2022-05-04T05:26:54Z</dcterms:modified>
</cp:coreProperties>
</file>