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308" r:id="rId2"/>
    <p:sldId id="354" r:id="rId3"/>
    <p:sldId id="300" r:id="rId4"/>
    <p:sldId id="385" r:id="rId5"/>
    <p:sldId id="384" r:id="rId6"/>
    <p:sldId id="387" r:id="rId7"/>
    <p:sldId id="386" r:id="rId8"/>
    <p:sldId id="388" r:id="rId9"/>
    <p:sldId id="301" r:id="rId10"/>
    <p:sldId id="390" r:id="rId11"/>
    <p:sldId id="391" r:id="rId12"/>
    <p:sldId id="393" r:id="rId13"/>
    <p:sldId id="392" r:id="rId14"/>
    <p:sldId id="394" r:id="rId15"/>
    <p:sldId id="395" r:id="rId16"/>
    <p:sldId id="396" r:id="rId17"/>
    <p:sldId id="303" r:id="rId18"/>
    <p:sldId id="397" r:id="rId19"/>
    <p:sldId id="398" r:id="rId20"/>
    <p:sldId id="399" r:id="rId21"/>
    <p:sldId id="389" r:id="rId22"/>
    <p:sldId id="302" r:id="rId23"/>
    <p:sldId id="30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3955" autoAdjust="0"/>
  </p:normalViewPr>
  <p:slideViewPr>
    <p:cSldViewPr>
      <p:cViewPr varScale="1">
        <p:scale>
          <a:sx n="62" d="100"/>
          <a:sy n="62" d="100"/>
        </p:scale>
        <p:origin x="78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B14E2-5341-4854-83FB-63E19F8C7B5A}" type="doc">
      <dgm:prSet loTypeId="urn:microsoft.com/office/officeart/2005/8/layout/cycle7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EBE511-8F7E-46A0-A845-AC8CD956455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OSTEOPOROSIS</a:t>
          </a:r>
        </a:p>
      </dgm:t>
    </dgm:pt>
    <dgm:pt modelId="{B8543C33-C898-4D99-AC94-896D9C29DD1A}" type="parTrans" cxnId="{13F0CC3A-76F6-4F50-A05F-2978CFFB424A}">
      <dgm:prSet/>
      <dgm:spPr/>
      <dgm:t>
        <a:bodyPr/>
        <a:lstStyle/>
        <a:p>
          <a:endParaRPr lang="en-US"/>
        </a:p>
      </dgm:t>
    </dgm:pt>
    <dgm:pt modelId="{71D97C5F-8DDE-45A8-9618-62D3C62D40D1}" type="sibTrans" cxnId="{13F0CC3A-76F6-4F50-A05F-2978CFFB424A}">
      <dgm:prSet/>
      <dgm:spPr/>
      <dgm:t>
        <a:bodyPr/>
        <a:lstStyle/>
        <a:p>
          <a:endParaRPr lang="en-US"/>
        </a:p>
      </dgm:t>
    </dgm:pt>
    <dgm:pt modelId="{48B6113B-8B56-4C5D-9E24-744DEA72506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AMENORRHOEA</a:t>
          </a:r>
        </a:p>
      </dgm:t>
    </dgm:pt>
    <dgm:pt modelId="{3726B457-D626-4576-9DA0-C1D6FA7931A9}" type="parTrans" cxnId="{BD81E5A7-EBD1-4225-A23B-918A389CFE44}">
      <dgm:prSet/>
      <dgm:spPr/>
      <dgm:t>
        <a:bodyPr/>
        <a:lstStyle/>
        <a:p>
          <a:endParaRPr lang="en-US"/>
        </a:p>
      </dgm:t>
    </dgm:pt>
    <dgm:pt modelId="{3D6ADB19-C500-4EC9-A47C-9C2F2C3B421E}" type="sibTrans" cxnId="{BD81E5A7-EBD1-4225-A23B-918A389CFE44}">
      <dgm:prSet/>
      <dgm:spPr/>
      <dgm:t>
        <a:bodyPr/>
        <a:lstStyle/>
        <a:p>
          <a:endParaRPr lang="en-US"/>
        </a:p>
      </dgm:t>
    </dgm:pt>
    <dgm:pt modelId="{5EA6C862-8173-42FD-A3C5-A51D9EE4967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EATING DISORDERS</a:t>
          </a:r>
        </a:p>
      </dgm:t>
    </dgm:pt>
    <dgm:pt modelId="{132521DC-0936-4074-82E6-57CB49F7CB4E}" type="parTrans" cxnId="{637ED42F-EFAA-470B-BC9A-BEC8E89EF32E}">
      <dgm:prSet/>
      <dgm:spPr/>
      <dgm:t>
        <a:bodyPr/>
        <a:lstStyle/>
        <a:p>
          <a:endParaRPr lang="en-US"/>
        </a:p>
      </dgm:t>
    </dgm:pt>
    <dgm:pt modelId="{8E92F47E-5C31-4D61-BC32-11D7C4D803C7}" type="sibTrans" cxnId="{637ED42F-EFAA-470B-BC9A-BEC8E89EF32E}">
      <dgm:prSet/>
      <dgm:spPr/>
      <dgm:t>
        <a:bodyPr/>
        <a:lstStyle/>
        <a:p>
          <a:endParaRPr lang="en-US"/>
        </a:p>
      </dgm:t>
    </dgm:pt>
    <dgm:pt modelId="{9C857E39-6B0E-400A-A051-B4B65403019E}" type="pres">
      <dgm:prSet presAssocID="{319B14E2-5341-4854-83FB-63E19F8C7B5A}" presName="Name0" presStyleCnt="0">
        <dgm:presLayoutVars>
          <dgm:dir/>
          <dgm:resizeHandles val="exact"/>
        </dgm:presLayoutVars>
      </dgm:prSet>
      <dgm:spPr/>
    </dgm:pt>
    <dgm:pt modelId="{B96E392F-A959-4F16-B992-169A9E54717B}" type="pres">
      <dgm:prSet presAssocID="{45EBE511-8F7E-46A0-A845-AC8CD9564556}" presName="node" presStyleLbl="node1" presStyleIdx="0" presStyleCnt="3">
        <dgm:presLayoutVars>
          <dgm:bulletEnabled val="1"/>
        </dgm:presLayoutVars>
      </dgm:prSet>
      <dgm:spPr/>
    </dgm:pt>
    <dgm:pt modelId="{FE27BD4C-2259-408E-82E7-DFD643D67961}" type="pres">
      <dgm:prSet presAssocID="{71D97C5F-8DDE-45A8-9618-62D3C62D40D1}" presName="sibTrans" presStyleLbl="sibTrans2D1" presStyleIdx="0" presStyleCnt="3"/>
      <dgm:spPr/>
    </dgm:pt>
    <dgm:pt modelId="{F64CA8C8-D997-4A9A-AD54-A20421CD45A0}" type="pres">
      <dgm:prSet presAssocID="{71D97C5F-8DDE-45A8-9618-62D3C62D40D1}" presName="connectorText" presStyleLbl="sibTrans2D1" presStyleIdx="0" presStyleCnt="3"/>
      <dgm:spPr/>
    </dgm:pt>
    <dgm:pt modelId="{DC94823B-95B0-4FE3-9E60-0E10B5F7788B}" type="pres">
      <dgm:prSet presAssocID="{48B6113B-8B56-4C5D-9E24-744DEA725066}" presName="node" presStyleLbl="node1" presStyleIdx="1" presStyleCnt="3">
        <dgm:presLayoutVars>
          <dgm:bulletEnabled val="1"/>
        </dgm:presLayoutVars>
      </dgm:prSet>
      <dgm:spPr/>
    </dgm:pt>
    <dgm:pt modelId="{964276B4-8E3A-4D0D-8C30-E4B4591BF234}" type="pres">
      <dgm:prSet presAssocID="{3D6ADB19-C500-4EC9-A47C-9C2F2C3B421E}" presName="sibTrans" presStyleLbl="sibTrans2D1" presStyleIdx="1" presStyleCnt="3"/>
      <dgm:spPr/>
    </dgm:pt>
    <dgm:pt modelId="{E095315B-FEEA-4AF7-A000-AA0010EB4893}" type="pres">
      <dgm:prSet presAssocID="{3D6ADB19-C500-4EC9-A47C-9C2F2C3B421E}" presName="connectorText" presStyleLbl="sibTrans2D1" presStyleIdx="1" presStyleCnt="3"/>
      <dgm:spPr/>
    </dgm:pt>
    <dgm:pt modelId="{55C9B7B1-6E06-493B-83FE-1D101DF1A90F}" type="pres">
      <dgm:prSet presAssocID="{5EA6C862-8173-42FD-A3C5-A51D9EE49672}" presName="node" presStyleLbl="node1" presStyleIdx="2" presStyleCnt="3">
        <dgm:presLayoutVars>
          <dgm:bulletEnabled val="1"/>
        </dgm:presLayoutVars>
      </dgm:prSet>
      <dgm:spPr/>
    </dgm:pt>
    <dgm:pt modelId="{6ECA83E9-E7E5-4880-B5F9-D5C8485DD12D}" type="pres">
      <dgm:prSet presAssocID="{8E92F47E-5C31-4D61-BC32-11D7C4D803C7}" presName="sibTrans" presStyleLbl="sibTrans2D1" presStyleIdx="2" presStyleCnt="3"/>
      <dgm:spPr/>
    </dgm:pt>
    <dgm:pt modelId="{B6199756-C427-45B1-B3D2-D31ED0882F15}" type="pres">
      <dgm:prSet presAssocID="{8E92F47E-5C31-4D61-BC32-11D7C4D803C7}" presName="connectorText" presStyleLbl="sibTrans2D1" presStyleIdx="2" presStyleCnt="3"/>
      <dgm:spPr/>
    </dgm:pt>
  </dgm:ptLst>
  <dgm:cxnLst>
    <dgm:cxn modelId="{637ED42F-EFAA-470B-BC9A-BEC8E89EF32E}" srcId="{319B14E2-5341-4854-83FB-63E19F8C7B5A}" destId="{5EA6C862-8173-42FD-A3C5-A51D9EE49672}" srcOrd="2" destOrd="0" parTransId="{132521DC-0936-4074-82E6-57CB49F7CB4E}" sibTransId="{8E92F47E-5C31-4D61-BC32-11D7C4D803C7}"/>
    <dgm:cxn modelId="{13F0CC3A-76F6-4F50-A05F-2978CFFB424A}" srcId="{319B14E2-5341-4854-83FB-63E19F8C7B5A}" destId="{45EBE511-8F7E-46A0-A845-AC8CD9564556}" srcOrd="0" destOrd="0" parTransId="{B8543C33-C898-4D99-AC94-896D9C29DD1A}" sibTransId="{71D97C5F-8DDE-45A8-9618-62D3C62D40D1}"/>
    <dgm:cxn modelId="{CEA9B564-D67C-42A9-800B-6C7ED8C00C34}" type="presOf" srcId="{3D6ADB19-C500-4EC9-A47C-9C2F2C3B421E}" destId="{964276B4-8E3A-4D0D-8C30-E4B4591BF234}" srcOrd="0" destOrd="0" presId="urn:microsoft.com/office/officeart/2005/8/layout/cycle7"/>
    <dgm:cxn modelId="{053AAC69-4720-463D-BF8F-CB3F0958BE9C}" type="presOf" srcId="{8E92F47E-5C31-4D61-BC32-11D7C4D803C7}" destId="{6ECA83E9-E7E5-4880-B5F9-D5C8485DD12D}" srcOrd="0" destOrd="0" presId="urn:microsoft.com/office/officeart/2005/8/layout/cycle7"/>
    <dgm:cxn modelId="{B3EA116E-3726-4CB0-BDF0-AA938CFAF914}" type="presOf" srcId="{5EA6C862-8173-42FD-A3C5-A51D9EE49672}" destId="{55C9B7B1-6E06-493B-83FE-1D101DF1A90F}" srcOrd="0" destOrd="0" presId="urn:microsoft.com/office/officeart/2005/8/layout/cycle7"/>
    <dgm:cxn modelId="{FF0ADC77-1D60-4619-9BB6-0453EF6C3B29}" type="presOf" srcId="{45EBE511-8F7E-46A0-A845-AC8CD9564556}" destId="{B96E392F-A959-4F16-B992-169A9E54717B}" srcOrd="0" destOrd="0" presId="urn:microsoft.com/office/officeart/2005/8/layout/cycle7"/>
    <dgm:cxn modelId="{97EB4978-045D-4124-847C-0BF139E4A710}" type="presOf" srcId="{71D97C5F-8DDE-45A8-9618-62D3C62D40D1}" destId="{FE27BD4C-2259-408E-82E7-DFD643D67961}" srcOrd="0" destOrd="0" presId="urn:microsoft.com/office/officeart/2005/8/layout/cycle7"/>
    <dgm:cxn modelId="{675DCB5A-7D39-40BE-80DA-ABE6DD7BACA4}" type="presOf" srcId="{319B14E2-5341-4854-83FB-63E19F8C7B5A}" destId="{9C857E39-6B0E-400A-A051-B4B65403019E}" srcOrd="0" destOrd="0" presId="urn:microsoft.com/office/officeart/2005/8/layout/cycle7"/>
    <dgm:cxn modelId="{FCCDEB8A-3CCE-4FF4-AE06-47A70C8557F1}" type="presOf" srcId="{71D97C5F-8DDE-45A8-9618-62D3C62D40D1}" destId="{F64CA8C8-D997-4A9A-AD54-A20421CD45A0}" srcOrd="1" destOrd="0" presId="urn:microsoft.com/office/officeart/2005/8/layout/cycle7"/>
    <dgm:cxn modelId="{E5B706A3-3920-477E-9DB4-3D37426413CE}" type="presOf" srcId="{3D6ADB19-C500-4EC9-A47C-9C2F2C3B421E}" destId="{E095315B-FEEA-4AF7-A000-AA0010EB4893}" srcOrd="1" destOrd="0" presId="urn:microsoft.com/office/officeart/2005/8/layout/cycle7"/>
    <dgm:cxn modelId="{BD81E5A7-EBD1-4225-A23B-918A389CFE44}" srcId="{319B14E2-5341-4854-83FB-63E19F8C7B5A}" destId="{48B6113B-8B56-4C5D-9E24-744DEA725066}" srcOrd="1" destOrd="0" parTransId="{3726B457-D626-4576-9DA0-C1D6FA7931A9}" sibTransId="{3D6ADB19-C500-4EC9-A47C-9C2F2C3B421E}"/>
    <dgm:cxn modelId="{9DAC87A9-39FC-45C5-A4CB-D18736358B8B}" type="presOf" srcId="{48B6113B-8B56-4C5D-9E24-744DEA725066}" destId="{DC94823B-95B0-4FE3-9E60-0E10B5F7788B}" srcOrd="0" destOrd="0" presId="urn:microsoft.com/office/officeart/2005/8/layout/cycle7"/>
    <dgm:cxn modelId="{57196BE1-3753-4175-B39F-E8E66486CE5F}" type="presOf" srcId="{8E92F47E-5C31-4D61-BC32-11D7C4D803C7}" destId="{B6199756-C427-45B1-B3D2-D31ED0882F15}" srcOrd="1" destOrd="0" presId="urn:microsoft.com/office/officeart/2005/8/layout/cycle7"/>
    <dgm:cxn modelId="{0BCAEB87-1C7D-4E20-B30E-D93413E2F591}" type="presParOf" srcId="{9C857E39-6B0E-400A-A051-B4B65403019E}" destId="{B96E392F-A959-4F16-B992-169A9E54717B}" srcOrd="0" destOrd="0" presId="urn:microsoft.com/office/officeart/2005/8/layout/cycle7"/>
    <dgm:cxn modelId="{404B0F66-3D38-43D5-BDB0-7B1CB8960BC8}" type="presParOf" srcId="{9C857E39-6B0E-400A-A051-B4B65403019E}" destId="{FE27BD4C-2259-408E-82E7-DFD643D67961}" srcOrd="1" destOrd="0" presId="urn:microsoft.com/office/officeart/2005/8/layout/cycle7"/>
    <dgm:cxn modelId="{87C1CC2E-BF33-4031-A1A5-0CA551D4DFA5}" type="presParOf" srcId="{FE27BD4C-2259-408E-82E7-DFD643D67961}" destId="{F64CA8C8-D997-4A9A-AD54-A20421CD45A0}" srcOrd="0" destOrd="0" presId="urn:microsoft.com/office/officeart/2005/8/layout/cycle7"/>
    <dgm:cxn modelId="{3ADA1F6A-3EDD-4BF9-85C0-925311E6A610}" type="presParOf" srcId="{9C857E39-6B0E-400A-A051-B4B65403019E}" destId="{DC94823B-95B0-4FE3-9E60-0E10B5F7788B}" srcOrd="2" destOrd="0" presId="urn:microsoft.com/office/officeart/2005/8/layout/cycle7"/>
    <dgm:cxn modelId="{58B04709-38D2-4450-BD8D-F430794B7919}" type="presParOf" srcId="{9C857E39-6B0E-400A-A051-B4B65403019E}" destId="{964276B4-8E3A-4D0D-8C30-E4B4591BF234}" srcOrd="3" destOrd="0" presId="urn:microsoft.com/office/officeart/2005/8/layout/cycle7"/>
    <dgm:cxn modelId="{F08B01A7-282A-4E57-A147-1A8293EB777A}" type="presParOf" srcId="{964276B4-8E3A-4D0D-8C30-E4B4591BF234}" destId="{E095315B-FEEA-4AF7-A000-AA0010EB4893}" srcOrd="0" destOrd="0" presId="urn:microsoft.com/office/officeart/2005/8/layout/cycle7"/>
    <dgm:cxn modelId="{4F710E67-C0FF-41B9-A710-8F9A549D4E01}" type="presParOf" srcId="{9C857E39-6B0E-400A-A051-B4B65403019E}" destId="{55C9B7B1-6E06-493B-83FE-1D101DF1A90F}" srcOrd="4" destOrd="0" presId="urn:microsoft.com/office/officeart/2005/8/layout/cycle7"/>
    <dgm:cxn modelId="{96649C63-4D0C-4FF9-95A2-C3091EA04515}" type="presParOf" srcId="{9C857E39-6B0E-400A-A051-B4B65403019E}" destId="{6ECA83E9-E7E5-4880-B5F9-D5C8485DD12D}" srcOrd="5" destOrd="0" presId="urn:microsoft.com/office/officeart/2005/8/layout/cycle7"/>
    <dgm:cxn modelId="{12CA721D-C362-47AD-9B8E-68CE0C009FC9}" type="presParOf" srcId="{6ECA83E9-E7E5-4880-B5F9-D5C8485DD12D}" destId="{B6199756-C427-45B1-B3D2-D31ED0882F1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DF4DC-8459-4108-8F11-DF9C11143894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EA10D6-F673-4594-A115-7F4509020BFD}">
      <dgm:prSet phldrT="[Text]"/>
      <dgm:spPr/>
      <dgm:t>
        <a:bodyPr/>
        <a:lstStyle/>
        <a:p>
          <a:r>
            <a:rPr lang="en-US" sz="3700" b="1" i="0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PRIMARY AMENORRHOEA </a:t>
          </a:r>
        </a:p>
      </dgm:t>
    </dgm:pt>
    <dgm:pt modelId="{ABFE7B2E-A4DC-459C-AAD8-B958E936C826}" type="parTrans" cxnId="{9C0E7397-1CA9-4E55-AB72-8418772FDA6E}">
      <dgm:prSet/>
      <dgm:spPr/>
      <dgm:t>
        <a:bodyPr/>
        <a:lstStyle/>
        <a:p>
          <a:endParaRPr lang="en-US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A9A391-72F8-4EEC-BE42-B814389FDE8D}" type="sibTrans" cxnId="{9C0E7397-1CA9-4E55-AB72-8418772FDA6E}">
      <dgm:prSet/>
      <dgm:spPr/>
      <dgm:t>
        <a:bodyPr/>
        <a:lstStyle/>
        <a:p>
          <a:endParaRPr lang="en-US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7E97B5-7D09-40EA-9612-B555A46FE42A}">
      <dgm:prSet phldrT="[Text]" custT="1"/>
      <dgm:spPr/>
      <dgm:t>
        <a:bodyPr/>
        <a:lstStyle/>
        <a:p>
          <a:r>
            <a:rPr lang="en-US" sz="3200" b="1" dirty="0">
              <a:latin typeface="Cambria" panose="02040503050406030204" pitchFamily="18" charset="0"/>
              <a:ea typeface="Cambria" panose="02040503050406030204" pitchFamily="18" charset="0"/>
            </a:rPr>
            <a:t>It’s a characterized by delayed menarche which is the onset of first period during puberty. </a:t>
          </a:r>
        </a:p>
      </dgm:t>
    </dgm:pt>
    <dgm:pt modelId="{5FF71D18-D816-44E2-BDE9-22FE2B2E4D4C}" type="parTrans" cxnId="{9188BA6D-90C6-4194-B7A9-023991CFA23D}">
      <dgm:prSet/>
      <dgm:spPr/>
      <dgm:t>
        <a:bodyPr/>
        <a:lstStyle/>
        <a:p>
          <a:endParaRPr lang="en-US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15ED5C5-FF27-4D09-9E51-F8BD5D9DE6C4}" type="sibTrans" cxnId="{9188BA6D-90C6-4194-B7A9-023991CFA23D}">
      <dgm:prSet/>
      <dgm:spPr/>
      <dgm:t>
        <a:bodyPr/>
        <a:lstStyle/>
        <a:p>
          <a:endParaRPr lang="en-US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17B33C-7D42-4704-992C-1A5A554BAE11}">
      <dgm:prSet phldrT="[Text]"/>
      <dgm:spPr/>
      <dgm:t>
        <a:bodyPr/>
        <a:lstStyle/>
        <a:p>
          <a:r>
            <a:rPr lang="en-US" sz="3700" b="1" i="0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SECONDARY AMENORRHOEA </a:t>
          </a:r>
          <a:endParaRPr lang="en-US" sz="3700" b="1" i="0" dirty="0">
            <a:solidFill>
              <a:srgbClr val="FF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BEB4A97-95C5-4614-B09E-D97A9257C72F}" type="parTrans" cxnId="{9CD4692A-9DFE-4B4B-A4AF-44098FC11000}">
      <dgm:prSet/>
      <dgm:spPr/>
      <dgm:t>
        <a:bodyPr/>
        <a:lstStyle/>
        <a:p>
          <a:endParaRPr lang="en-US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C0C3319-7966-45D9-8053-989C2246A9BC}" type="sibTrans" cxnId="{9CD4692A-9DFE-4B4B-A4AF-44098FC11000}">
      <dgm:prSet/>
      <dgm:spPr/>
      <dgm:t>
        <a:bodyPr/>
        <a:lstStyle/>
        <a:p>
          <a:endParaRPr lang="en-US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C0C9AE2-7E9D-4318-802C-E7BD0DB63A87}">
      <dgm:prSet phldrT="[Text]" custT="1"/>
      <dgm:spPr/>
      <dgm:t>
        <a:bodyPr/>
        <a:lstStyle/>
        <a:p>
          <a:r>
            <a:rPr lang="en-US" sz="3200" b="1" dirty="0">
              <a:latin typeface="Cambria" panose="02040503050406030204" pitchFamily="18" charset="0"/>
              <a:ea typeface="Cambria" panose="02040503050406030204" pitchFamily="18" charset="0"/>
            </a:rPr>
            <a:t>When normal menstrual bleeding stops occurring for 3 months or more.</a:t>
          </a:r>
        </a:p>
      </dgm:t>
    </dgm:pt>
    <dgm:pt modelId="{976EA3B6-AB70-4346-927D-24F5BB044145}" type="parTrans" cxnId="{B8911FF4-CA42-4B39-AE07-264048D2FB77}">
      <dgm:prSet/>
      <dgm:spPr/>
      <dgm:t>
        <a:bodyPr/>
        <a:lstStyle/>
        <a:p>
          <a:endParaRPr lang="en-US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B27D2BD-E50D-4EC8-93CF-CF907DDC30DB}" type="sibTrans" cxnId="{B8911FF4-CA42-4B39-AE07-264048D2FB77}">
      <dgm:prSet/>
      <dgm:spPr/>
      <dgm:t>
        <a:bodyPr/>
        <a:lstStyle/>
        <a:p>
          <a:endParaRPr lang="en-US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E2858AE-D2F4-43EB-8987-DC42019DC713}" type="pres">
      <dgm:prSet presAssocID="{016DF4DC-8459-4108-8F11-DF9C11143894}" presName="Name0" presStyleCnt="0">
        <dgm:presLayoutVars>
          <dgm:chMax val="7"/>
          <dgm:chPref val="7"/>
          <dgm:dir/>
        </dgm:presLayoutVars>
      </dgm:prSet>
      <dgm:spPr/>
    </dgm:pt>
    <dgm:pt modelId="{B2553CFB-0246-4DF3-A6E2-6751B3D2867D}" type="pres">
      <dgm:prSet presAssocID="{016DF4DC-8459-4108-8F11-DF9C11143894}" presName="Name1" presStyleCnt="0"/>
      <dgm:spPr/>
    </dgm:pt>
    <dgm:pt modelId="{6BF646CC-7234-4FF5-937A-B612F7452A91}" type="pres">
      <dgm:prSet presAssocID="{016DF4DC-8459-4108-8F11-DF9C11143894}" presName="cycle" presStyleCnt="0"/>
      <dgm:spPr/>
    </dgm:pt>
    <dgm:pt modelId="{CA395073-79B1-4CA5-858A-3AAE1DB54560}" type="pres">
      <dgm:prSet presAssocID="{016DF4DC-8459-4108-8F11-DF9C11143894}" presName="srcNode" presStyleLbl="node1" presStyleIdx="0" presStyleCnt="2"/>
      <dgm:spPr/>
    </dgm:pt>
    <dgm:pt modelId="{D8B10CC3-9B9F-4D94-B4FC-EA0B7CB65F3D}" type="pres">
      <dgm:prSet presAssocID="{016DF4DC-8459-4108-8F11-DF9C11143894}" presName="conn" presStyleLbl="parChTrans1D2" presStyleIdx="0" presStyleCnt="1"/>
      <dgm:spPr/>
    </dgm:pt>
    <dgm:pt modelId="{EF5BD6D2-4862-48D4-B937-AB689978BDB5}" type="pres">
      <dgm:prSet presAssocID="{016DF4DC-8459-4108-8F11-DF9C11143894}" presName="extraNode" presStyleLbl="node1" presStyleIdx="0" presStyleCnt="2"/>
      <dgm:spPr/>
    </dgm:pt>
    <dgm:pt modelId="{0BDA2123-5CFC-44E6-A5C8-2A63E35CDBEA}" type="pres">
      <dgm:prSet presAssocID="{016DF4DC-8459-4108-8F11-DF9C11143894}" presName="dstNode" presStyleLbl="node1" presStyleIdx="0" presStyleCnt="2"/>
      <dgm:spPr/>
    </dgm:pt>
    <dgm:pt modelId="{EE3C8D55-DF54-40AE-9819-5B64DA259942}" type="pres">
      <dgm:prSet presAssocID="{C2EA10D6-F673-4594-A115-7F4509020BFD}" presName="text_1" presStyleLbl="node1" presStyleIdx="0" presStyleCnt="2">
        <dgm:presLayoutVars>
          <dgm:bulletEnabled val="1"/>
        </dgm:presLayoutVars>
      </dgm:prSet>
      <dgm:spPr/>
    </dgm:pt>
    <dgm:pt modelId="{B030E7DE-3F5B-4DED-9E00-FAFECACF6EF5}" type="pres">
      <dgm:prSet presAssocID="{C2EA10D6-F673-4594-A115-7F4509020BFD}" presName="accent_1" presStyleCnt="0"/>
      <dgm:spPr/>
    </dgm:pt>
    <dgm:pt modelId="{8D65EF98-1057-4D7B-BD41-F3435BCDA445}" type="pres">
      <dgm:prSet presAssocID="{C2EA10D6-F673-4594-A115-7F4509020BFD}" presName="accentRepeatNode" presStyleLbl="solidFgAcc1" presStyleIdx="0" presStyleCnt="2"/>
      <dgm:spPr/>
    </dgm:pt>
    <dgm:pt modelId="{A5420E19-59C5-4709-81BA-A6A0D5A99094}" type="pres">
      <dgm:prSet presAssocID="{F817B33C-7D42-4704-992C-1A5A554BAE11}" presName="text_2" presStyleLbl="node1" presStyleIdx="1" presStyleCnt="2">
        <dgm:presLayoutVars>
          <dgm:bulletEnabled val="1"/>
        </dgm:presLayoutVars>
      </dgm:prSet>
      <dgm:spPr/>
    </dgm:pt>
    <dgm:pt modelId="{BC486D62-8388-40AB-B445-E0C327E21823}" type="pres">
      <dgm:prSet presAssocID="{F817B33C-7D42-4704-992C-1A5A554BAE11}" presName="accent_2" presStyleCnt="0"/>
      <dgm:spPr/>
    </dgm:pt>
    <dgm:pt modelId="{5428DB00-D5D7-4B52-8C93-7205C049A0C5}" type="pres">
      <dgm:prSet presAssocID="{F817B33C-7D42-4704-992C-1A5A554BAE11}" presName="accentRepeatNode" presStyleLbl="solidFgAcc1" presStyleIdx="1" presStyleCnt="2"/>
      <dgm:spPr/>
    </dgm:pt>
  </dgm:ptLst>
  <dgm:cxnLst>
    <dgm:cxn modelId="{1AF90C0E-330E-4236-84C9-C6653B10DF1C}" type="presOf" srcId="{F817B33C-7D42-4704-992C-1A5A554BAE11}" destId="{A5420E19-59C5-4709-81BA-A6A0D5A99094}" srcOrd="0" destOrd="0" presId="urn:microsoft.com/office/officeart/2008/layout/VerticalCurvedList"/>
    <dgm:cxn modelId="{93302524-DF72-4F7D-9662-00B0FF98615E}" type="presOf" srcId="{015ED5C5-FF27-4D09-9E51-F8BD5D9DE6C4}" destId="{D8B10CC3-9B9F-4D94-B4FC-EA0B7CB65F3D}" srcOrd="0" destOrd="0" presId="urn:microsoft.com/office/officeart/2008/layout/VerticalCurvedList"/>
    <dgm:cxn modelId="{9CD4692A-9DFE-4B4B-A4AF-44098FC11000}" srcId="{016DF4DC-8459-4108-8F11-DF9C11143894}" destId="{F817B33C-7D42-4704-992C-1A5A554BAE11}" srcOrd="1" destOrd="0" parTransId="{8BEB4A97-95C5-4614-B09E-D97A9257C72F}" sibTransId="{8C0C3319-7966-45D9-8053-989C2246A9BC}"/>
    <dgm:cxn modelId="{856BBA33-EFD8-458C-BF1B-3FBFC590443D}" type="presOf" srcId="{C2EA10D6-F673-4594-A115-7F4509020BFD}" destId="{EE3C8D55-DF54-40AE-9819-5B64DA259942}" srcOrd="0" destOrd="0" presId="urn:microsoft.com/office/officeart/2008/layout/VerticalCurvedList"/>
    <dgm:cxn modelId="{FFC06467-0AC8-4DF0-8A48-EB4B8B27F09C}" type="presOf" srcId="{7C0C9AE2-7E9D-4318-802C-E7BD0DB63A87}" destId="{A5420E19-59C5-4709-81BA-A6A0D5A99094}" srcOrd="0" destOrd="1" presId="urn:microsoft.com/office/officeart/2008/layout/VerticalCurvedList"/>
    <dgm:cxn modelId="{9188BA6D-90C6-4194-B7A9-023991CFA23D}" srcId="{C2EA10D6-F673-4594-A115-7F4509020BFD}" destId="{757E97B5-7D09-40EA-9612-B555A46FE42A}" srcOrd="0" destOrd="0" parTransId="{5FF71D18-D816-44E2-BDE9-22FE2B2E4D4C}" sibTransId="{015ED5C5-FF27-4D09-9E51-F8BD5D9DE6C4}"/>
    <dgm:cxn modelId="{9C0E7397-1CA9-4E55-AB72-8418772FDA6E}" srcId="{016DF4DC-8459-4108-8F11-DF9C11143894}" destId="{C2EA10D6-F673-4594-A115-7F4509020BFD}" srcOrd="0" destOrd="0" parTransId="{ABFE7B2E-A4DC-459C-AAD8-B958E936C826}" sibTransId="{1CA9A391-72F8-4EEC-BE42-B814389FDE8D}"/>
    <dgm:cxn modelId="{4EAB38CE-BD02-443D-AAA0-89DBD4DD7119}" type="presOf" srcId="{757E97B5-7D09-40EA-9612-B555A46FE42A}" destId="{EE3C8D55-DF54-40AE-9819-5B64DA259942}" srcOrd="0" destOrd="1" presId="urn:microsoft.com/office/officeart/2008/layout/VerticalCurvedList"/>
    <dgm:cxn modelId="{723C14DC-996F-4B12-86F5-73B3D0364206}" type="presOf" srcId="{016DF4DC-8459-4108-8F11-DF9C11143894}" destId="{FE2858AE-D2F4-43EB-8987-DC42019DC713}" srcOrd="0" destOrd="0" presId="urn:microsoft.com/office/officeart/2008/layout/VerticalCurvedList"/>
    <dgm:cxn modelId="{B8911FF4-CA42-4B39-AE07-264048D2FB77}" srcId="{F817B33C-7D42-4704-992C-1A5A554BAE11}" destId="{7C0C9AE2-7E9D-4318-802C-E7BD0DB63A87}" srcOrd="0" destOrd="0" parTransId="{976EA3B6-AB70-4346-927D-24F5BB044145}" sibTransId="{4B27D2BD-E50D-4EC8-93CF-CF907DDC30DB}"/>
    <dgm:cxn modelId="{8D1BACFF-7CB2-455E-8BE0-3D2BFCCBF790}" type="presParOf" srcId="{FE2858AE-D2F4-43EB-8987-DC42019DC713}" destId="{B2553CFB-0246-4DF3-A6E2-6751B3D2867D}" srcOrd="0" destOrd="0" presId="urn:microsoft.com/office/officeart/2008/layout/VerticalCurvedList"/>
    <dgm:cxn modelId="{83C624F6-282F-40A4-9C51-AF500FD6F1D0}" type="presParOf" srcId="{B2553CFB-0246-4DF3-A6E2-6751B3D2867D}" destId="{6BF646CC-7234-4FF5-937A-B612F7452A91}" srcOrd="0" destOrd="0" presId="urn:microsoft.com/office/officeart/2008/layout/VerticalCurvedList"/>
    <dgm:cxn modelId="{1FBECF4D-7CB1-4DBF-A862-22B538C07811}" type="presParOf" srcId="{6BF646CC-7234-4FF5-937A-B612F7452A91}" destId="{CA395073-79B1-4CA5-858A-3AAE1DB54560}" srcOrd="0" destOrd="0" presId="urn:microsoft.com/office/officeart/2008/layout/VerticalCurvedList"/>
    <dgm:cxn modelId="{9B85D47B-8ECB-49C9-AFC6-420EF83EBC91}" type="presParOf" srcId="{6BF646CC-7234-4FF5-937A-B612F7452A91}" destId="{D8B10CC3-9B9F-4D94-B4FC-EA0B7CB65F3D}" srcOrd="1" destOrd="0" presId="urn:microsoft.com/office/officeart/2008/layout/VerticalCurvedList"/>
    <dgm:cxn modelId="{EE1F9693-2CD2-44C4-BEA5-10FCA5890697}" type="presParOf" srcId="{6BF646CC-7234-4FF5-937A-B612F7452A91}" destId="{EF5BD6D2-4862-48D4-B937-AB689978BDB5}" srcOrd="2" destOrd="0" presId="urn:microsoft.com/office/officeart/2008/layout/VerticalCurvedList"/>
    <dgm:cxn modelId="{40C0F7E6-57A7-4036-99DA-73DE5A2C8A12}" type="presParOf" srcId="{6BF646CC-7234-4FF5-937A-B612F7452A91}" destId="{0BDA2123-5CFC-44E6-A5C8-2A63E35CDBEA}" srcOrd="3" destOrd="0" presId="urn:microsoft.com/office/officeart/2008/layout/VerticalCurvedList"/>
    <dgm:cxn modelId="{92C1A0CC-9E42-4FC0-962F-982386D79C49}" type="presParOf" srcId="{B2553CFB-0246-4DF3-A6E2-6751B3D2867D}" destId="{EE3C8D55-DF54-40AE-9819-5B64DA259942}" srcOrd="1" destOrd="0" presId="urn:microsoft.com/office/officeart/2008/layout/VerticalCurvedList"/>
    <dgm:cxn modelId="{FFCD1F8D-3D63-4BD2-BB5F-10497B2FF361}" type="presParOf" srcId="{B2553CFB-0246-4DF3-A6E2-6751B3D2867D}" destId="{B030E7DE-3F5B-4DED-9E00-FAFECACF6EF5}" srcOrd="2" destOrd="0" presId="urn:microsoft.com/office/officeart/2008/layout/VerticalCurvedList"/>
    <dgm:cxn modelId="{CDA61D0C-3CBE-4C26-AE05-0956994203DE}" type="presParOf" srcId="{B030E7DE-3F5B-4DED-9E00-FAFECACF6EF5}" destId="{8D65EF98-1057-4D7B-BD41-F3435BCDA445}" srcOrd="0" destOrd="0" presId="urn:microsoft.com/office/officeart/2008/layout/VerticalCurvedList"/>
    <dgm:cxn modelId="{AF475431-8671-4B33-8662-3D4904B626D9}" type="presParOf" srcId="{B2553CFB-0246-4DF3-A6E2-6751B3D2867D}" destId="{A5420E19-59C5-4709-81BA-A6A0D5A99094}" srcOrd="3" destOrd="0" presId="urn:microsoft.com/office/officeart/2008/layout/VerticalCurvedList"/>
    <dgm:cxn modelId="{24D71598-8C94-41D1-BEEB-7C22915901F9}" type="presParOf" srcId="{B2553CFB-0246-4DF3-A6E2-6751B3D2867D}" destId="{BC486D62-8388-40AB-B445-E0C327E21823}" srcOrd="4" destOrd="0" presId="urn:microsoft.com/office/officeart/2008/layout/VerticalCurvedList"/>
    <dgm:cxn modelId="{8479CE05-EE2F-4BC2-BBEE-3640B1EB3167}" type="presParOf" srcId="{BC486D62-8388-40AB-B445-E0C327E21823}" destId="{5428DB00-D5D7-4B52-8C93-7205C049A0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A0C90-7FAD-4D91-9D86-28910DBB8D88}" type="doc">
      <dgm:prSet loTypeId="urn:microsoft.com/office/officeart/2005/8/layout/arrow2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5D51F46F-33CC-4557-A86E-6E44C4225DEF}">
      <dgm:prSet phldrT="[Text]"/>
      <dgm:spPr/>
      <dgm:t>
        <a:bodyPr/>
        <a:lstStyle/>
        <a:p>
          <a:pPr>
            <a:buFont typeface="+mj-lt"/>
            <a:buAutoNum type="alphaUcPeriod"/>
          </a:pPr>
          <a:r>
            <a:rPr lang="en-US" b="1" dirty="0"/>
            <a:t>Hormonal Changes</a:t>
          </a:r>
          <a:endParaRPr lang="en-IN" dirty="0"/>
        </a:p>
      </dgm:t>
    </dgm:pt>
    <dgm:pt modelId="{9B1E174C-DCB8-4FE4-A269-549DC296235D}" type="parTrans" cxnId="{1E339109-2578-4130-97C8-7DA38B590FCE}">
      <dgm:prSet/>
      <dgm:spPr/>
      <dgm:t>
        <a:bodyPr/>
        <a:lstStyle/>
        <a:p>
          <a:endParaRPr lang="en-IN"/>
        </a:p>
      </dgm:t>
    </dgm:pt>
    <dgm:pt modelId="{F0C1EFDD-C533-4A5A-B757-9D47B1AF1E94}" type="sibTrans" cxnId="{1E339109-2578-4130-97C8-7DA38B590FCE}">
      <dgm:prSet/>
      <dgm:spPr/>
      <dgm:t>
        <a:bodyPr/>
        <a:lstStyle/>
        <a:p>
          <a:endParaRPr lang="en-IN"/>
        </a:p>
      </dgm:t>
    </dgm:pt>
    <dgm:pt modelId="{8C1B2CF5-4A58-49FD-8C3B-E064BE36B552}">
      <dgm:prSet phldrT="[Text]"/>
      <dgm:spPr/>
      <dgm:t>
        <a:bodyPr/>
        <a:lstStyle/>
        <a:p>
          <a:pPr>
            <a:buFont typeface="+mj-lt"/>
            <a:buAutoNum type="alphaUcPeriod"/>
          </a:pPr>
          <a:r>
            <a:rPr lang="en-US" b="1" dirty="0"/>
            <a:t>Intensive Exercises </a:t>
          </a:r>
          <a:endParaRPr lang="en-IN" dirty="0"/>
        </a:p>
      </dgm:t>
    </dgm:pt>
    <dgm:pt modelId="{A9800BE0-87E2-410A-8174-8ACB32B7A65E}" type="parTrans" cxnId="{2C525162-7EE2-4935-9FE0-3E85F629F028}">
      <dgm:prSet/>
      <dgm:spPr/>
      <dgm:t>
        <a:bodyPr/>
        <a:lstStyle/>
        <a:p>
          <a:endParaRPr lang="en-IN"/>
        </a:p>
      </dgm:t>
    </dgm:pt>
    <dgm:pt modelId="{3548DD95-89D3-4D0E-A9E6-629FB84B6C52}" type="sibTrans" cxnId="{2C525162-7EE2-4935-9FE0-3E85F629F028}">
      <dgm:prSet/>
      <dgm:spPr/>
      <dgm:t>
        <a:bodyPr/>
        <a:lstStyle/>
        <a:p>
          <a:endParaRPr lang="en-IN"/>
        </a:p>
      </dgm:t>
    </dgm:pt>
    <dgm:pt modelId="{90E4376E-537E-41B0-A95C-FD73E88AD643}">
      <dgm:prSet phldrT="[Text]"/>
      <dgm:spPr/>
      <dgm:t>
        <a:bodyPr/>
        <a:lstStyle/>
        <a:p>
          <a:pPr>
            <a:buFont typeface="+mj-lt"/>
            <a:buAutoNum type="alphaUcPeriod"/>
          </a:pPr>
          <a:r>
            <a:rPr lang="en-US" b="1" dirty="0"/>
            <a:t>Intake of less Calories</a:t>
          </a:r>
          <a:endParaRPr lang="en-IN" dirty="0"/>
        </a:p>
      </dgm:t>
    </dgm:pt>
    <dgm:pt modelId="{0B978C9B-1F42-4692-9BD4-D544DDDAC96B}" type="parTrans" cxnId="{994560D1-8ED7-44D0-AAEB-FACCE56365E0}">
      <dgm:prSet/>
      <dgm:spPr/>
      <dgm:t>
        <a:bodyPr/>
        <a:lstStyle/>
        <a:p>
          <a:endParaRPr lang="en-IN"/>
        </a:p>
      </dgm:t>
    </dgm:pt>
    <dgm:pt modelId="{EBD5AA3B-A66C-4D17-AF36-D9448816CE06}" type="sibTrans" cxnId="{994560D1-8ED7-44D0-AAEB-FACCE56365E0}">
      <dgm:prSet/>
      <dgm:spPr/>
      <dgm:t>
        <a:bodyPr/>
        <a:lstStyle/>
        <a:p>
          <a:endParaRPr lang="en-IN"/>
        </a:p>
      </dgm:t>
    </dgm:pt>
    <dgm:pt modelId="{D2B2BFD5-B6C6-4AA5-ABAB-FE1E71FA0494}" type="pres">
      <dgm:prSet presAssocID="{B9AA0C90-7FAD-4D91-9D86-28910DBB8D88}" presName="arrowDiagram" presStyleCnt="0">
        <dgm:presLayoutVars>
          <dgm:chMax val="5"/>
          <dgm:dir/>
          <dgm:resizeHandles val="exact"/>
        </dgm:presLayoutVars>
      </dgm:prSet>
      <dgm:spPr/>
    </dgm:pt>
    <dgm:pt modelId="{2BFAEFE2-1242-4F96-B2F5-9BE7831A2F51}" type="pres">
      <dgm:prSet presAssocID="{B9AA0C90-7FAD-4D91-9D86-28910DBB8D88}" presName="arrow" presStyleLbl="bgShp" presStyleIdx="0" presStyleCnt="1"/>
      <dgm:spPr/>
    </dgm:pt>
    <dgm:pt modelId="{DEA77FDA-C55C-4D68-8ED4-DFBDAEDDB11C}" type="pres">
      <dgm:prSet presAssocID="{B9AA0C90-7FAD-4D91-9D86-28910DBB8D88}" presName="arrowDiagram3" presStyleCnt="0"/>
      <dgm:spPr/>
    </dgm:pt>
    <dgm:pt modelId="{0FE0147A-4B36-46DB-B47C-DD25C220853D}" type="pres">
      <dgm:prSet presAssocID="{5D51F46F-33CC-4557-A86E-6E44C4225DEF}" presName="bullet3a" presStyleLbl="node1" presStyleIdx="0" presStyleCnt="3"/>
      <dgm:spPr/>
    </dgm:pt>
    <dgm:pt modelId="{629411DE-58AD-4795-BD9A-4AF9732D73EF}" type="pres">
      <dgm:prSet presAssocID="{5D51F46F-33CC-4557-A86E-6E44C4225DEF}" presName="textBox3a" presStyleLbl="revTx" presStyleIdx="0" presStyleCnt="3">
        <dgm:presLayoutVars>
          <dgm:bulletEnabled val="1"/>
        </dgm:presLayoutVars>
      </dgm:prSet>
      <dgm:spPr/>
    </dgm:pt>
    <dgm:pt modelId="{4A91163C-4421-46E1-BBDB-150BCA587E70}" type="pres">
      <dgm:prSet presAssocID="{8C1B2CF5-4A58-49FD-8C3B-E064BE36B552}" presName="bullet3b" presStyleLbl="node1" presStyleIdx="1" presStyleCnt="3"/>
      <dgm:spPr/>
    </dgm:pt>
    <dgm:pt modelId="{28BF0911-0B34-4DBE-AB76-EF9C1D3B5F0C}" type="pres">
      <dgm:prSet presAssocID="{8C1B2CF5-4A58-49FD-8C3B-E064BE36B552}" presName="textBox3b" presStyleLbl="revTx" presStyleIdx="1" presStyleCnt="3">
        <dgm:presLayoutVars>
          <dgm:bulletEnabled val="1"/>
        </dgm:presLayoutVars>
      </dgm:prSet>
      <dgm:spPr/>
    </dgm:pt>
    <dgm:pt modelId="{3A8AD9D4-CE8F-4507-B8B2-091502C1CD8E}" type="pres">
      <dgm:prSet presAssocID="{90E4376E-537E-41B0-A95C-FD73E88AD643}" presName="bullet3c" presStyleLbl="node1" presStyleIdx="2" presStyleCnt="3"/>
      <dgm:spPr/>
    </dgm:pt>
    <dgm:pt modelId="{1DE94D2F-2DC2-4A21-A57E-2A692DD2E25F}" type="pres">
      <dgm:prSet presAssocID="{90E4376E-537E-41B0-A95C-FD73E88AD64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D16EAE06-5A25-4EF4-9ACC-0AA5C26481C0}" type="presOf" srcId="{8C1B2CF5-4A58-49FD-8C3B-E064BE36B552}" destId="{28BF0911-0B34-4DBE-AB76-EF9C1D3B5F0C}" srcOrd="0" destOrd="0" presId="urn:microsoft.com/office/officeart/2005/8/layout/arrow2"/>
    <dgm:cxn modelId="{1E339109-2578-4130-97C8-7DA38B590FCE}" srcId="{B9AA0C90-7FAD-4D91-9D86-28910DBB8D88}" destId="{5D51F46F-33CC-4557-A86E-6E44C4225DEF}" srcOrd="0" destOrd="0" parTransId="{9B1E174C-DCB8-4FE4-A269-549DC296235D}" sibTransId="{F0C1EFDD-C533-4A5A-B757-9D47B1AF1E94}"/>
    <dgm:cxn modelId="{EA0EE119-FD77-43EC-84E7-8092AF358E57}" type="presOf" srcId="{90E4376E-537E-41B0-A95C-FD73E88AD643}" destId="{1DE94D2F-2DC2-4A21-A57E-2A692DD2E25F}" srcOrd="0" destOrd="0" presId="urn:microsoft.com/office/officeart/2005/8/layout/arrow2"/>
    <dgm:cxn modelId="{2C525162-7EE2-4935-9FE0-3E85F629F028}" srcId="{B9AA0C90-7FAD-4D91-9D86-28910DBB8D88}" destId="{8C1B2CF5-4A58-49FD-8C3B-E064BE36B552}" srcOrd="1" destOrd="0" parTransId="{A9800BE0-87E2-410A-8174-8ACB32B7A65E}" sibTransId="{3548DD95-89D3-4D0E-A9E6-629FB84B6C52}"/>
    <dgm:cxn modelId="{2D615FBD-FB7B-44AD-BFDC-6A630BF1D598}" type="presOf" srcId="{B9AA0C90-7FAD-4D91-9D86-28910DBB8D88}" destId="{D2B2BFD5-B6C6-4AA5-ABAB-FE1E71FA0494}" srcOrd="0" destOrd="0" presId="urn:microsoft.com/office/officeart/2005/8/layout/arrow2"/>
    <dgm:cxn modelId="{994560D1-8ED7-44D0-AAEB-FACCE56365E0}" srcId="{B9AA0C90-7FAD-4D91-9D86-28910DBB8D88}" destId="{90E4376E-537E-41B0-A95C-FD73E88AD643}" srcOrd="2" destOrd="0" parTransId="{0B978C9B-1F42-4692-9BD4-D544DDDAC96B}" sibTransId="{EBD5AA3B-A66C-4D17-AF36-D9448816CE06}"/>
    <dgm:cxn modelId="{965CF3F0-7383-47E0-A980-CF5BBFFFA0D1}" type="presOf" srcId="{5D51F46F-33CC-4557-A86E-6E44C4225DEF}" destId="{629411DE-58AD-4795-BD9A-4AF9732D73EF}" srcOrd="0" destOrd="0" presId="urn:microsoft.com/office/officeart/2005/8/layout/arrow2"/>
    <dgm:cxn modelId="{A8A7A75D-8A05-4267-8060-AD480C74339A}" type="presParOf" srcId="{D2B2BFD5-B6C6-4AA5-ABAB-FE1E71FA0494}" destId="{2BFAEFE2-1242-4F96-B2F5-9BE7831A2F51}" srcOrd="0" destOrd="0" presId="urn:microsoft.com/office/officeart/2005/8/layout/arrow2"/>
    <dgm:cxn modelId="{EEEC3FE6-A3BF-4667-9E44-9768DAAE6716}" type="presParOf" srcId="{D2B2BFD5-B6C6-4AA5-ABAB-FE1E71FA0494}" destId="{DEA77FDA-C55C-4D68-8ED4-DFBDAEDDB11C}" srcOrd="1" destOrd="0" presId="urn:microsoft.com/office/officeart/2005/8/layout/arrow2"/>
    <dgm:cxn modelId="{599B4EAD-2604-4891-8483-9F1AAEE4A391}" type="presParOf" srcId="{DEA77FDA-C55C-4D68-8ED4-DFBDAEDDB11C}" destId="{0FE0147A-4B36-46DB-B47C-DD25C220853D}" srcOrd="0" destOrd="0" presId="urn:microsoft.com/office/officeart/2005/8/layout/arrow2"/>
    <dgm:cxn modelId="{8D6299FC-D816-4AF9-9E13-C0AE8D84F850}" type="presParOf" srcId="{DEA77FDA-C55C-4D68-8ED4-DFBDAEDDB11C}" destId="{629411DE-58AD-4795-BD9A-4AF9732D73EF}" srcOrd="1" destOrd="0" presId="urn:microsoft.com/office/officeart/2005/8/layout/arrow2"/>
    <dgm:cxn modelId="{0446C19F-1DB1-4E32-9D03-12B32A129DD6}" type="presParOf" srcId="{DEA77FDA-C55C-4D68-8ED4-DFBDAEDDB11C}" destId="{4A91163C-4421-46E1-BBDB-150BCA587E70}" srcOrd="2" destOrd="0" presId="urn:microsoft.com/office/officeart/2005/8/layout/arrow2"/>
    <dgm:cxn modelId="{6715BC56-BE25-4349-8305-10541E879A64}" type="presParOf" srcId="{DEA77FDA-C55C-4D68-8ED4-DFBDAEDDB11C}" destId="{28BF0911-0B34-4DBE-AB76-EF9C1D3B5F0C}" srcOrd="3" destOrd="0" presId="urn:microsoft.com/office/officeart/2005/8/layout/arrow2"/>
    <dgm:cxn modelId="{723D4DBB-C6FA-487B-89AC-C069F1D5C03D}" type="presParOf" srcId="{DEA77FDA-C55C-4D68-8ED4-DFBDAEDDB11C}" destId="{3A8AD9D4-CE8F-4507-B8B2-091502C1CD8E}" srcOrd="4" destOrd="0" presId="urn:microsoft.com/office/officeart/2005/8/layout/arrow2"/>
    <dgm:cxn modelId="{47EED957-3421-440B-9870-1A6B940B58DC}" type="presParOf" srcId="{DEA77FDA-C55C-4D68-8ED4-DFBDAEDDB11C}" destId="{1DE94D2F-2DC2-4A21-A57E-2A692DD2E25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E392F-A959-4F16-B992-169A9E54717B}">
      <dsp:nvSpPr>
        <dsp:cNvPr id="0" name=""/>
        <dsp:cNvSpPr/>
      </dsp:nvSpPr>
      <dsp:spPr>
        <a:xfrm>
          <a:off x="2088951" y="73800"/>
          <a:ext cx="2527696" cy="12638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OSTEOPOROSIS</a:t>
          </a:r>
        </a:p>
      </dsp:txBody>
      <dsp:txXfrm>
        <a:off x="2125968" y="110817"/>
        <a:ext cx="2453662" cy="1189814"/>
      </dsp:txXfrm>
    </dsp:sp>
    <dsp:sp modelId="{FE27BD4C-2259-408E-82E7-DFD643D67961}">
      <dsp:nvSpPr>
        <dsp:cNvPr id="0" name=""/>
        <dsp:cNvSpPr/>
      </dsp:nvSpPr>
      <dsp:spPr>
        <a:xfrm rot="3600000">
          <a:off x="3737266" y="2293426"/>
          <a:ext cx="1319777" cy="4423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869970" y="2381895"/>
        <a:ext cx="1054369" cy="265408"/>
      </dsp:txXfrm>
    </dsp:sp>
    <dsp:sp modelId="{DC94823B-95B0-4FE3-9E60-0E10B5F7788B}">
      <dsp:nvSpPr>
        <dsp:cNvPr id="0" name=""/>
        <dsp:cNvSpPr/>
      </dsp:nvSpPr>
      <dsp:spPr>
        <a:xfrm>
          <a:off x="4177660" y="3691550"/>
          <a:ext cx="2527696" cy="126384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AMENORRHOEA</a:t>
          </a:r>
        </a:p>
      </dsp:txBody>
      <dsp:txXfrm>
        <a:off x="4214677" y="3728567"/>
        <a:ext cx="2453662" cy="1189814"/>
      </dsp:txXfrm>
    </dsp:sp>
    <dsp:sp modelId="{964276B4-8E3A-4D0D-8C30-E4B4591BF234}">
      <dsp:nvSpPr>
        <dsp:cNvPr id="0" name=""/>
        <dsp:cNvSpPr/>
      </dsp:nvSpPr>
      <dsp:spPr>
        <a:xfrm rot="10800000">
          <a:off x="2692911" y="4102301"/>
          <a:ext cx="1319777" cy="4423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825615" y="4190770"/>
        <a:ext cx="1054369" cy="265408"/>
      </dsp:txXfrm>
    </dsp:sp>
    <dsp:sp modelId="{55C9B7B1-6E06-493B-83FE-1D101DF1A90F}">
      <dsp:nvSpPr>
        <dsp:cNvPr id="0" name=""/>
        <dsp:cNvSpPr/>
      </dsp:nvSpPr>
      <dsp:spPr>
        <a:xfrm>
          <a:off x="242" y="3691550"/>
          <a:ext cx="2527696" cy="126384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EATING DISORDERS</a:t>
          </a:r>
        </a:p>
      </dsp:txBody>
      <dsp:txXfrm>
        <a:off x="37259" y="3728567"/>
        <a:ext cx="2453662" cy="1189814"/>
      </dsp:txXfrm>
    </dsp:sp>
    <dsp:sp modelId="{6ECA83E9-E7E5-4880-B5F9-D5C8485DD12D}">
      <dsp:nvSpPr>
        <dsp:cNvPr id="0" name=""/>
        <dsp:cNvSpPr/>
      </dsp:nvSpPr>
      <dsp:spPr>
        <a:xfrm rot="18000000">
          <a:off x="1648556" y="2293426"/>
          <a:ext cx="1319777" cy="4423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781260" y="2381895"/>
        <a:ext cx="1054369" cy="265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10CC3-9B9F-4D94-B4FC-EA0B7CB65F3D}">
      <dsp:nvSpPr>
        <dsp:cNvPr id="0" name=""/>
        <dsp:cNvSpPr/>
      </dsp:nvSpPr>
      <dsp:spPr>
        <a:xfrm>
          <a:off x="-6795475" y="-1047358"/>
          <a:ext cx="8152617" cy="8152617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C8D55-DF54-40AE-9819-5B64DA259942}">
      <dsp:nvSpPr>
        <dsp:cNvPr id="0" name=""/>
        <dsp:cNvSpPr/>
      </dsp:nvSpPr>
      <dsp:spPr>
        <a:xfrm>
          <a:off x="1113593" y="865431"/>
          <a:ext cx="10184677" cy="17306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3680" tIns="81280" rIns="81280" bIns="8128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u="sng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PRIMARY AMENORRHOEA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>
              <a:latin typeface="Cambria" panose="02040503050406030204" pitchFamily="18" charset="0"/>
              <a:ea typeface="Cambria" panose="02040503050406030204" pitchFamily="18" charset="0"/>
            </a:rPr>
            <a:t>It’s a characterized by delayed menarche which is the onset of first period during puberty. </a:t>
          </a:r>
        </a:p>
      </dsp:txBody>
      <dsp:txXfrm>
        <a:off x="1113593" y="865431"/>
        <a:ext cx="10184677" cy="1730620"/>
      </dsp:txXfrm>
    </dsp:sp>
    <dsp:sp modelId="{8D65EF98-1057-4D7B-BD41-F3435BCDA445}">
      <dsp:nvSpPr>
        <dsp:cNvPr id="0" name=""/>
        <dsp:cNvSpPr/>
      </dsp:nvSpPr>
      <dsp:spPr>
        <a:xfrm>
          <a:off x="31955" y="649103"/>
          <a:ext cx="2163276" cy="2163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420E19-59C5-4709-81BA-A6A0D5A99094}">
      <dsp:nvSpPr>
        <dsp:cNvPr id="0" name=""/>
        <dsp:cNvSpPr/>
      </dsp:nvSpPr>
      <dsp:spPr>
        <a:xfrm>
          <a:off x="1113593" y="3461847"/>
          <a:ext cx="10184677" cy="173062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3680" tIns="81280" rIns="81280" bIns="8128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u="sng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SECONDARY AMENORRHOEA </a:t>
          </a:r>
          <a:endParaRPr lang="en-US" sz="3700" b="1" i="0" kern="1200" dirty="0">
            <a:solidFill>
              <a:srgbClr val="FF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>
              <a:latin typeface="Cambria" panose="02040503050406030204" pitchFamily="18" charset="0"/>
              <a:ea typeface="Cambria" panose="02040503050406030204" pitchFamily="18" charset="0"/>
            </a:rPr>
            <a:t>When normal menstrual bleeding stops occurring for 3 months or more.</a:t>
          </a:r>
        </a:p>
      </dsp:txBody>
      <dsp:txXfrm>
        <a:off x="1113593" y="3461847"/>
        <a:ext cx="10184677" cy="1730620"/>
      </dsp:txXfrm>
    </dsp:sp>
    <dsp:sp modelId="{5428DB00-D5D7-4B52-8C93-7205C049A0C5}">
      <dsp:nvSpPr>
        <dsp:cNvPr id="0" name=""/>
        <dsp:cNvSpPr/>
      </dsp:nvSpPr>
      <dsp:spPr>
        <a:xfrm>
          <a:off x="31955" y="3245519"/>
          <a:ext cx="2163276" cy="2163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AEFE2-1242-4F96-B2F5-9BE7831A2F51}">
      <dsp:nvSpPr>
        <dsp:cNvPr id="0" name=""/>
        <dsp:cNvSpPr/>
      </dsp:nvSpPr>
      <dsp:spPr>
        <a:xfrm>
          <a:off x="640080" y="0"/>
          <a:ext cx="9387839" cy="58673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0147A-4B36-46DB-B47C-DD25C220853D}">
      <dsp:nvSpPr>
        <dsp:cNvPr id="0" name=""/>
        <dsp:cNvSpPr/>
      </dsp:nvSpPr>
      <dsp:spPr>
        <a:xfrm>
          <a:off x="1832335" y="4049679"/>
          <a:ext cx="244083" cy="2440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9411DE-58AD-4795-BD9A-4AF9732D73EF}">
      <dsp:nvSpPr>
        <dsp:cNvPr id="0" name=""/>
        <dsp:cNvSpPr/>
      </dsp:nvSpPr>
      <dsp:spPr>
        <a:xfrm>
          <a:off x="1954377" y="4171721"/>
          <a:ext cx="2187366" cy="169567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335" tIns="0" rIns="0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900" b="1" kern="1200" dirty="0"/>
            <a:t>Hormonal Changes</a:t>
          </a:r>
          <a:endParaRPr lang="en-IN" sz="3900" kern="1200" dirty="0"/>
        </a:p>
      </dsp:txBody>
      <dsp:txXfrm>
        <a:off x="1954377" y="4171721"/>
        <a:ext cx="2187366" cy="1695678"/>
      </dsp:txXfrm>
    </dsp:sp>
    <dsp:sp modelId="{4A91163C-4421-46E1-BBDB-150BCA587E70}">
      <dsp:nvSpPr>
        <dsp:cNvPr id="0" name=""/>
        <dsp:cNvSpPr/>
      </dsp:nvSpPr>
      <dsp:spPr>
        <a:xfrm>
          <a:off x="3986844" y="2454920"/>
          <a:ext cx="441228" cy="441228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BF0911-0B34-4DBE-AB76-EF9C1D3B5F0C}">
      <dsp:nvSpPr>
        <dsp:cNvPr id="0" name=""/>
        <dsp:cNvSpPr/>
      </dsp:nvSpPr>
      <dsp:spPr>
        <a:xfrm>
          <a:off x="4207459" y="2675534"/>
          <a:ext cx="2253081" cy="319186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798" tIns="0" rIns="0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900" b="1" kern="1200" dirty="0"/>
            <a:t>Intensive Exercises </a:t>
          </a:r>
          <a:endParaRPr lang="en-IN" sz="3900" kern="1200" dirty="0"/>
        </a:p>
      </dsp:txBody>
      <dsp:txXfrm>
        <a:off x="4207459" y="2675534"/>
        <a:ext cx="2253081" cy="3191865"/>
      </dsp:txXfrm>
    </dsp:sp>
    <dsp:sp modelId="{3A8AD9D4-CE8F-4507-B8B2-091502C1CD8E}">
      <dsp:nvSpPr>
        <dsp:cNvPr id="0" name=""/>
        <dsp:cNvSpPr/>
      </dsp:nvSpPr>
      <dsp:spPr>
        <a:xfrm>
          <a:off x="6577888" y="1484452"/>
          <a:ext cx="610209" cy="610209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E94D2F-2DC2-4A21-A57E-2A692DD2E25F}">
      <dsp:nvSpPr>
        <dsp:cNvPr id="0" name=""/>
        <dsp:cNvSpPr/>
      </dsp:nvSpPr>
      <dsp:spPr>
        <a:xfrm>
          <a:off x="6882993" y="1789556"/>
          <a:ext cx="2253081" cy="407784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337" tIns="0" rIns="0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900" b="1" kern="1200" dirty="0"/>
            <a:t>Intake of less Calories</a:t>
          </a:r>
          <a:endParaRPr lang="en-IN" sz="3900" kern="1200" dirty="0"/>
        </a:p>
      </dsp:txBody>
      <dsp:txXfrm>
        <a:off x="6882993" y="1789556"/>
        <a:ext cx="2253081" cy="4077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32AA-88F5-4B5F-BB28-18B5ED3287BC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7F0A-3D30-4F8B-BF26-D990BDFC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54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6F88-E86B-4C78-A43C-357549CC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A7506-47A3-496C-9000-D76E00654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47C9-E01D-4023-A42A-5566DA2B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9011-A92E-4A94-8692-DF003DD7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0117-F905-4E42-A74C-111240C7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E55B-6EC8-42B9-A088-DE900792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795D3-C76D-46BC-95FB-ED39C0DD8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CC7D-E78D-4189-8F5C-3E25B75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D47B-2524-4763-AE20-24B1E614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E6B5-5170-443D-A41C-757F4E1E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57211-4E48-4450-A849-6E39E656B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7A2FA-1189-4207-B8DC-A455B5C3D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9B6C-1F7D-4779-96DD-D8152221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1ABC-111B-4303-A1B1-AA4AA9E1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1167-A7FD-4CE1-91E6-0BEC4A52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84C2-4CCA-48FE-B4A4-913D3009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8411-F175-4731-9465-31F00DE6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D9CAD-93FF-48B2-9521-8A222E97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A647-E0FD-4504-8348-C6CB267E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86A93-EE23-4B41-934E-D71E0F2A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C8D3-4497-4D2F-B1C4-619E242A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3DFF-8B9C-4F77-8A0A-34261038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F7FC7-3AA8-47CD-B5C0-07247553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2D8DE-0014-41B4-ADA9-9EDDECBA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58EA2-1B40-4591-81A7-02C5536B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333E-AE52-448C-82EF-6F10E3AA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A70E-AFC2-4A79-A668-4280E2098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0955E-3331-4677-8891-E1F14A149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7B14-C8A4-4020-A73C-A7996445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1195-E707-4CD3-84F5-E34FCCF6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6BF72-883F-4086-87E5-94E865E2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AF13-E37D-4EC9-801E-5ABCAFBB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A6EA-3FCA-4A04-A123-37821AB7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3FC3-4AFB-47B4-84B5-F4DBA3306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92080-A2FF-473D-9369-B5C7F3D69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F9830-9C09-4D8D-92F0-4913FEF82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5CAB8-BE64-4025-99CC-B67A8B40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00E1E-9E0C-4885-92CB-808415B1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389FF-C993-4AD5-8C4F-A5CD33B0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5D8A-E40E-456B-AC5A-448403D9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1A747-A3DE-4A84-BB6A-C130B078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133C8-70E5-46ED-A7D5-B0BB0A3C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690B3-F4A6-4185-801E-6B584B41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00EBD-8C07-4BBC-A6BA-9B4321BB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A706D-7B7E-4F78-81FD-38F37F90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EE1C3-11E9-41C7-9F1E-1B9B6F2A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46E2-1A89-4BC2-ACF0-87584D65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6E5E-EA01-4085-96DC-6A42A1D0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532C7-02C1-4642-A1D0-60D00993B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4E678-A172-46E2-817A-2ABE7C20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D4280-41CA-4EF1-9314-6C2C1CF7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C6DE0-59DA-4218-BEB7-668454F2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5D86-ACD8-4758-8308-492CCDAB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881E5-424D-4440-975A-CD84521DD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B4CE2-6542-4D29-900A-E458F570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FE02D-3D1F-4D15-98FD-E0FE3F8B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BE16E-15AC-4D4E-915A-E2EEE14E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5B74-EDFD-4212-B49E-773A138D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472C9-7D97-43D7-8A88-800E139A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669A-5333-442F-8F4A-EF8C78D3C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FB62-81FD-4CF3-AF79-5EED8B69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7CF32-C881-4BCC-A909-B1546CDC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756A-F650-4CEF-B2CB-7772301F6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73332"/>
            <a:ext cx="12192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CBF502-D26B-4930-9AB4-952850C32E64}"/>
              </a:ext>
            </a:extLst>
          </p:cNvPr>
          <p:cNvSpPr txBox="1"/>
          <p:nvPr/>
        </p:nvSpPr>
        <p:spPr>
          <a:xfrm>
            <a:off x="0" y="214869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SPECIAL CONSIDERATION</a:t>
            </a:r>
            <a:endParaRPr lang="en-IN" sz="6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3C967-2DF5-4DF3-8588-B74965E3F9A8}"/>
              </a:ext>
            </a:extLst>
          </p:cNvPr>
          <p:cNvSpPr txBox="1"/>
          <p:nvPr/>
        </p:nvSpPr>
        <p:spPr>
          <a:xfrm>
            <a:off x="1679442" y="3718682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SUBJECT : PHYSICAL EDUCATION</a:t>
            </a:r>
          </a:p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NUMBER: 05</a:t>
            </a:r>
          </a:p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NAME : </a:t>
            </a:r>
            <a:r>
              <a:rPr lang="en-US" sz="2400" b="1" dirty="0">
                <a:ln w="0"/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CHILDREN AND WOMEN IN SPORTS</a:t>
            </a:r>
            <a:endParaRPr lang="en-US" sz="24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A8DD058B-F18E-4A98-8829-9092E4379A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3" y="71818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91578-1D88-4CEE-8E32-9368C28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4724400" cy="6629400"/>
          </a:xfrm>
          <a:prstGeom prst="roundRect">
            <a:avLst>
              <a:gd name="adj" fmla="val 303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ECBD89-C74C-4C7C-9F3B-453BEB2B6047}"/>
              </a:ext>
            </a:extLst>
          </p:cNvPr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EATING DISORDERS?</a:t>
            </a:r>
            <a:endParaRPr lang="en-I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2EE3C-0856-4B9B-9215-45D28A59A8FB}"/>
              </a:ext>
            </a:extLst>
          </p:cNvPr>
          <p:cNvSpPr txBox="1"/>
          <p:nvPr/>
        </p:nvSpPr>
        <p:spPr>
          <a:xfrm>
            <a:off x="5029200" y="872210"/>
            <a:ext cx="7162800" cy="5113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Most of the girls try to loss their body weight as a way to improve their sports performance.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C00000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They may practice;-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Unhealthy weight-control methods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Restricted food intake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self-undecided vomiting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Consumption of appetite suppressants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Diet pills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Use of laxatives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Eating disorders are serious conditions related to persistent eating behaviors that negatively impact your health, your emotions and your ability to function in important areas of life.</a:t>
            </a:r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9D32B516-78C9-4CA9-A9C3-7C93C064AC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5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CDABB5-7558-43B7-9904-7A810A87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114300"/>
            <a:ext cx="5761383" cy="6629400"/>
          </a:xfrm>
          <a:prstGeom prst="roundRect">
            <a:avLst>
              <a:gd name="adj" fmla="val 279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BDEFD2-7BAA-4197-9DC7-83DF7BE7E497}"/>
              </a:ext>
            </a:extLst>
          </p:cNvPr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EATING DISORDERS</a:t>
            </a:r>
            <a:endParaRPr lang="en-I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AFDC1-3D2E-4337-852E-67BE5BFAD6CC}"/>
              </a:ext>
            </a:extLst>
          </p:cNvPr>
          <p:cNvSpPr txBox="1"/>
          <p:nvPr/>
        </p:nvSpPr>
        <p:spPr>
          <a:xfrm>
            <a:off x="5791200" y="1795540"/>
            <a:ext cx="6401656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 front of the mirror they see themselves as obese.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female athletes think only about food, dieting and body weight all the time.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They have deformed body structure.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They have fear of gaining weight or believe they are obese even when they are not.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535A0-910E-40C8-8DEE-46A869815611}"/>
              </a:ext>
            </a:extLst>
          </p:cNvPr>
          <p:cNvSpPr txBox="1"/>
          <p:nvPr/>
        </p:nvSpPr>
        <p:spPr>
          <a:xfrm>
            <a:off x="4229100" y="8555"/>
            <a:ext cx="373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ANOREXIA NERVOSA </a:t>
            </a:r>
            <a:endParaRPr lang="en-IN" sz="28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28F4920B-09FD-44D2-BF4A-DC9A7092C2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24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879343-AB40-4DA7-A202-96A87439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44788"/>
            <a:ext cx="5237922" cy="5968424"/>
          </a:xfrm>
          <a:prstGeom prst="roundRect">
            <a:avLst>
              <a:gd name="adj" fmla="val 1736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47ED6-AA38-44F6-9D2F-842CC36421F3}"/>
              </a:ext>
            </a:extLst>
          </p:cNvPr>
          <p:cNvSpPr txBox="1"/>
          <p:nvPr/>
        </p:nvSpPr>
        <p:spPr>
          <a:xfrm>
            <a:off x="3477039" y="0"/>
            <a:ext cx="5237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ANOREXIA SYMPTOMS </a:t>
            </a:r>
            <a:endParaRPr lang="en-IN" sz="28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8417E-FDA8-4522-8D1C-7B0161BAD670}"/>
              </a:ext>
            </a:extLst>
          </p:cNvPr>
          <p:cNvSpPr txBox="1"/>
          <p:nvPr/>
        </p:nvSpPr>
        <p:spPr>
          <a:xfrm>
            <a:off x="5774747" y="2252524"/>
            <a:ext cx="6082275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Refusal to maintain body weight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Fear of weight gain or being ‘fat’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Dramatic weight loss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Loss of menstrual periods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Extreme concern with body weight and shape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28AFB670-B437-4DCD-952D-860B65E90C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D18650-F7DA-48E6-B8BA-BC6BE093A9BF}"/>
              </a:ext>
            </a:extLst>
          </p:cNvPr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EATING DISORDERS</a:t>
            </a:r>
            <a:endParaRPr lang="en-I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5B3049-7701-4EF0-85A0-EEF1309DE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03662"/>
            <a:ext cx="5143500" cy="6250675"/>
          </a:xfrm>
          <a:prstGeom prst="roundRect">
            <a:avLst>
              <a:gd name="adj" fmla="val 294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02CCAA-4029-4616-9308-CD3035EA7971}"/>
              </a:ext>
            </a:extLst>
          </p:cNvPr>
          <p:cNvSpPr txBox="1"/>
          <p:nvPr/>
        </p:nvSpPr>
        <p:spPr>
          <a:xfrm>
            <a:off x="5563430" y="1560026"/>
            <a:ext cx="6477000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female athlete eats excessive amount of food and then vomits it in order not to gain weight.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It refers to eating a large amount of food in a short amount of time.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This may be done by vomiting or taking laxatives.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Bulimia is frequently associated with other mental disorder such as depression, anxiety, etc.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There is also a higher risk of suicide and self-harm.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16653C-FF42-4B7B-9F6D-6F404A8BFDEE}"/>
              </a:ext>
            </a:extLst>
          </p:cNvPr>
          <p:cNvSpPr txBox="1"/>
          <p:nvPr/>
        </p:nvSpPr>
        <p:spPr>
          <a:xfrm>
            <a:off x="3524250" y="42050"/>
            <a:ext cx="514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BULIMIA NERVOSA </a:t>
            </a:r>
            <a:endParaRPr lang="en-IN" sz="28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857D7C27-FF25-4442-B526-E202ED1C2F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046615-B0EB-4018-A30D-A453BBE86A5E}"/>
              </a:ext>
            </a:extLst>
          </p:cNvPr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EATING DISORDERS</a:t>
            </a:r>
            <a:endParaRPr lang="en-I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F55D58-0D6E-45C0-998A-A476FD269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52400"/>
            <a:ext cx="5338465" cy="6553200"/>
          </a:xfrm>
          <a:prstGeom prst="roundRect">
            <a:avLst>
              <a:gd name="adj" fmla="val 24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E92B16-626B-4A6A-B112-2DC1EF61C291}"/>
              </a:ext>
            </a:extLst>
          </p:cNvPr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AMENORRHOEA?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878E8-B0E9-4376-9FF8-FA023BDFD371}"/>
              </a:ext>
            </a:extLst>
          </p:cNvPr>
          <p:cNvSpPr txBox="1"/>
          <p:nvPr/>
        </p:nvSpPr>
        <p:spPr>
          <a:xfrm>
            <a:off x="5567737" y="1790859"/>
            <a:ext cx="6629400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It’s a menstrual disorder or illness in women.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Long absence of no menstrual periods is called amenorrhea.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Either never began menstruating or absence of menstruation for 3 months or more.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Apart from this, any chronic disease can also cause this problem.</a:t>
            </a:r>
          </a:p>
        </p:txBody>
      </p:sp>
      <p:pic>
        <p:nvPicPr>
          <p:cNvPr id="10" name="Google Shape;63;p14">
            <a:extLst>
              <a:ext uri="{FF2B5EF4-FFF2-40B4-BE49-F238E27FC236}">
                <a16:creationId xmlns:a16="http://schemas.microsoft.com/office/drawing/2014/main" id="{7D4783C8-6663-4BCC-BD76-D7D197F784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6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4F1DE-95FD-44D2-A06E-C7B1B9217B38}"/>
              </a:ext>
            </a:extLst>
          </p:cNvPr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AMENORRHOEA?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286F2E05-9016-4D22-8459-3BEA764E1F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780894"/>
              </p:ext>
            </p:extLst>
          </p:nvPr>
        </p:nvGraphicFramePr>
        <p:xfrm>
          <a:off x="430887" y="400050"/>
          <a:ext cx="11330226" cy="605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672DAC6A-2353-45EB-9F81-8554468B77A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1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AE3540-DDB6-4F79-B714-898FBB2B21A8}"/>
              </a:ext>
            </a:extLst>
          </p:cNvPr>
          <p:cNvSpPr txBox="1"/>
          <p:nvPr/>
        </p:nvSpPr>
        <p:spPr>
          <a:xfrm>
            <a:off x="11130" y="0"/>
            <a:ext cx="615553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CAUSES OF AMENORRHOEA?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7D336-37A1-4592-A8BE-13873E28ECC2}"/>
              </a:ext>
            </a:extLst>
          </p:cNvPr>
          <p:cNvSpPr txBox="1"/>
          <p:nvPr/>
        </p:nvSpPr>
        <p:spPr>
          <a:xfrm>
            <a:off x="2133600" y="1790859"/>
            <a:ext cx="6219825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Physical &amp; mental problems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Due to prolonged illness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Due to improper food habits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With the change in hormones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Due to high level training and competition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Irritability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Less consumption of calories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7B3F46D8-A821-46A9-86F4-39B2A6A681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1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81500C-2DC2-4F96-AD4B-2DDF9DA07F25}"/>
              </a:ext>
            </a:extLst>
          </p:cNvPr>
          <p:cNvSpPr txBox="1"/>
          <p:nvPr/>
        </p:nvSpPr>
        <p:spPr>
          <a:xfrm>
            <a:off x="11987" y="-1657"/>
            <a:ext cx="615553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AMENORRHOEA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5C41B-3AD3-4812-8C1F-18B001EE81F7}"/>
              </a:ext>
            </a:extLst>
          </p:cNvPr>
          <p:cNvSpPr txBox="1"/>
          <p:nvPr/>
        </p:nvSpPr>
        <p:spPr>
          <a:xfrm>
            <a:off x="2362200" y="16589"/>
            <a:ext cx="7467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VARIOUS FACTORS WHICH MAY INSPIRE THE CHANCES OF AMENORRHOEA </a:t>
            </a:r>
            <a:endParaRPr lang="en-IN" sz="28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6C1635F-C84E-48A2-AB2A-010E4B3AD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298868"/>
              </p:ext>
            </p:extLst>
          </p:nvPr>
        </p:nvGraphicFramePr>
        <p:xfrm>
          <a:off x="762000" y="685800"/>
          <a:ext cx="10668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A104517F-B808-459E-9B63-6BD775889F7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E5C41B-3AD3-4812-8C1F-18B001EE81F7}"/>
              </a:ext>
            </a:extLst>
          </p:cNvPr>
          <p:cNvSpPr txBox="1"/>
          <p:nvPr/>
        </p:nvSpPr>
        <p:spPr>
          <a:xfrm>
            <a:off x="9418" y="0"/>
            <a:ext cx="1046440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VARIOUS FACTORS WHICH MAY INSPIRE THE CHANCES OF AMENORRHOEA </a:t>
            </a:r>
            <a:endParaRPr lang="en-IN" sz="28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1E645-A1D6-4607-8AF2-A141B990A77C}"/>
              </a:ext>
            </a:extLst>
          </p:cNvPr>
          <p:cNvSpPr txBox="1"/>
          <p:nvPr/>
        </p:nvSpPr>
        <p:spPr>
          <a:xfrm>
            <a:off x="2580140" y="13699"/>
            <a:ext cx="7031720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HORMONAL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7FC1A-3DF3-40D4-825F-D740CC2A6A30}"/>
              </a:ext>
            </a:extLst>
          </p:cNvPr>
          <p:cNvSpPr txBox="1"/>
          <p:nvPr/>
        </p:nvSpPr>
        <p:spPr>
          <a:xfrm>
            <a:off x="1600200" y="2488037"/>
            <a:ext cx="10273275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Change in the output of gonadotropic hormones may lead.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gonadotropic hormone stimulates the growth of secretion of sex hormones.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This hormone actually plays a vital role in stimulating estrogens release from ovaries.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99F92B69-6AA9-4518-8D5B-95B5123AD16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8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756CDBC-E035-4A38-896A-EF381B44AA8C}"/>
              </a:ext>
            </a:extLst>
          </p:cNvPr>
          <p:cNvSpPr txBox="1"/>
          <p:nvPr/>
        </p:nvSpPr>
        <p:spPr>
          <a:xfrm>
            <a:off x="2628900" y="0"/>
            <a:ext cx="6934200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INTENSIVE EXERCISES </a:t>
            </a:r>
            <a:endParaRPr lang="en-I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566015-949F-4584-AA38-0F34DF0DD381}"/>
              </a:ext>
            </a:extLst>
          </p:cNvPr>
          <p:cNvSpPr txBox="1"/>
          <p:nvPr/>
        </p:nvSpPr>
        <p:spPr>
          <a:xfrm>
            <a:off x="1101279" y="2488037"/>
            <a:ext cx="10388841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There are maximum chances of amenorrhea in female athletes, especially in long distance runners, swimmers and gymnasts.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Such athletes do intensive exercise or training which usually leads to decrease in estrogen which is mainly responsible to regulate the menstrual cycle in females.  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E248B37C-CDB8-4493-B7B0-2770B06E79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DB4AA-1948-4D4C-BC7A-19A06C843F11}"/>
              </a:ext>
            </a:extLst>
          </p:cNvPr>
          <p:cNvSpPr txBox="1"/>
          <p:nvPr/>
        </p:nvSpPr>
        <p:spPr>
          <a:xfrm>
            <a:off x="9418" y="0"/>
            <a:ext cx="1046440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VARIOUS FACTORS WHICH MAY INSPIRE THE CHANCES OF AMENORRHOEA </a:t>
            </a:r>
            <a:endParaRPr lang="en-IN" sz="28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2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B3540-4C3B-465E-A815-3D52B008093B}"/>
              </a:ext>
            </a:extLst>
          </p:cNvPr>
          <p:cNvSpPr/>
          <p:nvPr/>
        </p:nvSpPr>
        <p:spPr>
          <a:xfrm>
            <a:off x="36163" y="0"/>
            <a:ext cx="6469653" cy="6857997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91E18E-BDB6-477A-966F-589EA1A1C991}"/>
              </a:ext>
            </a:extLst>
          </p:cNvPr>
          <p:cNvCxnSpPr>
            <a:cxnSpLocks/>
          </p:cNvCxnSpPr>
          <p:nvPr/>
        </p:nvCxnSpPr>
        <p:spPr>
          <a:xfrm>
            <a:off x="5471033" y="102455"/>
            <a:ext cx="0" cy="675554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A5C605-54D5-4CD3-9200-DB1884F19043}"/>
              </a:ext>
            </a:extLst>
          </p:cNvPr>
          <p:cNvSpPr/>
          <p:nvPr/>
        </p:nvSpPr>
        <p:spPr>
          <a:xfrm rot="16200000" flipH="1">
            <a:off x="5634954" y="233083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01 </a:t>
            </a:r>
            <a:endParaRPr lang="en-IN" sz="3200" b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B0FE41-CADB-4402-AC19-FA881689FF4D}"/>
              </a:ext>
            </a:extLst>
          </p:cNvPr>
          <p:cNvSpPr/>
          <p:nvPr/>
        </p:nvSpPr>
        <p:spPr>
          <a:xfrm rot="16200000" flipH="1">
            <a:off x="5634954" y="1729238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02</a:t>
            </a:r>
            <a:endParaRPr lang="en-IN" sz="3200" b="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287DF26-A78D-45FD-B850-C06FA6F80A5A}"/>
              </a:ext>
            </a:extLst>
          </p:cNvPr>
          <p:cNvSpPr/>
          <p:nvPr/>
        </p:nvSpPr>
        <p:spPr>
          <a:xfrm rot="16200000" flipH="1">
            <a:off x="5634954" y="3225391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03</a:t>
            </a:r>
            <a:endParaRPr lang="en-IN" sz="3200" b="1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CED7AD-6F47-4F5D-B9F5-5AEADD39C249}"/>
              </a:ext>
            </a:extLst>
          </p:cNvPr>
          <p:cNvSpPr/>
          <p:nvPr/>
        </p:nvSpPr>
        <p:spPr>
          <a:xfrm rot="16200000" flipH="1">
            <a:off x="5634956" y="4721547"/>
            <a:ext cx="922089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04</a:t>
            </a:r>
            <a:endParaRPr lang="en-I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422BE-3738-495A-8768-2B003195812E}"/>
              </a:ext>
            </a:extLst>
          </p:cNvPr>
          <p:cNvSpPr txBox="1"/>
          <p:nvPr/>
        </p:nvSpPr>
        <p:spPr>
          <a:xfrm>
            <a:off x="2801501" y="5"/>
            <a:ext cx="841321" cy="68579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buSzPts val="3100"/>
            </a:pPr>
            <a:r>
              <a:rPr lang="en-IN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EXPECT TO LEARN? </a:t>
            </a:r>
            <a:endParaRPr lang="en-GB" sz="4267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347498EB-ECAD-4160-98DE-BE021F4D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102455"/>
            <a:ext cx="2691267" cy="2993991"/>
          </a:xfrm>
          <a:prstGeom prst="rect">
            <a:avLst/>
          </a:prstGeom>
        </p:spPr>
      </p:pic>
      <p:pic>
        <p:nvPicPr>
          <p:cNvPr id="7" name="Graphic 6" descr="Professor">
            <a:extLst>
              <a:ext uri="{FF2B5EF4-FFF2-40B4-BE49-F238E27FC236}">
                <a16:creationId xmlns:a16="http://schemas.microsoft.com/office/drawing/2014/main" id="{D3F9083C-DB26-4E59-9E38-7B9A1C753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990" y="3939766"/>
            <a:ext cx="2691267" cy="2993989"/>
          </a:xfrm>
          <a:prstGeom prst="rect">
            <a:avLst/>
          </a:prstGeom>
        </p:spPr>
      </p:pic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F63CF296-7929-4079-A906-BE6F4FF2D436}"/>
              </a:ext>
            </a:extLst>
          </p:cNvPr>
          <p:cNvSpPr/>
          <p:nvPr/>
        </p:nvSpPr>
        <p:spPr>
          <a:xfrm>
            <a:off x="7110432" y="750266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</a:t>
            </a:r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Special consideration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IN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4076006C-C356-448E-8449-CBD88971EC54}"/>
              </a:ext>
            </a:extLst>
          </p:cNvPr>
          <p:cNvSpPr/>
          <p:nvPr/>
        </p:nvSpPr>
        <p:spPr>
          <a:xfrm>
            <a:off x="7110433" y="2252604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menarche?</a:t>
            </a:r>
            <a:endParaRPr lang="en-IN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E6432853-47A8-4D53-BB54-27ED1515F91E}"/>
              </a:ext>
            </a:extLst>
          </p:cNvPr>
          <p:cNvSpPr/>
          <p:nvPr/>
        </p:nvSpPr>
        <p:spPr>
          <a:xfrm>
            <a:off x="7110430" y="3748758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osteoporosis?</a:t>
            </a:r>
            <a:endParaRPr lang="en-IN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287AEF60-E1EC-4796-BAE5-29DF315DBEE8}"/>
              </a:ext>
            </a:extLst>
          </p:cNvPr>
          <p:cNvSpPr/>
          <p:nvPr/>
        </p:nvSpPr>
        <p:spPr>
          <a:xfrm>
            <a:off x="7110429" y="5244913"/>
            <a:ext cx="5045401" cy="7000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Amenorrhea and eating disorder?</a:t>
            </a:r>
            <a:endParaRPr lang="en-IN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Google Shape;63;p14">
            <a:extLst>
              <a:ext uri="{FF2B5EF4-FFF2-40B4-BE49-F238E27FC236}">
                <a16:creationId xmlns:a16="http://schemas.microsoft.com/office/drawing/2014/main" id="{2748083A-61F1-4511-BD01-40BF51BA60A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26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91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94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94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94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A6D974-E1AF-4323-AF05-09DF5EF1D8E3}"/>
              </a:ext>
            </a:extLst>
          </p:cNvPr>
          <p:cNvSpPr txBox="1"/>
          <p:nvPr/>
        </p:nvSpPr>
        <p:spPr>
          <a:xfrm>
            <a:off x="2476500" y="21863"/>
            <a:ext cx="7239000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INTAKE OF LESS CALORIES </a:t>
            </a:r>
            <a:endParaRPr lang="en-I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9812F-2115-4C82-89F3-3685D8999530}"/>
              </a:ext>
            </a:extLst>
          </p:cNvPr>
          <p:cNvSpPr txBox="1"/>
          <p:nvPr/>
        </p:nvSpPr>
        <p:spPr>
          <a:xfrm>
            <a:off x="1106406" y="2718869"/>
            <a:ext cx="11085594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If a women athlete takes less number of calories in comparison to her requirement, she may suffer from amenorrhea.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Intake of insufficient calories can lead to decrease in estrogen hormone.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ED6F15C1-152C-4195-B4DA-A2E743B849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022FF6-96D5-423A-ABA9-E60A0B2D3293}"/>
              </a:ext>
            </a:extLst>
          </p:cNvPr>
          <p:cNvSpPr txBox="1"/>
          <p:nvPr/>
        </p:nvSpPr>
        <p:spPr>
          <a:xfrm>
            <a:off x="9418" y="0"/>
            <a:ext cx="1046440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VARIOUS FACTORS WHICH MAY INSPIRE THE CHANCES OF AMENORRHOEA </a:t>
            </a:r>
            <a:endParaRPr lang="en-IN" sz="28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FC33B-0E85-493F-91F0-2A3F02C6A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63"/>
          <a:stretch/>
        </p:blipFill>
        <p:spPr>
          <a:xfrm>
            <a:off x="50516" y="1901687"/>
            <a:ext cx="3124200" cy="4895850"/>
          </a:xfrm>
          <a:prstGeom prst="roundRect">
            <a:avLst>
              <a:gd name="adj" fmla="val 153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D08EA0-8617-4984-9629-1FFE67B6246C}"/>
              </a:ext>
            </a:extLst>
          </p:cNvPr>
          <p:cNvSpPr txBox="1"/>
          <p:nvPr/>
        </p:nvSpPr>
        <p:spPr>
          <a:xfrm flipH="1">
            <a:off x="2476500" y="50522"/>
            <a:ext cx="7239000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OSTEOPOROSIS?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F7BAC-EE20-4A48-B237-E795D70D9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5"/>
          <a:stretch/>
        </p:blipFill>
        <p:spPr>
          <a:xfrm>
            <a:off x="9067800" y="1901687"/>
            <a:ext cx="3124200" cy="4895850"/>
          </a:xfrm>
          <a:prstGeom prst="roundRect">
            <a:avLst>
              <a:gd name="adj" fmla="val 209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90E4B-9A3F-46A9-8AD6-33FB8C9811BE}"/>
              </a:ext>
            </a:extLst>
          </p:cNvPr>
          <p:cNvSpPr txBox="1"/>
          <p:nvPr/>
        </p:nvSpPr>
        <p:spPr>
          <a:xfrm>
            <a:off x="1634877" y="741532"/>
            <a:ext cx="1005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It’s a skeletal disorder.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Its refers to decreased bone mineral density.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Osteoporosis usually has no symptoms until a fracture occurs, this is why it is often called the “Silent Diseases”.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It is one of the significant triad of female athlete.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79CBDF41-20F2-4118-9B96-1F06058489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7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17246" y="1998836"/>
            <a:ext cx="6096000" cy="322516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INSUFFICIENT CALCIUM IN THE DIET :-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Insufficient intake of calcium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Insufficient o vitamin D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II. 	AMENORRHOEA :-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III.	EATING DISORDERS :-</a:t>
            </a:r>
          </a:p>
        </p:txBody>
      </p:sp>
      <p:pic>
        <p:nvPicPr>
          <p:cNvPr id="6" name="Content Placeholder 5" descr="75247616-illustration-of-osteoporosis-bone-and-healthy-bone-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8572"/>
          <a:stretch/>
        </p:blipFill>
        <p:spPr>
          <a:xfrm>
            <a:off x="685800" y="918289"/>
            <a:ext cx="4762500" cy="5386259"/>
          </a:xfrm>
          <a:prstGeom prst="roundRect">
            <a:avLst>
              <a:gd name="adj" fmla="val 2183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E0668E-9546-444F-8107-58BF8199C7EB}"/>
              </a:ext>
            </a:extLst>
          </p:cNvPr>
          <p:cNvSpPr txBox="1">
            <a:spLocks/>
          </p:cNvSpPr>
          <p:nvPr/>
        </p:nvSpPr>
        <p:spPr>
          <a:xfrm>
            <a:off x="0" y="1254813"/>
            <a:ext cx="495300" cy="4348369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OSTEOPOROSIS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E6835-6975-4EC4-8B04-01499847F0E7}"/>
              </a:ext>
            </a:extLst>
          </p:cNvPr>
          <p:cNvSpPr txBox="1"/>
          <p:nvPr/>
        </p:nvSpPr>
        <p:spPr>
          <a:xfrm>
            <a:off x="2495550" y="75914"/>
            <a:ext cx="7200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VARIOUS FACTORS WHICH LEAD THE OSTEOPOROSIS </a:t>
            </a:r>
            <a:endParaRPr lang="en-I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Google Shape;63;p14">
            <a:extLst>
              <a:ext uri="{FF2B5EF4-FFF2-40B4-BE49-F238E27FC236}">
                <a16:creationId xmlns:a16="http://schemas.microsoft.com/office/drawing/2014/main" id="{E340B10D-539A-471B-8734-7032326969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28600" y="1647900"/>
            <a:ext cx="11125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6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6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8E785858-DCA6-460C-B345-E4B2B53E60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17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BABE418-0FA0-4615-8A54-9D81D7DF1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77"/>
          <a:stretch/>
        </p:blipFill>
        <p:spPr>
          <a:xfrm>
            <a:off x="6878094" y="1143000"/>
            <a:ext cx="5181600" cy="5221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7B40A27-4C2C-4E2C-8038-400D4E4E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24437"/>
            <a:ext cx="78486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SPECIAL CONSIDERATION (MENARCHE AND MENSTRUAL DYSFUNCTION)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B44669-9602-4C75-95EB-9ABEE0E89FBE}"/>
              </a:ext>
            </a:extLst>
          </p:cNvPr>
          <p:cNvSpPr txBox="1"/>
          <p:nvPr/>
        </p:nvSpPr>
        <p:spPr>
          <a:xfrm>
            <a:off x="0" y="1790859"/>
            <a:ext cx="6604571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Many people opine that women have different anatomical &amp; physiological structures and capacities which are not suitable for sports activities.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They even say that participation in sports leads to various problems during menarche, menstruation, pregnancy and menopause.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 order to evade the misconceptions and myths.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C449D3A2-84D6-4DA3-88DF-CB594C057A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7D321E-B847-44C9-9499-5D8DF9488E18}"/>
              </a:ext>
            </a:extLst>
          </p:cNvPr>
          <p:cNvSpPr txBox="1"/>
          <p:nvPr/>
        </p:nvSpPr>
        <p:spPr>
          <a:xfrm>
            <a:off x="-13224" y="133801"/>
            <a:ext cx="615553" cy="6477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SPECIAL CONSIDERATION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62030-2DF8-4A04-892C-65D71C29355C}"/>
              </a:ext>
            </a:extLst>
          </p:cNvPr>
          <p:cNvSpPr txBox="1"/>
          <p:nvPr/>
        </p:nvSpPr>
        <p:spPr>
          <a:xfrm>
            <a:off x="2762250" y="0"/>
            <a:ext cx="6667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FIRST MENSTRUATION OR MENARCHE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7CE22-FB8E-41BF-A13F-1643D3A3D4BB}"/>
              </a:ext>
            </a:extLst>
          </p:cNvPr>
          <p:cNvSpPr txBox="1"/>
          <p:nvPr/>
        </p:nvSpPr>
        <p:spPr>
          <a:xfrm>
            <a:off x="990600" y="1098362"/>
            <a:ext cx="9906000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Menarche is a women’s first menstruation, which indicates the beginning of reproductive life.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medical word for the age or date of someone’s first period (menstruation) is called menarche.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Menarche usually occurs approximately at the age of 12 years.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It can happen as early age (8 or 9 years).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It can happen as later age(16 years).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Delayed menarche may succeed in sports such as gymnastics.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Early menarche have an advantage in sports such as swimming and rowing because they get more adipose tissue or enough weight.</a:t>
            </a:r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D67401E4-6353-4CA6-A585-032FD7F834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6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8B86F6-93B7-4500-8A7B-0EFDB119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65" y="476250"/>
            <a:ext cx="4823791" cy="590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392F4C-B356-4E15-A871-37CA23385495}"/>
              </a:ext>
            </a:extLst>
          </p:cNvPr>
          <p:cNvSpPr txBox="1"/>
          <p:nvPr/>
        </p:nvSpPr>
        <p:spPr>
          <a:xfrm>
            <a:off x="3388001" y="0"/>
            <a:ext cx="5415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MENSTRUAL DYSFUNCTION </a:t>
            </a:r>
            <a:endParaRPr lang="en-IN" sz="28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EE549-FE93-4E4B-9246-4B63413C4086}"/>
              </a:ext>
            </a:extLst>
          </p:cNvPr>
          <p:cNvSpPr txBox="1"/>
          <p:nvPr/>
        </p:nvSpPr>
        <p:spPr>
          <a:xfrm>
            <a:off x="5133056" y="1969673"/>
            <a:ext cx="6956238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It’s a disorder or irregularity in women’s menstrual cycle.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It can be defined as an ‘abnormal bleeding’ during the menstrual  cycle.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Normal menstrual cycle varies from 21 to 35 days.(its flow 2 to 7 days)</a:t>
            </a:r>
          </a:p>
        </p:txBody>
      </p:sp>
      <p:pic>
        <p:nvPicPr>
          <p:cNvPr id="8" name="Google Shape;63;p14">
            <a:extLst>
              <a:ext uri="{FF2B5EF4-FFF2-40B4-BE49-F238E27FC236}">
                <a16:creationId xmlns:a16="http://schemas.microsoft.com/office/drawing/2014/main" id="{32BB7509-212F-4EAD-83D5-8A57148652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9A8E0C-42D9-4606-8933-35E4A59CA7E2}"/>
              </a:ext>
            </a:extLst>
          </p:cNvPr>
          <p:cNvSpPr txBox="1"/>
          <p:nvPr/>
        </p:nvSpPr>
        <p:spPr>
          <a:xfrm>
            <a:off x="-13224" y="133801"/>
            <a:ext cx="615553" cy="6477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SPECIAL CONSIDERATION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392F4C-B356-4E15-A871-37CA23385495}"/>
              </a:ext>
            </a:extLst>
          </p:cNvPr>
          <p:cNvSpPr txBox="1"/>
          <p:nvPr/>
        </p:nvSpPr>
        <p:spPr>
          <a:xfrm>
            <a:off x="0" y="869583"/>
            <a:ext cx="615553" cy="511883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GENERAL CAUSES</a:t>
            </a:r>
            <a:endParaRPr lang="en-IN" sz="28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3F7CF-9B54-4185-ADC3-0F3667A4513E}"/>
              </a:ext>
            </a:extLst>
          </p:cNvPr>
          <p:cNvSpPr txBox="1"/>
          <p:nvPr/>
        </p:nvSpPr>
        <p:spPr>
          <a:xfrm>
            <a:off x="776887" y="1790857"/>
            <a:ext cx="4637901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Disease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Genetical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High Anxiety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Miscarriage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Mental stress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Consumption of more medicines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Weakness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D2294-36FC-457F-8F86-CD8A80E1D4E8}"/>
              </a:ext>
            </a:extLst>
          </p:cNvPr>
          <p:cNvSpPr txBox="1"/>
          <p:nvPr/>
        </p:nvSpPr>
        <p:spPr>
          <a:xfrm>
            <a:off x="5701533" y="1334415"/>
            <a:ext cx="615553" cy="41891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PRECAUTIONS</a:t>
            </a:r>
            <a:endParaRPr lang="en-IN" sz="2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019A8-E756-4CFD-9D18-1FE52D2951CC}"/>
              </a:ext>
            </a:extLst>
          </p:cNvPr>
          <p:cNvSpPr txBox="1"/>
          <p:nvPr/>
        </p:nvSpPr>
        <p:spPr>
          <a:xfrm>
            <a:off x="3024809" y="0"/>
            <a:ext cx="6142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MENSTRUAL DYSFUNCTION </a:t>
            </a:r>
            <a:endParaRPr lang="en-I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E39A6-4EF1-43D8-8B0B-E69354F2B9DD}"/>
              </a:ext>
            </a:extLst>
          </p:cNvPr>
          <p:cNvSpPr txBox="1"/>
          <p:nvPr/>
        </p:nvSpPr>
        <p:spPr>
          <a:xfrm>
            <a:off x="6472809" y="2252522"/>
            <a:ext cx="5588169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All nutritional food should be consume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Yoga should be done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Regular light activities should be done in the morning &amp; evening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Get the doctor’s advice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FD3CBC55-A6E5-4035-99B3-E506594490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3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  <p:bldP spid="3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5C2085-898C-465F-9DCF-BAF63AB29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0"/>
            <a:ext cx="6096000" cy="5373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03FB1E-66E4-4009-A876-479692F8C940}"/>
              </a:ext>
            </a:extLst>
          </p:cNvPr>
          <p:cNvSpPr txBox="1"/>
          <p:nvPr/>
        </p:nvSpPr>
        <p:spPr>
          <a:xfrm>
            <a:off x="1943100" y="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MENSTRUATION &amp; SPORTS PARTICIPATION</a:t>
            </a:r>
            <a:endParaRPr lang="en-I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7A24E-259A-4D7A-8905-4E96D71273B6}"/>
              </a:ext>
            </a:extLst>
          </p:cNvPr>
          <p:cNvSpPr txBox="1"/>
          <p:nvPr/>
        </p:nvSpPr>
        <p:spPr>
          <a:xfrm>
            <a:off x="4192724" y="1528336"/>
            <a:ext cx="8063948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Most of the people used to believe that participation in sports during menstruation could be physiologically harmful.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There has been no basis or evidence of dysmenorrhea of any result of intensive participation in sports.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Research studies indicate that sports participation is beneficial in reliving pain and preventing dysmenorrhea.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FD4D9-05AF-465C-8788-D33EFD822D42}"/>
              </a:ext>
            </a:extLst>
          </p:cNvPr>
          <p:cNvSpPr txBox="1"/>
          <p:nvPr/>
        </p:nvSpPr>
        <p:spPr>
          <a:xfrm>
            <a:off x="381000" y="5776547"/>
            <a:ext cx="1127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NOTE :- </a:t>
            </a:r>
            <a:r>
              <a:rPr lang="en-US" sz="2400" b="1" dirty="0">
                <a:solidFill>
                  <a:srgbClr val="FF0000"/>
                </a:solidFill>
              </a:rPr>
              <a:t>Menstruation is not a problem in the way of achieving top sports performance.</a:t>
            </a:r>
          </a:p>
        </p:txBody>
      </p:sp>
      <p:pic>
        <p:nvPicPr>
          <p:cNvPr id="8" name="Google Shape;63;p14">
            <a:extLst>
              <a:ext uri="{FF2B5EF4-FFF2-40B4-BE49-F238E27FC236}">
                <a16:creationId xmlns:a16="http://schemas.microsoft.com/office/drawing/2014/main" id="{DD413DEF-2B29-4A51-9280-98473A1E62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6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178C4-19B3-4390-B60E-E9F5E187F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"/>
            <a:ext cx="5029200" cy="6629400"/>
          </a:xfrm>
          <a:prstGeom prst="roundRect">
            <a:avLst>
              <a:gd name="adj" fmla="val 156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2CD0B-9765-4809-B7E0-7EA1B4D3EB16}"/>
              </a:ext>
            </a:extLst>
          </p:cNvPr>
          <p:cNvSpPr txBox="1"/>
          <p:nvPr/>
        </p:nvSpPr>
        <p:spPr>
          <a:xfrm>
            <a:off x="-16702" y="177371"/>
            <a:ext cx="615553" cy="650325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FEMALE ATHLETE TRIAD?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978AE-C41E-43B5-8F3F-9FDDC8A8D0A6}"/>
              </a:ext>
            </a:extLst>
          </p:cNvPr>
          <p:cNvSpPr txBox="1"/>
          <p:nvPr/>
        </p:nvSpPr>
        <p:spPr>
          <a:xfrm>
            <a:off x="5801949" y="1795539"/>
            <a:ext cx="6390051" cy="326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‘female athlete triad’ refers to a situation that is often seen among women who perform high performance sports.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triad is a serious disorder or illness with lifelong health consequences and can be fatal.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It’s a syndrome in which osteoporosis, amenorrhea and eating disorder are included.</a:t>
            </a:r>
          </a:p>
        </p:txBody>
      </p:sp>
      <p:pic>
        <p:nvPicPr>
          <p:cNvPr id="8" name="Google Shape;63;p14">
            <a:extLst>
              <a:ext uri="{FF2B5EF4-FFF2-40B4-BE49-F238E27FC236}">
                <a16:creationId xmlns:a16="http://schemas.microsoft.com/office/drawing/2014/main" id="{C1A78DB5-9D1A-47AD-B965-B0FF958FE5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9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400" cy="6858000"/>
          </a:xfrm>
        </p:spPr>
        <p:txBody>
          <a:bodyPr vert="vert27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FEMALE ATHLETE TRIAD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1440764"/>
              </p:ext>
            </p:extLst>
          </p:nvPr>
        </p:nvGraphicFramePr>
        <p:xfrm>
          <a:off x="533400" y="609600"/>
          <a:ext cx="6705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510372"/>
            <a:ext cx="5791200" cy="36927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SYMPTOMS OF TRIAD :-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Fatigue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Frequent injuries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Irritability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Loss of power &amp; endurance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Enhanced chance of fracture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Low self-esteem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Discontinuation of menstruation</a:t>
            </a:r>
          </a:p>
        </p:txBody>
      </p:sp>
      <p:sp>
        <p:nvSpPr>
          <p:cNvPr id="8" name="Line Callout 1 (Border and Accent Bar) 7"/>
          <p:cNvSpPr/>
          <p:nvPr/>
        </p:nvSpPr>
        <p:spPr>
          <a:xfrm>
            <a:off x="5086350" y="5943600"/>
            <a:ext cx="2514600" cy="762000"/>
          </a:xfrm>
          <a:prstGeom prst="accentBorderCallout1">
            <a:avLst>
              <a:gd name="adj1" fmla="val 29914"/>
              <a:gd name="adj2" fmla="val -6819"/>
              <a:gd name="adj3" fmla="val -120070"/>
              <a:gd name="adj4" fmla="val -1154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ANOREXIA NERVOSA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BULIMIA NERVOSA</a:t>
            </a: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8458200" y="4343400"/>
            <a:ext cx="1752600" cy="838200"/>
          </a:xfrm>
          <a:prstGeom prst="accentBorderCallout1">
            <a:avLst>
              <a:gd name="adj1" fmla="val 48960"/>
              <a:gd name="adj2" fmla="val -10162"/>
              <a:gd name="adj3" fmla="val 82463"/>
              <a:gd name="adj4" fmla="val -8808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PRIMARY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SECONDARY</a:t>
            </a:r>
          </a:p>
        </p:txBody>
      </p:sp>
      <p:pic>
        <p:nvPicPr>
          <p:cNvPr id="11" name="Google Shape;63;p14">
            <a:extLst>
              <a:ext uri="{FF2B5EF4-FFF2-40B4-BE49-F238E27FC236}">
                <a16:creationId xmlns:a16="http://schemas.microsoft.com/office/drawing/2014/main" id="{070581F2-2D89-47A0-84FD-C69D4278BBE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 build="p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3346</TotalTime>
  <Words>1076</Words>
  <Application>Microsoft Office PowerPoint</Application>
  <PresentationFormat>Widescreen</PresentationFormat>
  <Paragraphs>150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Miriam Fixed</vt:lpstr>
      <vt:lpstr>Wingdings</vt:lpstr>
      <vt:lpstr>Office Theme</vt:lpstr>
      <vt:lpstr>PowerPoint Presentation</vt:lpstr>
      <vt:lpstr>PowerPoint Presentation</vt:lpstr>
      <vt:lpstr>SPECIAL CONSIDERATION (MENARCHE AND MENSTRUAL DYSFUNCTION)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FEMALE ATHLETE TRIAD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WOMEN IN SPORTS</dc:title>
  <dc:creator>Dell</dc:creator>
  <cp:lastModifiedBy>MR JOY</cp:lastModifiedBy>
  <cp:revision>715</cp:revision>
  <dcterms:created xsi:type="dcterms:W3CDTF">2020-05-07T03:12:15Z</dcterms:created>
  <dcterms:modified xsi:type="dcterms:W3CDTF">2021-12-15T16:43:49Z</dcterms:modified>
</cp:coreProperties>
</file>