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385" r:id="rId2"/>
    <p:sldId id="356" r:id="rId3"/>
    <p:sldId id="386" r:id="rId4"/>
    <p:sldId id="276" r:id="rId5"/>
    <p:sldId id="277" r:id="rId6"/>
    <p:sldId id="278" r:id="rId7"/>
    <p:sldId id="279" r:id="rId8"/>
    <p:sldId id="381" r:id="rId9"/>
    <p:sldId id="376" r:id="rId10"/>
    <p:sldId id="299" r:id="rId11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613"/>
  </p:normalViewPr>
  <p:slideViewPr>
    <p:cSldViewPr snapToGrid="0" snapToObjects="1">
      <p:cViewPr varScale="1">
        <p:scale>
          <a:sx n="82" d="100"/>
          <a:sy n="82" d="100"/>
        </p:scale>
        <p:origin x="812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5EA9B8-0AE9-4176-84E2-B93D9C742A48}" type="doc">
      <dgm:prSet loTypeId="urn:microsoft.com/office/officeart/2005/8/layout/radial3" loCatId="relationship" qsTypeId="urn:microsoft.com/office/officeart/2005/8/quickstyle/3d1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en-IN"/>
        </a:p>
      </dgm:t>
    </dgm:pt>
    <dgm:pt modelId="{17B9E049-BA34-418E-8F83-FDD1E3AF737F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>
            <a:buClr>
              <a:srgbClr val="000000"/>
            </a:buClr>
            <a:buSzPts val="3100"/>
            <a:buFont typeface="Arial"/>
            <a:buNone/>
          </a:pPr>
          <a:r>
            <a:rPr lang="en-IN" b="1" i="0" u="none" strike="noStrike">
              <a:ln w="0"/>
              <a:effectLst>
                <a:reflection blurRad="6350" stA="53000" endA="300" endPos="35500" dir="5400000" sy="-90000" algn="bl" rotWithShape="0"/>
              </a:effectLst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rPr>
            <a:t>NON-NUTRITIVE COMPONENTS OF DIET</a:t>
          </a:r>
          <a:endParaRPr lang="en-IN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A143D53-20C0-4F98-9DF6-033BABDCDCEE}" type="parTrans" cxnId="{8467160F-4835-46D6-9892-FAF3CC4465AB}">
      <dgm:prSet/>
      <dgm:spPr/>
      <dgm:t>
        <a:bodyPr/>
        <a:lstStyle/>
        <a:p>
          <a:endParaRPr lang="en-IN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2AC0520-6208-4B91-AA64-3D37B0021323}" type="sibTrans" cxnId="{8467160F-4835-46D6-9892-FAF3CC4465AB}">
      <dgm:prSet/>
      <dgm:spPr/>
      <dgm:t>
        <a:bodyPr/>
        <a:lstStyle/>
        <a:p>
          <a:endParaRPr lang="en-IN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D671B75-F28C-4F6E-A791-15BCB3785B01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b="1" dirty="0">
              <a:latin typeface="Cambria" panose="02040503050406030204" pitchFamily="18" charset="0"/>
              <a:ea typeface="Cambria" panose="02040503050406030204" pitchFamily="18" charset="0"/>
            </a:rPr>
            <a:t>FIBRE OR ROUGHAGE</a:t>
          </a:r>
          <a:endParaRPr lang="en-IN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CDD3381-984B-493A-9DA5-5CD3916E23DB}" type="parTrans" cxnId="{1C127C5E-3791-4A22-A31F-D8E6A3DE9967}">
      <dgm:prSet/>
      <dgm:spPr/>
      <dgm:t>
        <a:bodyPr/>
        <a:lstStyle/>
        <a:p>
          <a:endParaRPr lang="en-IN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EBF4E08-B581-481E-A7B1-E8F2B2138089}" type="sibTrans" cxnId="{1C127C5E-3791-4A22-A31F-D8E6A3DE9967}">
      <dgm:prSet/>
      <dgm:spPr/>
      <dgm:t>
        <a:bodyPr/>
        <a:lstStyle/>
        <a:p>
          <a:endParaRPr lang="en-IN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0AD0FB8-D967-4DB7-B038-2CD137222E3C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b="1" dirty="0">
              <a:latin typeface="Cambria" panose="02040503050406030204" pitchFamily="18" charset="0"/>
              <a:ea typeface="Cambria" panose="02040503050406030204" pitchFamily="18" charset="0"/>
            </a:rPr>
            <a:t>WATER</a:t>
          </a:r>
          <a:endParaRPr lang="en-IN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AD65AA3-7E5D-48E1-9A7D-20A2136DA571}" type="parTrans" cxnId="{DF5CF1FC-1ADC-40E1-B2B6-ED41614E2AB2}">
      <dgm:prSet/>
      <dgm:spPr/>
      <dgm:t>
        <a:bodyPr/>
        <a:lstStyle/>
        <a:p>
          <a:endParaRPr lang="en-IN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7F75ABE-0AB1-44EE-87B6-E3551CD85FC8}" type="sibTrans" cxnId="{DF5CF1FC-1ADC-40E1-B2B6-ED41614E2AB2}">
      <dgm:prSet/>
      <dgm:spPr/>
      <dgm:t>
        <a:bodyPr/>
        <a:lstStyle/>
        <a:p>
          <a:endParaRPr lang="en-IN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EF2D176-6252-430D-A8A1-0443620AE9D8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b="1" dirty="0">
              <a:latin typeface="Cambria" panose="02040503050406030204" pitchFamily="18" charset="0"/>
              <a:ea typeface="Cambria" panose="02040503050406030204" pitchFamily="18" charset="0"/>
            </a:rPr>
            <a:t>COLOUR COMPOUNDS</a:t>
          </a:r>
          <a:endParaRPr lang="en-IN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8E728EB-069E-474B-8FA8-8844C0BB050B}" type="parTrans" cxnId="{C97E3FE4-D0A6-4ACB-A91D-8B4C1E24F789}">
      <dgm:prSet/>
      <dgm:spPr/>
      <dgm:t>
        <a:bodyPr/>
        <a:lstStyle/>
        <a:p>
          <a:endParaRPr lang="en-IN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AA6BDB9-4CC2-47A5-BC49-56166C4FADC5}" type="sibTrans" cxnId="{C97E3FE4-D0A6-4ACB-A91D-8B4C1E24F789}">
      <dgm:prSet/>
      <dgm:spPr/>
      <dgm:t>
        <a:bodyPr/>
        <a:lstStyle/>
        <a:p>
          <a:endParaRPr lang="en-IN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E4B0DE3-B8DC-429C-8089-F1DF39548F8A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b="1" dirty="0">
              <a:latin typeface="Cambria" panose="02040503050406030204" pitchFamily="18" charset="0"/>
              <a:ea typeface="Cambria" panose="02040503050406030204" pitchFamily="18" charset="0"/>
            </a:rPr>
            <a:t>FLAVOUR COMPOUNDS</a:t>
          </a:r>
          <a:endParaRPr lang="en-IN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2ACA929-014E-4729-8D27-64D786C6099E}" type="parTrans" cxnId="{CC6CC288-0002-4E5C-BC43-A39FA45ECE58}">
      <dgm:prSet/>
      <dgm:spPr/>
      <dgm:t>
        <a:bodyPr/>
        <a:lstStyle/>
        <a:p>
          <a:endParaRPr lang="en-IN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4B6D4D7-C16B-44C7-950F-5BDD41944AF7}" type="sibTrans" cxnId="{CC6CC288-0002-4E5C-BC43-A39FA45ECE58}">
      <dgm:prSet/>
      <dgm:spPr/>
      <dgm:t>
        <a:bodyPr/>
        <a:lstStyle/>
        <a:p>
          <a:endParaRPr lang="en-IN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A96FB9A-2721-4A87-8DC0-91905E0890DF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b="1" dirty="0">
              <a:latin typeface="Cambria" panose="02040503050406030204" pitchFamily="18" charset="0"/>
              <a:ea typeface="Cambria" panose="02040503050406030204" pitchFamily="18" charset="0"/>
            </a:rPr>
            <a:t>PLANT COMPOUNDS</a:t>
          </a:r>
          <a:endParaRPr lang="en-IN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8BFCC3A-B185-4193-BEE2-6EFF9F7D407C}" type="parTrans" cxnId="{67F3E727-887F-43D7-933C-B89CBC2F18F7}">
      <dgm:prSet/>
      <dgm:spPr/>
      <dgm:t>
        <a:bodyPr/>
        <a:lstStyle/>
        <a:p>
          <a:endParaRPr lang="en-IN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2CE99CD-9A98-47D6-8F24-6050B3A288E3}" type="sibTrans" cxnId="{67F3E727-887F-43D7-933C-B89CBC2F18F7}">
      <dgm:prSet/>
      <dgm:spPr/>
      <dgm:t>
        <a:bodyPr/>
        <a:lstStyle/>
        <a:p>
          <a:endParaRPr lang="en-IN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8B01084-E204-42D6-88B1-AC2803719C40}" type="pres">
      <dgm:prSet presAssocID="{675EA9B8-0AE9-4176-84E2-B93D9C742A48}" presName="composite" presStyleCnt="0">
        <dgm:presLayoutVars>
          <dgm:chMax val="1"/>
          <dgm:dir/>
          <dgm:resizeHandles val="exact"/>
        </dgm:presLayoutVars>
      </dgm:prSet>
      <dgm:spPr/>
    </dgm:pt>
    <dgm:pt modelId="{FF644ECB-CC12-4E53-AE6A-4746E5B832DE}" type="pres">
      <dgm:prSet presAssocID="{675EA9B8-0AE9-4176-84E2-B93D9C742A48}" presName="radial" presStyleCnt="0">
        <dgm:presLayoutVars>
          <dgm:animLvl val="ctr"/>
        </dgm:presLayoutVars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34BEC6C8-709E-4143-BDE1-93CECAD87596}" type="pres">
      <dgm:prSet presAssocID="{17B9E049-BA34-418E-8F83-FDD1E3AF737F}" presName="centerShape" presStyleLbl="vennNode1" presStyleIdx="0" presStyleCnt="6"/>
      <dgm:spPr/>
    </dgm:pt>
    <dgm:pt modelId="{CE81982B-A410-4A47-8BAF-A3994FBF7A6D}" type="pres">
      <dgm:prSet presAssocID="{ED671B75-F28C-4F6E-A791-15BCB3785B01}" presName="node" presStyleLbl="vennNode1" presStyleIdx="1" presStyleCnt="6">
        <dgm:presLayoutVars>
          <dgm:bulletEnabled val="1"/>
        </dgm:presLayoutVars>
      </dgm:prSet>
      <dgm:spPr/>
    </dgm:pt>
    <dgm:pt modelId="{A223EC3A-C2F9-4CB3-8746-899D800A5EF7}" type="pres">
      <dgm:prSet presAssocID="{80AD0FB8-D967-4DB7-B038-2CD137222E3C}" presName="node" presStyleLbl="vennNode1" presStyleIdx="2" presStyleCnt="6">
        <dgm:presLayoutVars>
          <dgm:bulletEnabled val="1"/>
        </dgm:presLayoutVars>
      </dgm:prSet>
      <dgm:spPr/>
    </dgm:pt>
    <dgm:pt modelId="{F5BD6C69-ACC6-46C9-B0AC-87D3770FE6E2}" type="pres">
      <dgm:prSet presAssocID="{5EF2D176-6252-430D-A8A1-0443620AE9D8}" presName="node" presStyleLbl="vennNode1" presStyleIdx="3" presStyleCnt="6">
        <dgm:presLayoutVars>
          <dgm:bulletEnabled val="1"/>
        </dgm:presLayoutVars>
      </dgm:prSet>
      <dgm:spPr/>
    </dgm:pt>
    <dgm:pt modelId="{B3D62201-FC71-4F85-9100-9A1BE7799D0A}" type="pres">
      <dgm:prSet presAssocID="{2E4B0DE3-B8DC-429C-8089-F1DF39548F8A}" presName="node" presStyleLbl="vennNode1" presStyleIdx="4" presStyleCnt="6">
        <dgm:presLayoutVars>
          <dgm:bulletEnabled val="1"/>
        </dgm:presLayoutVars>
      </dgm:prSet>
      <dgm:spPr/>
    </dgm:pt>
    <dgm:pt modelId="{7A2518D3-570A-44DC-8D69-949E9001ABFE}" type="pres">
      <dgm:prSet presAssocID="{2A96FB9A-2721-4A87-8DC0-91905E0890DF}" presName="node" presStyleLbl="vennNode1" presStyleIdx="5" presStyleCnt="6">
        <dgm:presLayoutVars>
          <dgm:bulletEnabled val="1"/>
        </dgm:presLayoutVars>
      </dgm:prSet>
      <dgm:spPr/>
    </dgm:pt>
  </dgm:ptLst>
  <dgm:cxnLst>
    <dgm:cxn modelId="{E490BF02-AA85-4838-95DC-769E82E15269}" type="presOf" srcId="{17B9E049-BA34-418E-8F83-FDD1E3AF737F}" destId="{34BEC6C8-709E-4143-BDE1-93CECAD87596}" srcOrd="0" destOrd="0" presId="urn:microsoft.com/office/officeart/2005/8/layout/radial3"/>
    <dgm:cxn modelId="{03255204-154F-463E-9324-C3CBC36967FE}" type="presOf" srcId="{5EF2D176-6252-430D-A8A1-0443620AE9D8}" destId="{F5BD6C69-ACC6-46C9-B0AC-87D3770FE6E2}" srcOrd="0" destOrd="0" presId="urn:microsoft.com/office/officeart/2005/8/layout/radial3"/>
    <dgm:cxn modelId="{8467160F-4835-46D6-9892-FAF3CC4465AB}" srcId="{675EA9B8-0AE9-4176-84E2-B93D9C742A48}" destId="{17B9E049-BA34-418E-8F83-FDD1E3AF737F}" srcOrd="0" destOrd="0" parTransId="{DA143D53-20C0-4F98-9DF6-033BABDCDCEE}" sibTransId="{E2AC0520-6208-4B91-AA64-3D37B0021323}"/>
    <dgm:cxn modelId="{67F3E727-887F-43D7-933C-B89CBC2F18F7}" srcId="{17B9E049-BA34-418E-8F83-FDD1E3AF737F}" destId="{2A96FB9A-2721-4A87-8DC0-91905E0890DF}" srcOrd="4" destOrd="0" parTransId="{68BFCC3A-B185-4193-BEE2-6EFF9F7D407C}" sibTransId="{A2CE99CD-9A98-47D6-8F24-6050B3A288E3}"/>
    <dgm:cxn modelId="{2E023528-1BB9-4FE6-BE43-1D34C0A4B92F}" type="presOf" srcId="{675EA9B8-0AE9-4176-84E2-B93D9C742A48}" destId="{F8B01084-E204-42D6-88B1-AC2803719C40}" srcOrd="0" destOrd="0" presId="urn:microsoft.com/office/officeart/2005/8/layout/radial3"/>
    <dgm:cxn modelId="{FB720B2D-B53A-4B57-BBCC-F69F713034F8}" type="presOf" srcId="{2A96FB9A-2721-4A87-8DC0-91905E0890DF}" destId="{7A2518D3-570A-44DC-8D69-949E9001ABFE}" srcOrd="0" destOrd="0" presId="urn:microsoft.com/office/officeart/2005/8/layout/radial3"/>
    <dgm:cxn modelId="{35D04D3C-83BB-4E73-8F61-3CE499385DB8}" type="presOf" srcId="{80AD0FB8-D967-4DB7-B038-2CD137222E3C}" destId="{A223EC3A-C2F9-4CB3-8746-899D800A5EF7}" srcOrd="0" destOrd="0" presId="urn:microsoft.com/office/officeart/2005/8/layout/radial3"/>
    <dgm:cxn modelId="{1C127C5E-3791-4A22-A31F-D8E6A3DE9967}" srcId="{17B9E049-BA34-418E-8F83-FDD1E3AF737F}" destId="{ED671B75-F28C-4F6E-A791-15BCB3785B01}" srcOrd="0" destOrd="0" parTransId="{CCDD3381-984B-493A-9DA5-5CD3916E23DB}" sibTransId="{9EBF4E08-B581-481E-A7B1-E8F2B2138089}"/>
    <dgm:cxn modelId="{EB83A645-281E-4527-88B2-3AA13CA5C215}" type="presOf" srcId="{ED671B75-F28C-4F6E-A791-15BCB3785B01}" destId="{CE81982B-A410-4A47-8BAF-A3994FBF7A6D}" srcOrd="0" destOrd="0" presId="urn:microsoft.com/office/officeart/2005/8/layout/radial3"/>
    <dgm:cxn modelId="{CC6CC288-0002-4E5C-BC43-A39FA45ECE58}" srcId="{17B9E049-BA34-418E-8F83-FDD1E3AF737F}" destId="{2E4B0DE3-B8DC-429C-8089-F1DF39548F8A}" srcOrd="3" destOrd="0" parTransId="{22ACA929-014E-4729-8D27-64D786C6099E}" sibTransId="{B4B6D4D7-C16B-44C7-950F-5BDD41944AF7}"/>
    <dgm:cxn modelId="{71C41FD9-5187-4914-96D1-FE367FDDFBCC}" type="presOf" srcId="{2E4B0DE3-B8DC-429C-8089-F1DF39548F8A}" destId="{B3D62201-FC71-4F85-9100-9A1BE7799D0A}" srcOrd="0" destOrd="0" presId="urn:microsoft.com/office/officeart/2005/8/layout/radial3"/>
    <dgm:cxn modelId="{C97E3FE4-D0A6-4ACB-A91D-8B4C1E24F789}" srcId="{17B9E049-BA34-418E-8F83-FDD1E3AF737F}" destId="{5EF2D176-6252-430D-A8A1-0443620AE9D8}" srcOrd="2" destOrd="0" parTransId="{68E728EB-069E-474B-8FA8-8844C0BB050B}" sibTransId="{CAA6BDB9-4CC2-47A5-BC49-56166C4FADC5}"/>
    <dgm:cxn modelId="{DF5CF1FC-1ADC-40E1-B2B6-ED41614E2AB2}" srcId="{17B9E049-BA34-418E-8F83-FDD1E3AF737F}" destId="{80AD0FB8-D967-4DB7-B038-2CD137222E3C}" srcOrd="1" destOrd="0" parTransId="{FAD65AA3-7E5D-48E1-9A7D-20A2136DA571}" sibTransId="{B7F75ABE-0AB1-44EE-87B6-E3551CD85FC8}"/>
    <dgm:cxn modelId="{62EA5D80-EEC7-4F54-A709-816383BA06CE}" type="presParOf" srcId="{F8B01084-E204-42D6-88B1-AC2803719C40}" destId="{FF644ECB-CC12-4E53-AE6A-4746E5B832DE}" srcOrd="0" destOrd="0" presId="urn:microsoft.com/office/officeart/2005/8/layout/radial3"/>
    <dgm:cxn modelId="{706EB94A-AE68-46BA-81D6-544410DA6DFE}" type="presParOf" srcId="{FF644ECB-CC12-4E53-AE6A-4746E5B832DE}" destId="{34BEC6C8-709E-4143-BDE1-93CECAD87596}" srcOrd="0" destOrd="0" presId="urn:microsoft.com/office/officeart/2005/8/layout/radial3"/>
    <dgm:cxn modelId="{2BB1342B-06F8-4446-A471-43D908161EC8}" type="presParOf" srcId="{FF644ECB-CC12-4E53-AE6A-4746E5B832DE}" destId="{CE81982B-A410-4A47-8BAF-A3994FBF7A6D}" srcOrd="1" destOrd="0" presId="urn:microsoft.com/office/officeart/2005/8/layout/radial3"/>
    <dgm:cxn modelId="{0D85DA0A-6E41-4736-94BF-3F1F44600310}" type="presParOf" srcId="{FF644ECB-CC12-4E53-AE6A-4746E5B832DE}" destId="{A223EC3A-C2F9-4CB3-8746-899D800A5EF7}" srcOrd="2" destOrd="0" presId="urn:microsoft.com/office/officeart/2005/8/layout/radial3"/>
    <dgm:cxn modelId="{684CE790-B5F2-4324-92CF-6FEC9A7E3D26}" type="presParOf" srcId="{FF644ECB-CC12-4E53-AE6A-4746E5B832DE}" destId="{F5BD6C69-ACC6-46C9-B0AC-87D3770FE6E2}" srcOrd="3" destOrd="0" presId="urn:microsoft.com/office/officeart/2005/8/layout/radial3"/>
    <dgm:cxn modelId="{F471971E-16FD-44A5-A69E-6FC52FAE4F9A}" type="presParOf" srcId="{FF644ECB-CC12-4E53-AE6A-4746E5B832DE}" destId="{B3D62201-FC71-4F85-9100-9A1BE7799D0A}" srcOrd="4" destOrd="0" presId="urn:microsoft.com/office/officeart/2005/8/layout/radial3"/>
    <dgm:cxn modelId="{3109AF78-0F4D-4AD1-BDA1-B013AEA8FE70}" type="presParOf" srcId="{FF644ECB-CC12-4E53-AE6A-4746E5B832DE}" destId="{7A2518D3-570A-44DC-8D69-949E9001ABFE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BEC6C8-709E-4143-BDE1-93CECAD87596}">
      <dsp:nvSpPr>
        <dsp:cNvPr id="0" name=""/>
        <dsp:cNvSpPr/>
      </dsp:nvSpPr>
      <dsp:spPr>
        <a:xfrm>
          <a:off x="2162842" y="1276277"/>
          <a:ext cx="2958517" cy="295851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3100"/>
            <a:buFont typeface="Arial"/>
            <a:buNone/>
          </a:pPr>
          <a:r>
            <a:rPr lang="en-IN" sz="2400" b="1" i="0" u="none" strike="noStrike" kern="1200">
              <a:ln w="0"/>
              <a:effectLst>
                <a:reflection blurRad="6350" stA="53000" endA="300" endPos="35500" dir="5400000" sy="-90000" algn="bl" rotWithShape="0"/>
              </a:effectLst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rPr>
            <a:t>NON-NUTRITIVE COMPONENTS OF DIET</a:t>
          </a:r>
          <a:endParaRPr lang="en-IN" sz="2400" b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596107" y="1709542"/>
        <a:ext cx="2091987" cy="2091987"/>
      </dsp:txXfrm>
    </dsp:sp>
    <dsp:sp modelId="{CE81982B-A410-4A47-8BAF-A3994FBF7A6D}">
      <dsp:nvSpPr>
        <dsp:cNvPr id="0" name=""/>
        <dsp:cNvSpPr/>
      </dsp:nvSpPr>
      <dsp:spPr>
        <a:xfrm>
          <a:off x="2902472" y="91277"/>
          <a:ext cx="1479258" cy="14792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Cambria" panose="02040503050406030204" pitchFamily="18" charset="0"/>
              <a:ea typeface="Cambria" panose="02040503050406030204" pitchFamily="18" charset="0"/>
            </a:rPr>
            <a:t>FIBRE OR ROUGHAGE</a:t>
          </a:r>
          <a:endParaRPr lang="en-IN" sz="1300" b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119104" y="307909"/>
        <a:ext cx="1045994" cy="1045994"/>
      </dsp:txXfrm>
    </dsp:sp>
    <dsp:sp modelId="{A223EC3A-C2F9-4CB3-8746-899D800A5EF7}">
      <dsp:nvSpPr>
        <dsp:cNvPr id="0" name=""/>
        <dsp:cNvSpPr/>
      </dsp:nvSpPr>
      <dsp:spPr>
        <a:xfrm>
          <a:off x="4732903" y="1421163"/>
          <a:ext cx="1479258" cy="14792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Cambria" panose="02040503050406030204" pitchFamily="18" charset="0"/>
              <a:ea typeface="Cambria" panose="02040503050406030204" pitchFamily="18" charset="0"/>
            </a:rPr>
            <a:t>WATER</a:t>
          </a:r>
          <a:endParaRPr lang="en-IN" sz="1300" b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949535" y="1637795"/>
        <a:ext cx="1045994" cy="1045994"/>
      </dsp:txXfrm>
    </dsp:sp>
    <dsp:sp modelId="{F5BD6C69-ACC6-46C9-B0AC-87D3770FE6E2}">
      <dsp:nvSpPr>
        <dsp:cNvPr id="0" name=""/>
        <dsp:cNvSpPr/>
      </dsp:nvSpPr>
      <dsp:spPr>
        <a:xfrm>
          <a:off x="4033740" y="3572964"/>
          <a:ext cx="1479258" cy="14792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Cambria" panose="02040503050406030204" pitchFamily="18" charset="0"/>
              <a:ea typeface="Cambria" panose="02040503050406030204" pitchFamily="18" charset="0"/>
            </a:rPr>
            <a:t>COLOUR COMPOUNDS</a:t>
          </a:r>
          <a:endParaRPr lang="en-IN" sz="1300" b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250372" y="3789596"/>
        <a:ext cx="1045994" cy="1045994"/>
      </dsp:txXfrm>
    </dsp:sp>
    <dsp:sp modelId="{B3D62201-FC71-4F85-9100-9A1BE7799D0A}">
      <dsp:nvSpPr>
        <dsp:cNvPr id="0" name=""/>
        <dsp:cNvSpPr/>
      </dsp:nvSpPr>
      <dsp:spPr>
        <a:xfrm>
          <a:off x="1771203" y="3572964"/>
          <a:ext cx="1479258" cy="14792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Cambria" panose="02040503050406030204" pitchFamily="18" charset="0"/>
              <a:ea typeface="Cambria" panose="02040503050406030204" pitchFamily="18" charset="0"/>
            </a:rPr>
            <a:t>FLAVOUR COMPOUNDS</a:t>
          </a:r>
          <a:endParaRPr lang="en-IN" sz="1300" b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987835" y="3789596"/>
        <a:ext cx="1045994" cy="1045994"/>
      </dsp:txXfrm>
    </dsp:sp>
    <dsp:sp modelId="{7A2518D3-570A-44DC-8D69-949E9001ABFE}">
      <dsp:nvSpPr>
        <dsp:cNvPr id="0" name=""/>
        <dsp:cNvSpPr/>
      </dsp:nvSpPr>
      <dsp:spPr>
        <a:xfrm>
          <a:off x="1072041" y="1421163"/>
          <a:ext cx="1479258" cy="14792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Cambria" panose="02040503050406030204" pitchFamily="18" charset="0"/>
              <a:ea typeface="Cambria" panose="02040503050406030204" pitchFamily="18" charset="0"/>
            </a:rPr>
            <a:t>PLANT COMPOUNDS</a:t>
          </a:r>
          <a:endParaRPr lang="en-IN" sz="1300" b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288673" y="1637795"/>
        <a:ext cx="1045994" cy="10459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224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98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8846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0996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7621"/>
            <a:ext cx="9144000" cy="136587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102753" y="2714449"/>
            <a:ext cx="6475751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7030A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SUBJECT : PHYSICAL EDUCATION</a:t>
            </a:r>
            <a:endParaRPr sz="1600" b="1" dirty="0">
              <a:solidFill>
                <a:srgbClr val="7030A0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7030A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CHAPTER NUMBER: 2</a:t>
            </a:r>
            <a:endParaRPr sz="1600" b="1" dirty="0">
              <a:solidFill>
                <a:srgbClr val="7030A0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r>
              <a:rPr lang="en" sz="1600" b="1" dirty="0">
                <a:solidFill>
                  <a:srgbClr val="7030A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CHAPTER NAME : </a:t>
            </a:r>
            <a:r>
              <a:rPr lang="en-IN" sz="1600" b="1" dirty="0">
                <a:solidFill>
                  <a:srgbClr val="7030A0"/>
                </a:solidFill>
                <a:latin typeface="Miriam Fixed" panose="020B0509050101010101" pitchFamily="49" charset="-79"/>
                <a:ea typeface="Calibri"/>
                <a:cs typeface="Miriam Fixed" panose="020B0509050101010101" pitchFamily="49" charset="-79"/>
                <a:sym typeface="Calibri"/>
              </a:rPr>
              <a:t>SPORTS &amp; NUTRITION</a:t>
            </a:r>
            <a:endParaRPr lang="en-IN" sz="1600" b="1" i="0" u="none" strike="noStrike" cap="none" dirty="0">
              <a:solidFill>
                <a:srgbClr val="7030A0"/>
              </a:solidFill>
              <a:latin typeface="Miriam Fixed" panose="020B0509050101010101" pitchFamily="49" charset="-79"/>
              <a:ea typeface="Calibri"/>
              <a:cs typeface="Miriam Fixed" panose="020B0509050101010101" pitchFamily="49" charset="-79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131176-3E3B-4823-868A-6C4462B7CA12}"/>
              </a:ext>
            </a:extLst>
          </p:cNvPr>
          <p:cNvSpPr txBox="1"/>
          <p:nvPr/>
        </p:nvSpPr>
        <p:spPr>
          <a:xfrm>
            <a:off x="0" y="995235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IN" sz="4800" b="1" i="0" u="none" strike="noStrike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NON-NUTRITIVE COMPONENTS OF DIET</a:t>
            </a:r>
          </a:p>
        </p:txBody>
      </p:sp>
      <p:pic>
        <p:nvPicPr>
          <p:cNvPr id="8" name="Google Shape;55;p13">
            <a:extLst>
              <a:ext uri="{FF2B5EF4-FFF2-40B4-BE49-F238E27FC236}">
                <a16:creationId xmlns:a16="http://schemas.microsoft.com/office/drawing/2014/main" id="{F7BCDCD7-B11B-4C66-B3C9-F02FB654BF7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753" y="71818"/>
            <a:ext cx="1578401" cy="783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2906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63;p14">
            <a:extLst>
              <a:ext uri="{FF2B5EF4-FFF2-40B4-BE49-F238E27FC236}">
                <a16:creationId xmlns:a16="http://schemas.microsoft.com/office/drawing/2014/main" id="{11594063-6D3F-440F-B186-0C7CF5238B5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7575" y="140110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7592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6A1837-0D13-4F20-9FAB-C89ED5EEF42E}"/>
              </a:ext>
            </a:extLst>
          </p:cNvPr>
          <p:cNvSpPr txBox="1"/>
          <p:nvPr/>
        </p:nvSpPr>
        <p:spPr>
          <a:xfrm>
            <a:off x="1635803" y="2"/>
            <a:ext cx="58723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3100"/>
            </a:pPr>
            <a:r>
              <a:rPr lang="en-I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WE EXPECT TO LEARN? </a:t>
            </a:r>
            <a:endParaRPr lang="en-GB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Google Shape;63;p14">
            <a:extLst>
              <a:ext uri="{FF2B5EF4-FFF2-40B4-BE49-F238E27FC236}">
                <a16:creationId xmlns:a16="http://schemas.microsoft.com/office/drawing/2014/main" id="{BCE6AE11-7D42-4762-8C29-424AD8831F5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7575" y="140110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44F68F-96AC-402F-B249-2E6458DFBF1D}"/>
              </a:ext>
            </a:extLst>
          </p:cNvPr>
          <p:cNvSpPr txBox="1"/>
          <p:nvPr/>
        </p:nvSpPr>
        <p:spPr>
          <a:xfrm>
            <a:off x="3921069" y="1006780"/>
            <a:ext cx="509903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"/>
              <a:defRPr/>
            </a:pPr>
            <a:r>
              <a:rPr lang="en-IN" sz="1600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We will be able to know about the ‘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NON-NUTRITIVE COMPONENTS OF DIET</a:t>
            </a:r>
            <a:r>
              <a:rPr lang="en-IN" sz="1600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’.</a:t>
            </a:r>
          </a:p>
          <a:p>
            <a:pPr marL="342900" indent="-342900" algn="just">
              <a:buFont typeface="Wingdings" panose="05000000000000000000" pitchFamily="2" charset="2"/>
              <a:buChar char=""/>
              <a:defRPr/>
            </a:pPr>
            <a:r>
              <a:rPr lang="en-IN" sz="1600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All the concepts will create knowledge among the students of HEALTHY DIET.</a:t>
            </a:r>
          </a:p>
        </p:txBody>
      </p:sp>
      <p:pic>
        <p:nvPicPr>
          <p:cNvPr id="9" name="Graphic 8" descr="Classroom">
            <a:extLst>
              <a:ext uri="{FF2B5EF4-FFF2-40B4-BE49-F238E27FC236}">
                <a16:creationId xmlns:a16="http://schemas.microsoft.com/office/drawing/2014/main" id="{2F863416-DC6A-4ACE-89E0-83D0E5814E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" y="142407"/>
            <a:ext cx="4557009" cy="500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17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4E3EE8D-A3AE-4CA4-85C7-04C43E913E9B}"/>
              </a:ext>
            </a:extLst>
          </p:cNvPr>
          <p:cNvSpPr txBox="1"/>
          <p:nvPr/>
        </p:nvSpPr>
        <p:spPr>
          <a:xfrm>
            <a:off x="0" y="2248584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IN" sz="3600" b="1" i="0" u="none" strike="noStrike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NON-NUTRITIVE COMPONENTS OF DIET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A3CDC45-FD47-456C-B32D-AD1B378B97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2441374"/>
              </p:ext>
            </p:extLst>
          </p:nvPr>
        </p:nvGraphicFramePr>
        <p:xfrm>
          <a:off x="929898" y="0"/>
          <a:ext cx="7284203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Google Shape;63;p14">
            <a:extLst>
              <a:ext uri="{FF2B5EF4-FFF2-40B4-BE49-F238E27FC236}">
                <a16:creationId xmlns:a16="http://schemas.microsoft.com/office/drawing/2014/main" id="{71B3FA7C-C2B0-4E95-AF7E-7DD47FDA8B50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787575" y="140110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793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34321" y="74952"/>
            <a:ext cx="6520721" cy="4984228"/>
          </a:xfrm>
          <a:prstGeom prst="round2DiagRect">
            <a:avLst>
              <a:gd name="adj1" fmla="val 3232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5E633DFE-C7F8-4D14-967F-F550EFC33106}"/>
              </a:ext>
            </a:extLst>
          </p:cNvPr>
          <p:cNvSpPr/>
          <p:nvPr/>
        </p:nvSpPr>
        <p:spPr>
          <a:xfrm>
            <a:off x="74951" y="2818150"/>
            <a:ext cx="3859967" cy="1746354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SOLUBLE FIBRE- </a:t>
            </a: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dissolves in water and reduces cholesterol and blood sugar level.</a:t>
            </a:r>
            <a:b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INSOLUBLE FIBRE- </a:t>
            </a: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does not dissolve in water and soften the stool, brings relief from constipation.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Google Shape;63;p14">
            <a:extLst>
              <a:ext uri="{FF2B5EF4-FFF2-40B4-BE49-F238E27FC236}">
                <a16:creationId xmlns:a16="http://schemas.microsoft.com/office/drawing/2014/main" id="{DB2BDA49-CD4C-40C8-995E-593C11E0930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87575" y="140110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32744" y="90326"/>
            <a:ext cx="6078511" cy="4968854"/>
          </a:xfrm>
          <a:prstGeom prst="round2DiagRect">
            <a:avLst>
              <a:gd name="adj1" fmla="val 39669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Google Shape;63;p14">
            <a:extLst>
              <a:ext uri="{FF2B5EF4-FFF2-40B4-BE49-F238E27FC236}">
                <a16:creationId xmlns:a16="http://schemas.microsoft.com/office/drawing/2014/main" id="{FAD43576-E837-432C-AFF1-4460517645C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87575" y="140110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57793" y="112426"/>
            <a:ext cx="6228414" cy="4878324"/>
          </a:xfrm>
          <a:prstGeom prst="round2DiagRect">
            <a:avLst>
              <a:gd name="adj1" fmla="val 10984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Google Shape;63;p14">
            <a:extLst>
              <a:ext uri="{FF2B5EF4-FFF2-40B4-BE49-F238E27FC236}">
                <a16:creationId xmlns:a16="http://schemas.microsoft.com/office/drawing/2014/main" id="{66035BCD-C798-41F9-92C3-B3744C3EEB9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87575" y="140110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04340" y="110103"/>
            <a:ext cx="6708099" cy="4923294"/>
          </a:xfrm>
          <a:prstGeom prst="round2DiagRect">
            <a:avLst>
              <a:gd name="adj1" fmla="val 19855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Google Shape;63;p14">
            <a:extLst>
              <a:ext uri="{FF2B5EF4-FFF2-40B4-BE49-F238E27FC236}">
                <a16:creationId xmlns:a16="http://schemas.microsoft.com/office/drawing/2014/main" id="{684C7232-9848-4FA0-A87A-3A643A735DF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87575" y="140110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quiz gif">
            <a:extLst>
              <a:ext uri="{FF2B5EF4-FFF2-40B4-BE49-F238E27FC236}">
                <a16:creationId xmlns:a16="http://schemas.microsoft.com/office/drawing/2014/main" id="{1172BD89-6D49-4257-8E46-2139BA52C8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873272"/>
            <a:ext cx="2285999" cy="427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D9CABCA-9F3F-411A-B1C1-66230291E507}"/>
              </a:ext>
            </a:extLst>
          </p:cNvPr>
          <p:cNvSpPr txBox="1"/>
          <p:nvPr/>
        </p:nvSpPr>
        <p:spPr>
          <a:xfrm>
            <a:off x="0" y="18822"/>
            <a:ext cx="8259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________deficiency may cause Rickets.</a:t>
            </a:r>
            <a:endParaRPr lang="en-IN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96A70F-7D3A-4930-9BA9-17AB373B051D}"/>
              </a:ext>
            </a:extLst>
          </p:cNvPr>
          <p:cNvSpPr/>
          <p:nvPr/>
        </p:nvSpPr>
        <p:spPr>
          <a:xfrm>
            <a:off x="277319" y="484617"/>
            <a:ext cx="3013022" cy="30777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VITAMIN A</a:t>
            </a:r>
            <a:endParaRPr lang="en-IN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13B797-5148-44AC-9647-D72509D84543}"/>
              </a:ext>
            </a:extLst>
          </p:cNvPr>
          <p:cNvSpPr/>
          <p:nvPr/>
        </p:nvSpPr>
        <p:spPr>
          <a:xfrm>
            <a:off x="3712566" y="505596"/>
            <a:ext cx="3013022" cy="30777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VITAMIN B</a:t>
            </a:r>
            <a:endParaRPr lang="en-IN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2476242-D4C5-46F5-9CA1-C01DA830B39E}"/>
              </a:ext>
            </a:extLst>
          </p:cNvPr>
          <p:cNvSpPr/>
          <p:nvPr/>
        </p:nvSpPr>
        <p:spPr>
          <a:xfrm>
            <a:off x="277319" y="968822"/>
            <a:ext cx="3013022" cy="30777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VITAMIN C</a:t>
            </a:r>
            <a:endParaRPr lang="en-IN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938E909-F97A-4FC6-88BC-91A403CDE7FC}"/>
              </a:ext>
            </a:extLst>
          </p:cNvPr>
          <p:cNvSpPr/>
          <p:nvPr/>
        </p:nvSpPr>
        <p:spPr>
          <a:xfrm>
            <a:off x="3712566" y="968822"/>
            <a:ext cx="3013022" cy="30777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VITAMIN D</a:t>
            </a:r>
            <a:endParaRPr lang="en-IN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CEACE33-EE64-4A39-87FE-AC0D0EDF4E5F}"/>
              </a:ext>
            </a:extLst>
          </p:cNvPr>
          <p:cNvSpPr/>
          <p:nvPr/>
        </p:nvSpPr>
        <p:spPr>
          <a:xfrm>
            <a:off x="339155" y="499606"/>
            <a:ext cx="267948" cy="2748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FA64D3D-C57C-4688-A9B1-4D40D48BFD62}"/>
              </a:ext>
            </a:extLst>
          </p:cNvPr>
          <p:cNvSpPr/>
          <p:nvPr/>
        </p:nvSpPr>
        <p:spPr>
          <a:xfrm>
            <a:off x="3781896" y="499606"/>
            <a:ext cx="267948" cy="2748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CB6C247-0BB3-443D-90A3-4E89708C8DA4}"/>
              </a:ext>
            </a:extLst>
          </p:cNvPr>
          <p:cNvSpPr/>
          <p:nvPr/>
        </p:nvSpPr>
        <p:spPr>
          <a:xfrm>
            <a:off x="339155" y="985300"/>
            <a:ext cx="267948" cy="2748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68238F1-F59C-403F-98F2-3F8BE1357FD3}"/>
              </a:ext>
            </a:extLst>
          </p:cNvPr>
          <p:cNvSpPr/>
          <p:nvPr/>
        </p:nvSpPr>
        <p:spPr>
          <a:xfrm>
            <a:off x="3781896" y="985300"/>
            <a:ext cx="267948" cy="27482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F1077E-8F7C-4919-B664-EFCFC8876C47}"/>
              </a:ext>
            </a:extLst>
          </p:cNvPr>
          <p:cNvSpPr txBox="1"/>
          <p:nvPr/>
        </p:nvSpPr>
        <p:spPr>
          <a:xfrm>
            <a:off x="0" y="1432048"/>
            <a:ext cx="6805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IN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Building Blocks of Life’ known as ________</a:t>
            </a:r>
            <a:endParaRPr lang="en-IN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6F66AC4-24A1-42A9-9112-02E7DFE1CEF8}"/>
              </a:ext>
            </a:extLst>
          </p:cNvPr>
          <p:cNvSpPr/>
          <p:nvPr/>
        </p:nvSpPr>
        <p:spPr>
          <a:xfrm>
            <a:off x="277319" y="1897843"/>
            <a:ext cx="3013022" cy="30777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b="1" dirty="0">
                <a:latin typeface="Calibri" panose="020F0502020204030204" pitchFamily="34" charset="0"/>
                <a:cs typeface="Calibri" panose="020F0502020204030204" pitchFamily="34" charset="0"/>
              </a:rPr>
              <a:t>PROTEINS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E686A4A-6910-4E6E-B903-2D563DE2725B}"/>
              </a:ext>
            </a:extLst>
          </p:cNvPr>
          <p:cNvSpPr/>
          <p:nvPr/>
        </p:nvSpPr>
        <p:spPr>
          <a:xfrm>
            <a:off x="3712566" y="1918822"/>
            <a:ext cx="3013022" cy="30777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b="1" dirty="0">
                <a:latin typeface="Calibri" panose="020F0502020204030204" pitchFamily="34" charset="0"/>
                <a:cs typeface="Calibri" panose="020F0502020204030204" pitchFamily="34" charset="0"/>
              </a:rPr>
              <a:t>VITAMIN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7A6970A-8E7E-4279-9718-F4F39AB4962F}"/>
              </a:ext>
            </a:extLst>
          </p:cNvPr>
          <p:cNvSpPr/>
          <p:nvPr/>
        </p:nvSpPr>
        <p:spPr>
          <a:xfrm>
            <a:off x="277319" y="2382048"/>
            <a:ext cx="3013022" cy="30777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b="1" dirty="0">
                <a:latin typeface="Calibri" panose="020F0502020204030204" pitchFamily="34" charset="0"/>
                <a:cs typeface="Calibri" panose="020F0502020204030204" pitchFamily="34" charset="0"/>
              </a:rPr>
              <a:t>FATS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DEB4CA6-C134-4F68-9861-FA41E3363F6C}"/>
              </a:ext>
            </a:extLst>
          </p:cNvPr>
          <p:cNvSpPr/>
          <p:nvPr/>
        </p:nvSpPr>
        <p:spPr>
          <a:xfrm>
            <a:off x="3712566" y="2382048"/>
            <a:ext cx="3013022" cy="30777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b="1" dirty="0">
                <a:latin typeface="Calibri" panose="020F0502020204030204" pitchFamily="34" charset="0"/>
                <a:cs typeface="Calibri" panose="020F0502020204030204" pitchFamily="34" charset="0"/>
              </a:rPr>
              <a:t>ALL OF THESE 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1250724-F83A-40A7-960C-92ACF437EBA3}"/>
              </a:ext>
            </a:extLst>
          </p:cNvPr>
          <p:cNvSpPr/>
          <p:nvPr/>
        </p:nvSpPr>
        <p:spPr>
          <a:xfrm>
            <a:off x="339155" y="1912832"/>
            <a:ext cx="267948" cy="27482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AEC0076-E532-44ED-8F29-E50C2A4C9000}"/>
              </a:ext>
            </a:extLst>
          </p:cNvPr>
          <p:cNvSpPr/>
          <p:nvPr/>
        </p:nvSpPr>
        <p:spPr>
          <a:xfrm>
            <a:off x="3781896" y="1912832"/>
            <a:ext cx="267948" cy="2748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EA32EAD-E9D2-4C5A-A014-CB14FBBDD2AD}"/>
              </a:ext>
            </a:extLst>
          </p:cNvPr>
          <p:cNvSpPr/>
          <p:nvPr/>
        </p:nvSpPr>
        <p:spPr>
          <a:xfrm>
            <a:off x="339155" y="2398526"/>
            <a:ext cx="267948" cy="2748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AB85CCE-A232-43AA-899B-C62B65493E9A}"/>
              </a:ext>
            </a:extLst>
          </p:cNvPr>
          <p:cNvSpPr/>
          <p:nvPr/>
        </p:nvSpPr>
        <p:spPr>
          <a:xfrm>
            <a:off x="3781896" y="2398526"/>
            <a:ext cx="267948" cy="2748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34AB78B-F7CB-4B90-AA39-B27D44D408FD}"/>
              </a:ext>
            </a:extLst>
          </p:cNvPr>
          <p:cNvSpPr txBox="1"/>
          <p:nvPr/>
        </p:nvSpPr>
        <p:spPr>
          <a:xfrm>
            <a:off x="1" y="2866005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IN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_____deficiency may cause anaemia.</a:t>
            </a:r>
            <a:endParaRPr lang="en-IN" sz="1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31769AA-C5D6-443B-AED4-C40D2E522E7B}"/>
              </a:ext>
            </a:extLst>
          </p:cNvPr>
          <p:cNvSpPr/>
          <p:nvPr/>
        </p:nvSpPr>
        <p:spPr>
          <a:xfrm>
            <a:off x="277319" y="3339110"/>
            <a:ext cx="3013022" cy="30777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b="1" dirty="0">
                <a:latin typeface="Calibri" panose="020F0502020204030204" pitchFamily="34" charset="0"/>
                <a:cs typeface="Calibri" panose="020F0502020204030204" pitchFamily="34" charset="0"/>
              </a:rPr>
              <a:t>B7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063A761-D6B1-4884-9FBC-DCD5E3568169}"/>
              </a:ext>
            </a:extLst>
          </p:cNvPr>
          <p:cNvSpPr/>
          <p:nvPr/>
        </p:nvSpPr>
        <p:spPr>
          <a:xfrm>
            <a:off x="3712566" y="3360089"/>
            <a:ext cx="3013022" cy="30777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b="1" dirty="0">
                <a:latin typeface="Calibri" panose="020F0502020204030204" pitchFamily="34" charset="0"/>
                <a:cs typeface="Calibri" panose="020F0502020204030204" pitchFamily="34" charset="0"/>
              </a:rPr>
              <a:t>B9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895518B-7A65-4657-A3E7-16C92B71460F}"/>
              </a:ext>
            </a:extLst>
          </p:cNvPr>
          <p:cNvSpPr/>
          <p:nvPr/>
        </p:nvSpPr>
        <p:spPr>
          <a:xfrm>
            <a:off x="277319" y="3823315"/>
            <a:ext cx="3013022" cy="30777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b="1" dirty="0">
                <a:latin typeface="Calibri" panose="020F0502020204030204" pitchFamily="34" charset="0"/>
                <a:cs typeface="Calibri" panose="020F0502020204030204" pitchFamily="34" charset="0"/>
              </a:rPr>
              <a:t>B12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5E0AD30-4AD3-447F-81D7-C8CC6F5136DC}"/>
              </a:ext>
            </a:extLst>
          </p:cNvPr>
          <p:cNvSpPr/>
          <p:nvPr/>
        </p:nvSpPr>
        <p:spPr>
          <a:xfrm>
            <a:off x="3712566" y="3823315"/>
            <a:ext cx="3013022" cy="30777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b="1" dirty="0">
                <a:latin typeface="Calibri" panose="020F0502020204030204" pitchFamily="34" charset="0"/>
                <a:cs typeface="Calibri" panose="020F0502020204030204" pitchFamily="34" charset="0"/>
              </a:rPr>
              <a:t>NONE OF THESE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10E6224-B22C-4809-8ED8-EF2F50C46D1C}"/>
              </a:ext>
            </a:extLst>
          </p:cNvPr>
          <p:cNvSpPr/>
          <p:nvPr/>
        </p:nvSpPr>
        <p:spPr>
          <a:xfrm>
            <a:off x="339155" y="3354099"/>
            <a:ext cx="267948" cy="2748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F6FCD968-441C-4BDA-8C2B-657B66D379AC}"/>
              </a:ext>
            </a:extLst>
          </p:cNvPr>
          <p:cNvSpPr/>
          <p:nvPr/>
        </p:nvSpPr>
        <p:spPr>
          <a:xfrm>
            <a:off x="3781896" y="3354099"/>
            <a:ext cx="267948" cy="2748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6266D7F-0EF8-4C70-B9D7-C5390F5492DF}"/>
              </a:ext>
            </a:extLst>
          </p:cNvPr>
          <p:cNvSpPr/>
          <p:nvPr/>
        </p:nvSpPr>
        <p:spPr>
          <a:xfrm>
            <a:off x="339155" y="3839793"/>
            <a:ext cx="267948" cy="27482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9B315A2-3182-4066-BBD4-717C8711E5A9}"/>
              </a:ext>
            </a:extLst>
          </p:cNvPr>
          <p:cNvSpPr/>
          <p:nvPr/>
        </p:nvSpPr>
        <p:spPr>
          <a:xfrm>
            <a:off x="3781896" y="3839793"/>
            <a:ext cx="267948" cy="2748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9" name="Google Shape;63;p14">
            <a:extLst>
              <a:ext uri="{FF2B5EF4-FFF2-40B4-BE49-F238E27FC236}">
                <a16:creationId xmlns:a16="http://schemas.microsoft.com/office/drawing/2014/main" id="{518D12A8-E1D1-4905-81F1-AAE2359B76E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7575" y="140110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644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1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home work gif">
            <a:extLst>
              <a:ext uri="{FF2B5EF4-FFF2-40B4-BE49-F238E27FC236}">
                <a16:creationId xmlns:a16="http://schemas.microsoft.com/office/drawing/2014/main" id="{976B2DF3-9492-4DFE-BCAF-1F6B92B130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6207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221E9E-A437-4F77-8A42-FCBC32C3BDF6}"/>
              </a:ext>
            </a:extLst>
          </p:cNvPr>
          <p:cNvSpPr txBox="1"/>
          <p:nvPr/>
        </p:nvSpPr>
        <p:spPr>
          <a:xfrm>
            <a:off x="2031166" y="1247031"/>
            <a:ext cx="7112834" cy="2230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200000"/>
              </a:lnSpc>
              <a:buAutoNum type="arabicPeriod"/>
            </a:pPr>
            <a:r>
              <a:rPr lang="en-IN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“Vitamins are essential for our metabolic process”, what happens if we devoid our diet of vitamins?</a:t>
            </a:r>
          </a:p>
          <a:p>
            <a:pPr marL="342900" indent="-342900">
              <a:lnSpc>
                <a:spcPct val="200000"/>
              </a:lnSpc>
              <a:buFontTx/>
              <a:buAutoNum type="arabicPeriod"/>
            </a:pPr>
            <a:r>
              <a:rPr lang="en-IN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 minerals </a:t>
            </a:r>
            <a:r>
              <a:rPr lang="en-IN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a nutritive component of the diet.</a:t>
            </a:r>
          </a:p>
          <a:p>
            <a:pPr marL="342900" indent="-342900">
              <a:lnSpc>
                <a:spcPct val="200000"/>
              </a:lnSpc>
              <a:buFontTx/>
              <a:buAutoNum type="arabicPeriod"/>
            </a:pPr>
            <a:r>
              <a:rPr lang="en-IN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roughage essential to our body?</a:t>
            </a:r>
          </a:p>
        </p:txBody>
      </p:sp>
      <p:pic>
        <p:nvPicPr>
          <p:cNvPr id="6" name="Google Shape;63;p14">
            <a:extLst>
              <a:ext uri="{FF2B5EF4-FFF2-40B4-BE49-F238E27FC236}">
                <a16:creationId xmlns:a16="http://schemas.microsoft.com/office/drawing/2014/main" id="{F547EE16-015C-42C9-9F8C-67DC36AD6D3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7575" y="140110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596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1562</TotalTime>
  <Words>195</Words>
  <Application>Microsoft Office PowerPoint</Application>
  <PresentationFormat>On-screen Show (16:9)</PresentationFormat>
  <Paragraphs>40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Cambria</vt:lpstr>
      <vt:lpstr>Miriam Fixed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MR JOY</cp:lastModifiedBy>
  <cp:revision>371</cp:revision>
  <dcterms:created xsi:type="dcterms:W3CDTF">2020-06-30T04:50:41Z</dcterms:created>
  <dcterms:modified xsi:type="dcterms:W3CDTF">2021-12-18T15:14:53Z</dcterms:modified>
</cp:coreProperties>
</file>