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4"/>
  </p:notesMasterIdLst>
  <p:sldIdLst>
    <p:sldId id="256" r:id="rId2"/>
    <p:sldId id="257" r:id="rId3"/>
    <p:sldId id="287" r:id="rId4"/>
    <p:sldId id="284" r:id="rId5"/>
    <p:sldId id="258" r:id="rId6"/>
    <p:sldId id="261" r:id="rId7"/>
    <p:sldId id="263" r:id="rId8"/>
    <p:sldId id="264" r:id="rId9"/>
    <p:sldId id="265" r:id="rId10"/>
    <p:sldId id="266" r:id="rId11"/>
    <p:sldId id="267" r:id="rId12"/>
    <p:sldId id="269" r:id="rId13"/>
    <p:sldId id="286" r:id="rId14"/>
    <p:sldId id="268" r:id="rId15"/>
    <p:sldId id="279" r:id="rId16"/>
    <p:sldId id="270" r:id="rId17"/>
    <p:sldId id="271" r:id="rId18"/>
    <p:sldId id="281" r:id="rId19"/>
    <p:sldId id="272" r:id="rId20"/>
    <p:sldId id="273" r:id="rId21"/>
    <p:sldId id="274" r:id="rId22"/>
    <p:sldId id="259" r:id="rId2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34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2">
    <p:pos x="6000" y="100"/>
    <p:text>+amanrouniyar@odmegroup.org How come the website here is ODM Egroup and not ODM PS?
_Assigned to you_
-Swoyan Satyendu</p:text>
  </p:cm>
  <p:cm authorId="0" dt="2020-06-17T16:36:04.724" idx="1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16157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215538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66315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16567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60742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search?rlz=1C1RLNS_enIN908IN908&amp;sxsrf=ALeKk01d0bEJoP32XlyXA_FiHxAEgHz7ww:1595684546055&amp;q=zitkala-sa+other+names&amp;sa=X&amp;ved=2ahUKEwjd36mUxOjqAhXwILcAHagFAzcQ6BMoADAVegQIDxAC" TargetMode="External"/><Relationship Id="rId13" Type="http://schemas.openxmlformats.org/officeDocument/2006/relationships/image" Target="../media/image3.gif"/><Relationship Id="rId3" Type="http://schemas.openxmlformats.org/officeDocument/2006/relationships/hyperlink" Target="https://www.google.com/search?rlz=1C1RLNS_enIN908IN908&amp;sxsrf=ALeKk01d0bEJoP32XlyXA_FiHxAEgHz7ww:1595684546055&amp;q=zitkala-sa+born&amp;stick=H4sIAAAAAAAAAOPgE-LUz9U3MEzOSC_QEstOttIvSM0vyEkFUkXF-XlWSflFeYtY-asyS7ITcxJ1ixMVQCIAUZd_AjcAAAA&amp;sa=X&amp;ved=2ahUKEwjd36mUxOjqAhXwILcAHagFAzcQ6BMoADASegQIExAC" TargetMode="External"/><Relationship Id="rId7" Type="http://schemas.openxmlformats.org/officeDocument/2006/relationships/hyperlink" Target="https://www.google.com/search?rlz=1C1RLNS_enIN908IN908&amp;sxsrf=ALeKk01d0bEJoP32XlyXA_FiHxAEgHz7ww:1595684546055&amp;q=zitkala-sa+spouses&amp;sa=X&amp;ved=2ahUKEwjd36mUxOjqAhXwILcAHagFAzcQ6BMoADAUegQIEBAC" TargetMode="External"/><Relationship Id="rId12" Type="http://schemas.openxmlformats.org/officeDocument/2006/relationships/hyperlink" Target="https://www.google.com/search?rlz=1C1RLNS_enIN908IN908&amp;sxsrf=ALeKk01d0bEJoP32XlyXA_FiHxAEgHz7ww:1595684546055&amp;q=Earlham+College&amp;stick=H4sIAAAAAAAAAOPgE-LUz9U3MEzOSC9QAjONqioNq7Sks5Ot9AtS8wtyUoFUUXF-nlVqSmlyYklmft4iVn7XxKKcjMRcBef8nJzU9NQdrIwAWMBPIEoAAAA&amp;sa=X&amp;ved=2ahUKEwjd36mUxOjqAhXwILcAHagFAzcQmxMoAjAXegQIDRA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search?rlz=1C1RLNS_enIN908IN908&amp;sxsrf=ALeKk01d0bEJoP32XlyXA_FiHxAEgHz7ww:1595684546055&amp;q=Washington,+D.C.&amp;stick=H4sIAAAAAAAAAOPgE-LUz9U3MEzOSC9Q4gAxizLMsrXks5Ot9AtS8wtyUvVTUpNTE4tTU-ILUouK8_OsUjJTUxaxCoQnFmdk5qWX5OfpKLjoOevtYGUEAK85FCBOAAAA&amp;sa=X&amp;ved=2ahUKEwjd36mUxOjqAhXwILcAHagFAzcQmxMoATATegQIERAD" TargetMode="External"/><Relationship Id="rId11" Type="http://schemas.openxmlformats.org/officeDocument/2006/relationships/hyperlink" Target="https://www.google.com/search?rlz=1C1RLNS_enIN908IN908&amp;sxsrf=ALeKk01d0bEJoP32XlyXA_FiHxAEgHz7ww:1595684546055&amp;q=new+england+conservatory&amp;stick=H4sIAAAAAAAAAOPgE-LUz9U3MEzOSC9QAjONDfMskrWks5Ot9AtS8wtyUoFUUXF-nlVqSmlyYklmft4iVom81HKF1Lz0nMS8FIXk_Lzi1KKyxJL8osodrIwA-2dteFMAAAA&amp;sa=X&amp;ved=2ahUKEwjd36mUxOjqAhXwILcAHagFAzcQmxMoATAXegQIDRAD" TargetMode="External"/><Relationship Id="rId5" Type="http://schemas.openxmlformats.org/officeDocument/2006/relationships/hyperlink" Target="https://www.google.com/search?rlz=1C1RLNS_enIN908IN908&amp;sxsrf=ALeKk01d0bEJoP32XlyXA_FiHxAEgHz7ww:1595684546055&amp;q=zitkala-sa+died&amp;stick=H4sIAAAAAAAAAOPgE-LUz9U3MEzOSC_Qks9OttIvSM0vyEnVT0lNTk0sTk2JL0gtKs7Ps0rJTE1ZxMpflVmSnZiTqFucqAASAQAyEIM2QAAAAA&amp;sa=X&amp;ved=2ahUKEwjd36mUxOjqAhXwILcAHagFAzcQ6BMoADATegQIERAC" TargetMode="External"/><Relationship Id="rId10" Type="http://schemas.openxmlformats.org/officeDocument/2006/relationships/hyperlink" Target="https://www.google.com/search?rlz=1C1RLNS_enIN908IN908&amp;sxsrf=ALeKk01d0bEJoP32XlyXA_FiHxAEgHz7ww:1595684546055&amp;q=zitkala-sa+education&amp;stick=H4sIAAAAAAAAAOPgE-LUz9U3MEzOSC_Qks5OttIvSM0vyEkFUkXF-XlWqSmlyYklmfl5i1hFqjJLshNzEnWLExXgwgBGd8wLQQAAAA&amp;sa=X&amp;ved=2ahUKEwjd36mUxOjqAhXwILcAHagFAzcQ6BMoADAXegQIDRAC" TargetMode="External"/><Relationship Id="rId4" Type="http://schemas.openxmlformats.org/officeDocument/2006/relationships/hyperlink" Target="https://www.google.com/search?rlz=1C1RLNS_enIN908IN908&amp;sxsrf=ALeKk01d0bEJoP32XlyXA_FiHxAEgHz7ww:1595684546055&amp;q=Yankton+Reservation&amp;stick=H4sIAAAAAAAAAOPgE-LUz9U3MEzOSC9Q4gIxjcySzY0LtMSyk630C1LzC3JSgVRRcX6eVVJ-Ud4iVuHIxLzskvw8haDU4tSissSSzPy8HayMABY-E9dKAAAA&amp;sa=X&amp;ved=2ahUKEwjd36mUxOjqAhXwILcAHagFAzcQmxMoATASegQIExAD" TargetMode="External"/><Relationship Id="rId9" Type="http://schemas.openxmlformats.org/officeDocument/2006/relationships/hyperlink" Target="https://www.google.com/search?rlz=1C1RLNS_enIN908IN908&amp;sxsrf=ALeKk01d0bEJoP32XlyXA_FiHxAEgHz7ww:1595684546055&amp;q=zitkala-sa+children&amp;sa=X&amp;ved=2ahUKEwjd36mUxOjqAhXwILcAHagFAzcQ6BMoADAWegQIDBAC" TargetMode="External"/><Relationship Id="rId1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90500" y="1561498"/>
            <a:ext cx="8763000" cy="19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endParaRPr sz="25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545265" y="690937"/>
            <a:ext cx="6726866" cy="2927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SUBJECT :--  (ENGLISH)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1" u="sng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" sz="2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NUMBER:-- 8 (VISTAS)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b="1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CHAPTER NAME :--   MEMORIES OF CHILDHOOD</a:t>
            </a:r>
            <a:endParaRPr sz="2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845FCC-E904-4680-A66A-9FCAE9C17718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349" y="0"/>
            <a:ext cx="13081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272675" y="320491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DRILLING OF WORDS AND LINGUISTIC EXPRESSIONS</a:t>
            </a:r>
            <a:endParaRPr sz="2200" b="1" i="0" u="none" strike="noStrike" cap="non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1701209" y="793898"/>
            <a:ext cx="5727405" cy="42530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N" b="1" dirty="0">
                <a:latin typeface="Calibri"/>
                <a:ea typeface="Calibri"/>
                <a:cs typeface="Calibri"/>
                <a:sym typeface="Calibri"/>
              </a:rPr>
              <a:t>Marginalised:- </a:t>
            </a:r>
            <a:r>
              <a:rPr lang="en-IN" dirty="0">
                <a:latin typeface="Calibri"/>
                <a:ea typeface="Calibri"/>
                <a:cs typeface="Calibri"/>
                <a:sym typeface="Calibri"/>
              </a:rPr>
              <a:t>confined to the neglected section of society.</a:t>
            </a:r>
            <a:endParaRPr lang="en-IN" b="1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N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Dogma:- </a:t>
            </a:r>
            <a:r>
              <a:rPr lang="en-IN"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rules or theories which are accepted unquestionably.</a:t>
            </a:r>
            <a:endParaRPr lang="en-IN"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N" b="1" dirty="0">
                <a:latin typeface="Calibri"/>
                <a:ea typeface="Calibri"/>
                <a:cs typeface="Calibri"/>
                <a:sym typeface="Calibri"/>
              </a:rPr>
              <a:t>Serrated:- </a:t>
            </a:r>
            <a:r>
              <a:rPr lang="en-IN" dirty="0">
                <a:latin typeface="Calibri"/>
                <a:ea typeface="Calibri"/>
                <a:cs typeface="Calibri"/>
                <a:sym typeface="Calibri"/>
              </a:rPr>
              <a:t>having a saw-toothed margin.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N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Belfry:- </a:t>
            </a:r>
            <a:r>
              <a:rPr lang="en-IN"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bell tower</a:t>
            </a:r>
          </a:p>
          <a:p>
            <a:pPr lvl="0">
              <a:lnSpc>
                <a:spcPct val="150000"/>
              </a:lnSpc>
              <a:buSzPts val="1400"/>
            </a:pPr>
            <a:r>
              <a:rPr lang="en-IN" b="1" dirty="0">
                <a:latin typeface="Calibri"/>
                <a:ea typeface="Calibri"/>
                <a:cs typeface="Calibri"/>
                <a:sym typeface="Calibri"/>
              </a:rPr>
              <a:t>Bedlam:-</a:t>
            </a:r>
            <a:r>
              <a:rPr lang="en-IN" dirty="0">
                <a:latin typeface="Calibri"/>
                <a:ea typeface="Calibri"/>
                <a:cs typeface="Calibri"/>
                <a:sym typeface="Calibri"/>
              </a:rPr>
              <a:t>a scene of great confusion or noise.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N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Shingled:- </a:t>
            </a:r>
            <a:r>
              <a:rPr lang="en-IN"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closely cropped or cut.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N" b="1" dirty="0">
                <a:latin typeface="Calibri"/>
                <a:ea typeface="Calibri"/>
                <a:cs typeface="Calibri"/>
                <a:sym typeface="Calibri"/>
              </a:rPr>
              <a:t>Moccasins:-</a:t>
            </a:r>
            <a:r>
              <a:rPr lang="en-IN" dirty="0">
                <a:latin typeface="Calibri"/>
                <a:ea typeface="Calibri"/>
                <a:cs typeface="Calibri"/>
                <a:sym typeface="Calibri"/>
              </a:rPr>
              <a:t>soft leather shoes.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N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Immodestly:- </a:t>
            </a:r>
            <a:r>
              <a:rPr lang="en-IN"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indecently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N" b="1" dirty="0">
                <a:latin typeface="Calibri"/>
                <a:ea typeface="Calibri"/>
                <a:cs typeface="Calibri"/>
                <a:sym typeface="Calibri"/>
              </a:rPr>
              <a:t>Venture:- </a:t>
            </a:r>
            <a:r>
              <a:rPr lang="en-IN" dirty="0">
                <a:latin typeface="Calibri"/>
                <a:ea typeface="Calibri"/>
                <a:cs typeface="Calibri"/>
                <a:sym typeface="Calibri"/>
              </a:rPr>
              <a:t>having the courage to do or say something.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N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Closet:- </a:t>
            </a:r>
            <a:r>
              <a:rPr lang="en-IN"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small room or cabinet.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N" b="1" dirty="0">
                <a:latin typeface="Calibri"/>
                <a:ea typeface="Calibri"/>
                <a:cs typeface="Calibri"/>
                <a:sym typeface="Calibri"/>
              </a:rPr>
              <a:t>Novelties:- </a:t>
            </a:r>
            <a:r>
              <a:rPr lang="en-IN" dirty="0">
                <a:latin typeface="Calibri"/>
                <a:ea typeface="Calibri"/>
                <a:cs typeface="Calibri"/>
                <a:sym typeface="Calibri"/>
              </a:rPr>
              <a:t>new and unusual things.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N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Oddities:- </a:t>
            </a:r>
            <a:r>
              <a:rPr lang="en-IN"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strange things or situations.</a:t>
            </a:r>
            <a:endParaRPr sz="14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BC8C1C-C35B-465C-B743-3E0EAD5ECC93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65005" y="93147"/>
            <a:ext cx="13081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227850" y="127590"/>
            <a:ext cx="8688300" cy="419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800" b="1" i="0" u="sng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800" b="1" i="0" u="sng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RELATED QUESTIONS FROM THE PORTIONS TAUGHT:-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800" b="1" u="sng" dirty="0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arenR"/>
            </a:pPr>
            <a:r>
              <a:rPr lang="en-US" i="0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did </a:t>
            </a:r>
            <a:r>
              <a:rPr lang="en-US" i="0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Zitkala</a:t>
            </a:r>
            <a:r>
              <a:rPr lang="en-US" i="0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-Sa mean by eating by formula?</a:t>
            </a:r>
          </a:p>
          <a:p>
            <a:pPr marL="342900" marR="0" lvl="0" indent="-342900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arenR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Why was Zit kala-Sa in tears on the first day in the land of apples?</a:t>
            </a:r>
          </a:p>
          <a:p>
            <a:pPr marL="342900" marR="0" lvl="0" indent="-342900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arenR"/>
            </a:pPr>
            <a:r>
              <a:rPr lang="en-US" i="0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Why did </a:t>
            </a:r>
            <a:r>
              <a:rPr lang="en-US" i="0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Zitkala</a:t>
            </a:r>
            <a:r>
              <a:rPr lang="en-US" i="0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-Sa resist the shingling of her hair?</a:t>
            </a:r>
          </a:p>
          <a:p>
            <a:pPr marL="342900" marR="0" lvl="0" indent="-342900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arenR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How did </a:t>
            </a:r>
            <a:r>
              <a:rPr lang="en-US" dirty="0" err="1">
                <a:latin typeface="Calibri"/>
                <a:ea typeface="Calibri"/>
                <a:cs typeface="Calibri"/>
                <a:sym typeface="Calibri"/>
              </a:rPr>
              <a:t>Zitkala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-Sa try to prevent the shingling of her hair?</a:t>
            </a:r>
          </a:p>
          <a:p>
            <a:pPr marL="342900" marR="0" lvl="0" indent="-342900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arenR"/>
            </a:pPr>
            <a:r>
              <a:rPr lang="en-US" i="0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did </a:t>
            </a:r>
            <a:r>
              <a:rPr lang="en-US" i="0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Zitkala</a:t>
            </a:r>
            <a:r>
              <a:rPr lang="en-US" i="0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-Sa feel when her long hair was cut?</a:t>
            </a:r>
            <a:endParaRPr i="0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F429CE-8A67-4F54-96D6-F06364144E32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67080" y="0"/>
            <a:ext cx="13081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sng" strike="noStrike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MESSAGE OF THE STORY</a:t>
            </a:r>
            <a:endParaRPr sz="2200" b="1" i="0" u="sng" strike="noStrike" cap="non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272675" y="1065950"/>
            <a:ext cx="8688300" cy="3420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lnSpc>
                <a:spcPct val="2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People find them in a stranger’s land while living in a trans-cultural set-up.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Children  are the most vulnerable group when they have to live in a culture completely different from their own.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One needs some qualities of adaptability to survive in a different culture than one’s own.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Sympathy and tolerance can go a long way to create an inter-mingling of cordial culture.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People having upper hand over others in times of their susceptibility should understand the values of fellow-feeling and benign gesture.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C01FC1-41BF-42BA-A8B1-A946D952137E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54723" y="0"/>
            <a:ext cx="13081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301029" y="334666"/>
            <a:ext cx="8688300" cy="820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SzPts val="2200"/>
            </a:pPr>
            <a:r>
              <a:rPr lang="en-US" sz="2200" b="1" i="0" u="sng" strike="noStrike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EPISODE-2 :-(THE STORY OF BAMA)</a:t>
            </a:r>
          </a:p>
          <a:p>
            <a:pPr algn="ctr">
              <a:buSzPts val="2200"/>
            </a:pPr>
            <a:r>
              <a:rPr lang="en-US" sz="1800" b="1" i="0" u="sng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TOO ARE HUMAN BEINGS:- (</a:t>
            </a:r>
            <a:r>
              <a:rPr lang="en-IN" sz="1800" b="1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Page No:- 96-100)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SzPts val="2200"/>
            </a:pPr>
            <a:endParaRPr lang="en-US" sz="2200" b="1" i="0" u="sng" strike="noStrike" cap="non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>
              <a:buSzPts val="2200"/>
            </a:pPr>
            <a:endParaRPr lang="en-US" sz="2200" b="1" i="0" u="sng" strike="noStrike" cap="non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51734" y="166156"/>
            <a:ext cx="8688300" cy="3849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800" b="1" i="0" u="sng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ABOUT THE AUTHOR:-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800" b="1" u="sng" dirty="0">
              <a:latin typeface="Calibri"/>
              <a:ea typeface="Calibri"/>
              <a:cs typeface="Calibri"/>
              <a:sym typeface="Calibri"/>
            </a:endParaRP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Bama</a:t>
            </a:r>
            <a:r>
              <a:rPr lang="en-IN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(writer) ... </a:t>
            </a:r>
            <a:r>
              <a:rPr lang="en-IN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Bama</a:t>
            </a:r>
            <a:r>
              <a:rPr lang="en-IN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(</a:t>
            </a:r>
            <a:r>
              <a:rPr lang="en-IN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born</a:t>
            </a:r>
            <a:r>
              <a:rPr lang="en-IN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1958), also known as </a:t>
            </a:r>
            <a:r>
              <a:rPr lang="en-IN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Bama</a:t>
            </a:r>
            <a:r>
              <a:rPr lang="en-IN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Faustina </a:t>
            </a:r>
            <a:r>
              <a:rPr lang="en-IN" b="0" i="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Soosairaj</a:t>
            </a:r>
            <a:r>
              <a:rPr lang="en-IN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N" dirty="0">
              <a:solidFill>
                <a:srgbClr val="22222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 </a:t>
            </a:r>
            <a:r>
              <a:rPr lang="en-IN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is a Tamil Dalit feminist, committed teacher and novelist.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She rose to fame with her autobiographical novel </a:t>
            </a:r>
            <a:r>
              <a:rPr lang="en-IN" b="0" i="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Karukku</a:t>
            </a:r>
            <a:r>
              <a:rPr lang="en-IN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(1992).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book</a:t>
            </a:r>
            <a:r>
              <a:rPr lang="en-IN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chronicles the joys and sorrows experienced by Dalit Christian women</a:t>
            </a:r>
          </a:p>
          <a:p>
            <a:pPr algn="l">
              <a:lnSpc>
                <a:spcPct val="150000"/>
              </a:lnSpc>
            </a:pPr>
            <a:r>
              <a:rPr lang="en-IN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    in Tamil Nadu.</a:t>
            </a:r>
          </a:p>
          <a:p>
            <a:pPr algn="l">
              <a:lnSpc>
                <a:spcPct val="150000"/>
              </a:lnSpc>
            </a:pPr>
            <a:r>
              <a:rPr lang="en-IN" b="1" i="0" u="sng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Important Books by the author:-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b="1" dirty="0" err="1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Karukku</a:t>
            </a:r>
            <a:endParaRPr lang="en-IN" b="1" dirty="0">
              <a:solidFill>
                <a:srgbClr val="22222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b="1" dirty="0" err="1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Sangati</a:t>
            </a:r>
            <a:endParaRPr lang="en-IN" b="1" dirty="0">
              <a:solidFill>
                <a:srgbClr val="22222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b="1" i="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Vanmam</a:t>
            </a:r>
            <a:endParaRPr lang="en-IN" b="1" i="0" dirty="0">
              <a:solidFill>
                <a:srgbClr val="22222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b="1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Caste System in India</a:t>
            </a:r>
            <a:endParaRPr lang="en-IN" b="1" i="0" dirty="0">
              <a:solidFill>
                <a:srgbClr val="22222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br>
              <a:rPr lang="en-IN" sz="240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sz="1800" i="0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A4E03F-6AF1-43C2-94C7-5999274E40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631" y="1600200"/>
            <a:ext cx="2533443" cy="148705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2F9F8-A3A8-4F2C-A8BF-C5D8F673D03D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28100" y="-5235"/>
            <a:ext cx="13081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7611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1" i="0" u="sng" strike="noStrike" cap="non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140533" y="191387"/>
            <a:ext cx="8862935" cy="4770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800" b="1" i="0" u="sng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SzPts val="1400"/>
            </a:pPr>
            <a:r>
              <a:rPr lang="en-US" sz="1800" b="1" i="0" u="sng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WE TOO ARE HUMAN BEINGS:- (</a:t>
            </a:r>
            <a:r>
              <a:rPr lang="en-IN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Page No:- 96-100)</a:t>
            </a:r>
            <a:endParaRPr lang="en-IN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IN" sz="18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 NARRATOR’S ENTERTAINING WALK HOME:-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 narrator takes the readers back to her school days during her childhood.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She narrates a myriad things that show up on her way home from school and admits how because of these entertainments a ten minutes journey takes half- an-hour.</a:t>
            </a: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She enjoys all those things on her way to home and this walk becomes her favourite pastime. 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She considers herself to be the happiest and the luckiest child to experience life at that stage.</a:t>
            </a:r>
          </a:p>
          <a:p>
            <a:pPr marL="342900" lvl="0" indent="-34290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Her perceptions about life fell flat when she became aware about the grim realities of life as a Dalit girl.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800" b="1" i="0" u="sng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800" b="1" u="sng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1" i="0" u="sng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AE788-C849-4B3A-8600-4B6AE870FB46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6615" y="68434"/>
            <a:ext cx="13081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272675" y="389860"/>
            <a:ext cx="8688300" cy="4416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en-IN" sz="18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 NARRATOR’S ENCOUNTER WITH UNTOUCHABILITY:-</a:t>
            </a:r>
            <a:endParaRPr lang="en-IN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Bama, the narrator, observes one day how one man of her community was carrying snacks for her landlord who belonged to a higher caste.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 man was holding the packet by its string in a meek and very careful way so that he could give the packet to the landlord without touching him.</a:t>
            </a:r>
          </a:p>
          <a:p>
            <a:pPr marL="342900" lvl="0" indent="-34290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Bama was puzzled to see such scenario because she had never witnessed a person carrying things like this.</a:t>
            </a:r>
          </a:p>
          <a:p>
            <a:pPr marL="342900" lvl="0" indent="-34290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She decided to know all about this from his </a:t>
            </a:r>
            <a:r>
              <a:rPr lang="en-IN" dirty="0"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elder brother who was educated enough to explain these things.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AA5283-CAB8-4271-A433-F270E77FFFD6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9118" y="98575"/>
            <a:ext cx="1315136" cy="78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22859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272675" y="212651"/>
            <a:ext cx="8688300" cy="464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en-IN" sz="18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LAUGHTER TURNS INTO SADNESS:-</a:t>
            </a:r>
            <a:endParaRPr lang="en-IN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At first Bama was laughing at the funny way in which the man was carrying and handing over the snacks to the landlord.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But her brother (Annan) was not amused at this story narrated by Bama. He informs that this was due to the practice of untouchability in societies.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After getting to know this Bama sinks into deep sadness and depression.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Bama could not have imagined such a kind of horrible practice prevalent in society.</a:t>
            </a: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She wants answers to the myriad questions that crop up in her mind.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She desperately longs for a just and fair society with equality and justice.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F7E5B8-6564-410F-B490-B5AB6283787C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52875" y="0"/>
            <a:ext cx="13081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272675" y="285050"/>
            <a:ext cx="8688300" cy="45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800" b="1" i="0" u="sng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800" b="1" i="0" u="sng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ANNAN’S ADVICE TO THE NARRATOR:-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800" b="1" u="sng"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Annan explained to Bama they were born into lower community as a result of which they have been suppressed in life.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Annan also advised Bama as to come out of this cursed situation.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He told that getting good education and working hard at it would take away this social stigma from them.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These words made a deep impression on Bama. She takes Annan’s advice into heart and studied hard and ultimately stands first in the class.</a:t>
            </a:r>
          </a:p>
          <a:p>
            <a:pPr marL="342900" lvl="0" indent="-34290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This fulfilled her desire to stand on an equal footing with others.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IN" sz="1800" b="1" i="0" u="sng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E714C-DEBA-4BD7-BF61-80224FE1C966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35900" y="0"/>
            <a:ext cx="13081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272675" y="285050"/>
            <a:ext cx="8688300" cy="531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sng" strike="noStrike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DRILLING OF WORDS AND LINGUISTIC EXPRESSIONS</a:t>
            </a:r>
            <a:endParaRPr sz="2200" b="1" i="0" u="sng" strike="noStrike" cap="non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336470" y="810022"/>
            <a:ext cx="8688300" cy="4217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Spur on		:- </a:t>
            </a:r>
            <a:r>
              <a:rPr lang="en-US"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incite or stimulate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r>
              <a:rPr lang="en-US" b="1" dirty="0">
                <a:latin typeface="Calibri"/>
                <a:ea typeface="Calibri"/>
                <a:cs typeface="Calibri"/>
                <a:sym typeface="Calibri"/>
              </a:rPr>
              <a:t>Hunter gypsy	:- 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 member of a group of wandering hunters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Lemur		:- </a:t>
            </a:r>
            <a:r>
              <a:rPr lang="en-US"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breed of monkey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r>
              <a:rPr lang="en-US" b="1" dirty="0">
                <a:latin typeface="Calibri"/>
                <a:ea typeface="Calibri"/>
                <a:cs typeface="Calibri"/>
                <a:sym typeface="Calibri"/>
              </a:rPr>
              <a:t>Smart		:- 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pain sharply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r>
              <a:rPr lang="en-US" b="1" dirty="0" err="1">
                <a:latin typeface="Calibri"/>
                <a:ea typeface="Calibri"/>
                <a:cs typeface="Calibri"/>
                <a:sym typeface="Calibri"/>
              </a:rPr>
              <a:t>Savoury</a:t>
            </a:r>
            <a:r>
              <a:rPr lang="en-US" b="1" dirty="0">
                <a:latin typeface="Calibri"/>
                <a:ea typeface="Calibri"/>
                <a:cs typeface="Calibri"/>
                <a:sym typeface="Calibri"/>
              </a:rPr>
              <a:t>		:- 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with pleasing taste or smell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Iced lollies	:- </a:t>
            </a:r>
            <a:r>
              <a:rPr lang="en-US"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ice cream on a small wooden stick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r>
              <a:rPr lang="en-US" b="1" dirty="0" err="1">
                <a:latin typeface="Calibri"/>
                <a:ea typeface="Calibri"/>
                <a:cs typeface="Calibri"/>
                <a:sym typeface="Calibri"/>
              </a:rPr>
              <a:t>Vadais</a:t>
            </a:r>
            <a:r>
              <a:rPr lang="en-US" b="1" dirty="0">
                <a:latin typeface="Calibri"/>
                <a:ea typeface="Calibri"/>
                <a:cs typeface="Calibri"/>
                <a:sym typeface="Calibri"/>
              </a:rPr>
              <a:t>		:- 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an Indian snack made from ground pulses and deep fried.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Run errands	:- </a:t>
            </a:r>
            <a:r>
              <a:rPr lang="en-US"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 the menial work on somebody’s order.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r>
              <a:rPr lang="en-US" b="1" dirty="0">
                <a:latin typeface="Calibri"/>
                <a:ea typeface="Calibri"/>
                <a:cs typeface="Calibri"/>
                <a:sym typeface="Calibri"/>
              </a:rPr>
              <a:t>Stripped of	:- 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deprived of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r>
              <a:rPr lang="en-US" sz="14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Thambi</a:t>
            </a: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	:- </a:t>
            </a:r>
            <a:r>
              <a:rPr lang="en-US"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fellow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r>
              <a:rPr lang="en-US" b="1" dirty="0">
                <a:latin typeface="Calibri"/>
                <a:ea typeface="Calibri"/>
                <a:cs typeface="Calibri"/>
                <a:sym typeface="Calibri"/>
              </a:rPr>
              <a:t>Harangue	:- 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deliver a long pompous speech.</a:t>
            </a:r>
            <a:endParaRPr sz="14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0FE69E-0302-46BA-AE4A-215836494AF0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6670" y="43720"/>
            <a:ext cx="13081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30186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227850" y="149747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371912" y="297712"/>
            <a:ext cx="8345780" cy="4045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endParaRPr lang="en-IN" sz="1800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Segoe UI Emoji" panose="020B0502040204020203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IN" sz="18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 MESSAGE OF THE STORY:-</a:t>
            </a:r>
            <a:endParaRPr lang="en-IN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 practice of untouchability is a social stigma upon the Dalit community.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 so called higher class people of society are responsible for the backwardness of the population in a society.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 injustice done to the downtrodden must be resisted sooner or later by virtue of their perception of inherent equality of life.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Hard work and determination can  work wonders for the exaltation of one’s life.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465591-F37E-485E-B6D7-8B6ADA23E38F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35900" y="51172"/>
            <a:ext cx="13081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78994" y="157458"/>
            <a:ext cx="8688300" cy="57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sng" strike="noStrike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SUB-CONCEPTS</a:t>
            </a:r>
            <a:endParaRPr sz="2200" b="1" i="0" u="sng" strike="noStrike" cap="non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357735" y="840490"/>
            <a:ext cx="8688300" cy="346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lnSpc>
                <a:spcPct val="2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Trans-cultural Discrimination</a:t>
            </a:r>
          </a:p>
          <a:p>
            <a:pPr marL="342900" lvl="0" indent="-342900">
              <a:lnSpc>
                <a:spcPct val="2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Cultural Uniqueness</a:t>
            </a:r>
          </a:p>
          <a:p>
            <a:pPr marL="342900" lvl="0" indent="-342900">
              <a:lnSpc>
                <a:spcPct val="2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Accommodating Cultural Diversity</a:t>
            </a:r>
          </a:p>
          <a:p>
            <a:pPr marL="342900" lvl="0" indent="-342900">
              <a:lnSpc>
                <a:spcPct val="2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 Superstitions</a:t>
            </a:r>
          </a:p>
          <a:p>
            <a:pPr marL="342900" lvl="0" indent="-342900">
              <a:lnSpc>
                <a:spcPct val="2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Evils of Casteism and Discrimination</a:t>
            </a:r>
          </a:p>
          <a:p>
            <a:pPr marL="342900" lvl="0" indent="-342900">
              <a:lnSpc>
                <a:spcPct val="25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Plight of Dalit Communities in India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26FE09-D099-491F-8FF0-67963A4B3CFB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4918" y="63576"/>
            <a:ext cx="13081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1134140" y="552225"/>
            <a:ext cx="6464594" cy="4388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800" b="1" i="0" u="sng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800" b="1" i="0" u="sng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SUMMING - UP OF THE CHAPTER:-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800" b="1" u="sng" dirty="0"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r>
              <a:rPr lang="en-US" i="0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first episode of the chapter the story of </a:t>
            </a:r>
            <a:r>
              <a:rPr lang="en-US" i="0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Zitkala</a:t>
            </a:r>
            <a:r>
              <a:rPr lang="en-US" i="0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-Sa, gives an account of trans-cultural adjustments and cultural domination over others.</a:t>
            </a:r>
          </a:p>
          <a:p>
            <a:pPr marL="285750" marR="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The second episode, the story of Bama, depicts the curse of casteism and social oppression of the Dalit community.</a:t>
            </a:r>
          </a:p>
          <a:p>
            <a:pPr marL="285750" marR="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In both these cases we find how the memories of two small girls, </a:t>
            </a:r>
            <a:r>
              <a:rPr lang="en-US" dirty="0" err="1">
                <a:latin typeface="Calibri"/>
                <a:ea typeface="Calibri"/>
                <a:cs typeface="Calibri"/>
                <a:sym typeface="Calibri"/>
              </a:rPr>
              <a:t>Zitkala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-Sa and Bama, have been nightmarish and a patch of bad phase of their lives.</a:t>
            </a:r>
          </a:p>
          <a:p>
            <a:pPr marL="285750" marR="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From this two accounts we get a reflection of the social life of the people belonging to that era.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i="0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2B52B5-45E7-497E-B78A-DA7569E3F560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79945" y="68434"/>
            <a:ext cx="13081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679745" y="368597"/>
            <a:ext cx="7874159" cy="4164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800" b="1" i="0" u="sng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800" b="1" i="0" u="sng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RELATED QUESTIONS ON THE PORTIONS TAUGHT:-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800" b="1" u="sng" dirty="0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arenR"/>
            </a:pPr>
            <a:r>
              <a:rPr lang="en-US" i="0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sort of shows of entertainment attracted Bama?</a:t>
            </a:r>
          </a:p>
          <a:p>
            <a:pPr marL="342900" marR="0" lvl="0" indent="-342900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arenR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When did Bama first come to know of the social discrimination faced by the people of her community?</a:t>
            </a:r>
          </a:p>
          <a:p>
            <a:pPr marL="342900" marR="0" lvl="0" indent="-342900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arenR"/>
            </a:pPr>
            <a:r>
              <a:rPr lang="en-US" i="0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comic incident did Bama narrate to her brother? Why was not he amused?</a:t>
            </a:r>
          </a:p>
          <a:p>
            <a:pPr marL="342900" marR="0" lvl="0" indent="-342900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arenR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What was the advise that Annan gave to Bama?</a:t>
            </a:r>
          </a:p>
          <a:p>
            <a:pPr marL="342900" marR="0" lvl="0" indent="-342900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arenR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What impact did Annan’s advice have on Bama?</a:t>
            </a:r>
            <a:endParaRPr i="0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EB76DF-F2C1-4052-9422-A1E4C17EAD57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35900" y="86969"/>
            <a:ext cx="13081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ABB454-FB29-4B11-8FE3-360574E5CE98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35900" y="86969"/>
            <a:ext cx="13081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A041E-A91F-43A5-AD00-AF6B26109D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1708" y="88287"/>
            <a:ext cx="8520600" cy="920706"/>
          </a:xfrm>
        </p:spPr>
        <p:txBody>
          <a:bodyPr/>
          <a:lstStyle/>
          <a:p>
            <a:r>
              <a:rPr lang="en-US" sz="3200" u="sng" dirty="0">
                <a:solidFill>
                  <a:srgbClr val="FF0000"/>
                </a:solidFill>
              </a:rPr>
              <a:t>LEARNING OBJECTIVES</a:t>
            </a:r>
            <a:endParaRPr lang="en-IN" sz="3200" u="sng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C97A7B-3BF0-4F26-A585-71E42A4414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8714" y="1236017"/>
            <a:ext cx="6602599" cy="2118885"/>
          </a:xfrm>
        </p:spPr>
        <p:txBody>
          <a:bodyPr/>
          <a:lstStyle/>
          <a:p>
            <a:pPr marL="571500" indent="-4572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Learn to appreciate one’s stand against social and racial discrimination and          support social justice.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Learn the significance of cross-cultural influence and its impact on young minds.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Learn the impact of casteism and racialism in shaping social and cultural values. </a:t>
            </a:r>
          </a:p>
          <a:p>
            <a:pPr marL="114300" indent="0" algn="l">
              <a:lnSpc>
                <a:spcPct val="150000"/>
              </a:lnSpc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</a:p>
          <a:p>
            <a:pPr marL="114300" indent="0" algn="l"/>
            <a:endParaRPr lang="en-IN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050BCA-AF15-4554-AE3C-786089693762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4918" y="63576"/>
            <a:ext cx="13081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945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272675" y="99699"/>
            <a:ext cx="8191704" cy="4100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200" b="1" i="0" u="sng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ABOUT THE AUTHOR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2200" b="1" u="sng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SzPts val="1400"/>
            </a:pPr>
            <a:r>
              <a:rPr lang="en-IN" b="1" i="0" dirty="0" err="1">
                <a:solidFill>
                  <a:srgbClr val="4D515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Zitkála-Šá</a:t>
            </a:r>
            <a:r>
              <a:rPr lang="en-IN" b="1" i="0" dirty="0">
                <a:solidFill>
                  <a:srgbClr val="4D515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is also known as Gertrude Simmons </a:t>
            </a:r>
            <a:r>
              <a:rPr lang="en-IN" b="1" i="0" dirty="0" err="1">
                <a:solidFill>
                  <a:srgbClr val="4D515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Bonnin</a:t>
            </a:r>
            <a:r>
              <a:rPr lang="en-IN" b="1" dirty="0">
                <a:solidFill>
                  <a:srgbClr val="4D515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SzPts val="1400"/>
            </a:pPr>
            <a:r>
              <a:rPr lang="en-IN" b="1" dirty="0">
                <a:solidFill>
                  <a:srgbClr val="4D515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 was a prolific</a:t>
            </a:r>
            <a:r>
              <a:rPr lang="en-IN" b="1" i="0" dirty="0">
                <a:solidFill>
                  <a:srgbClr val="4D515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writer, editor, translator, musician, educator</a:t>
            </a:r>
          </a:p>
          <a:p>
            <a:pPr>
              <a:buSzPts val="1400"/>
            </a:pPr>
            <a:r>
              <a:rPr lang="en-IN" b="1" i="0" dirty="0">
                <a:solidFill>
                  <a:srgbClr val="4D515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and political activist. A short bio-data of the author is given below:-</a:t>
            </a:r>
          </a:p>
          <a:p>
            <a:pPr>
              <a:buSzPts val="1400"/>
            </a:pPr>
            <a:endParaRPr lang="en-IN" dirty="0">
              <a:solidFill>
                <a:srgbClr val="4D515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IN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Born</a:t>
            </a:r>
            <a:r>
              <a:rPr lang="en-IN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 </a:t>
            </a:r>
            <a:r>
              <a:rPr lang="en-IN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22 February 1876, </a:t>
            </a:r>
            <a:r>
              <a:rPr lang="en-IN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Yankton Reservation, South Dakota, United States</a:t>
            </a:r>
            <a:endParaRPr lang="en-IN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IN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Died</a:t>
            </a:r>
            <a:r>
              <a:rPr lang="en-IN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 </a:t>
            </a:r>
            <a:r>
              <a:rPr lang="en-IN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26 January 1938, </a:t>
            </a:r>
            <a:r>
              <a:rPr lang="en-IN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Washington, D.C., United States</a:t>
            </a:r>
            <a:endParaRPr lang="en-IN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IN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Spouse(s)</a:t>
            </a:r>
            <a:r>
              <a:rPr lang="en-IN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 </a:t>
            </a:r>
            <a:r>
              <a:rPr lang="en-IN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Raymond </a:t>
            </a:r>
            <a:r>
              <a:rPr lang="en-IN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Bonnin</a:t>
            </a:r>
            <a:endParaRPr lang="en-IN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IN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Other names</a:t>
            </a:r>
            <a:r>
              <a:rPr lang="en-IN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 </a:t>
            </a:r>
            <a:r>
              <a:rPr lang="en-IN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Gertrude Simmons </a:t>
            </a:r>
            <a:r>
              <a:rPr lang="en-IN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Bonnin</a:t>
            </a:r>
            <a:endParaRPr lang="en-IN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IN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Children</a:t>
            </a:r>
            <a:r>
              <a:rPr lang="en-IN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 </a:t>
            </a:r>
            <a:r>
              <a:rPr lang="en-IN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Ohíya</a:t>
            </a:r>
            <a:endParaRPr lang="en-IN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IN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Education</a:t>
            </a:r>
            <a:r>
              <a:rPr lang="en-IN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 </a:t>
            </a:r>
            <a:r>
              <a:rPr lang="en-IN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 England Conservatory of Music</a:t>
            </a:r>
            <a:r>
              <a:rPr lang="en-IN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(1897–1899), </a:t>
            </a:r>
            <a:r>
              <a:rPr lang="en-IN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Earlham College</a:t>
            </a:r>
            <a:r>
              <a:rPr lang="en-IN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(1897)</a:t>
            </a:r>
          </a:p>
          <a:p>
            <a:pPr algn="l"/>
            <a:endParaRPr lang="en-IN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IN" b="1" i="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Important Books Written by the author:-</a:t>
            </a:r>
          </a:p>
          <a:p>
            <a:pPr algn="l"/>
            <a:endParaRPr lang="en-IN" b="1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Old Indian Legends (1901)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American Indian Stories (1921)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Dreams and Thunder (1923</a:t>
            </a:r>
            <a:r>
              <a:rPr lang="en-IN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soft hearted Sioux (1931)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IN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IN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SzPts val="1400"/>
            </a:pPr>
            <a:endParaRPr lang="en-IN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SzPts val="1400"/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2200" b="1" i="0" u="sng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0BA818-380D-4512-A77A-A7B561E3B96B}"/>
              </a:ext>
            </a:extLst>
          </p:cNvPr>
          <p:cNvSpPr txBox="1"/>
          <p:nvPr/>
        </p:nvSpPr>
        <p:spPr>
          <a:xfrm>
            <a:off x="2286000" y="2096026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D3DC678-59F8-4ACB-BCA6-A973FB03D0F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717218" y="1257607"/>
            <a:ext cx="2154108" cy="23873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8805899-DBA7-4011-9B24-F99DF8CF208F}"/>
              </a:ext>
            </a:extLst>
          </p:cNvPr>
          <p:cNvPicPr/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794272" y="140301"/>
            <a:ext cx="1308100" cy="9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36908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411126" y="285050"/>
            <a:ext cx="8066568" cy="586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N" sz="22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STEP-WISE LEARNING PROCESS</a:t>
            </a:r>
            <a:r>
              <a:rPr lang="en-IN" sz="22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:- ( Page-93-96)</a:t>
            </a:r>
            <a:endParaRPr lang="en-IN" sz="2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1800" b="1" u="none" strike="noStrike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1485013" y="786809"/>
            <a:ext cx="6198781" cy="4071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1800" b="1" u="sng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 TOPIC:- </a:t>
            </a:r>
            <a:r>
              <a:rPr lang="en-IN" sz="1800" b="1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 Cutting of my Long Hair—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Zitkala</a:t>
            </a:r>
            <a:r>
              <a:rPr lang="en-IN" sz="1800" b="1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-Sa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30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 topic is about racial and cultural prejudice and oppression.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30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 err="1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Zitkala</a:t>
            </a: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-Sa is the pen name of Gertrude Simmons </a:t>
            </a:r>
            <a:r>
              <a:rPr lang="en-IN" dirty="0" err="1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Bonnin</a:t>
            </a: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30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She is an extraordinarily talented native American woman.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30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She recalls her childhood experience in an American school.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71AC60-F95F-4FAF-88BF-D0007AA6D7F5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83793" y="96192"/>
            <a:ext cx="1371919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SzPts val="2200"/>
            </a:pPr>
            <a:r>
              <a:rPr lang="en-IN" sz="2200" b="1" u="sng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Zitkala</a:t>
            </a:r>
            <a:r>
              <a:rPr lang="en-IN" sz="22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-Sa’s First Day at School:-</a:t>
            </a:r>
            <a:endParaRPr lang="en-IN" sz="22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1227475" y="733801"/>
            <a:ext cx="6983075" cy="4409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 setting began </a:t>
            </a:r>
            <a:r>
              <a:rPr lang="en-IN" dirty="0"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in a trans-cultural environment.</a:t>
            </a:r>
            <a:endParaRPr lang="en-IN" dirty="0">
              <a:effectLst/>
              <a:latin typeface="Calibri" panose="020F0502020204030204" pitchFamily="34" charset="0"/>
              <a:ea typeface="Segoe UI Emoji" panose="020B0502040204020203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 author got admission into an American school.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She r</a:t>
            </a: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ecalls the first day at school with some outlandish air around.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She feels isolated there amidst the sounds of clatter of shoes crashing noises of students.</a:t>
            </a: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She was feeling extremely nervous as she had not faced such kind of situation before.</a:t>
            </a: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sense of insecurity she was feeling was the direct result of her complete detachment from her own culture.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 writer felt awkward when she observed the system of eating by formula in the canteen.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She was afraid looking at the pale-faced woman staring at her.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All the new changes were too much for her. She started crying instead  of eating.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AE0DAF-A778-4DAB-AFB9-6E27E1C1BF18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52123" y="69688"/>
            <a:ext cx="13081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851626" y="279623"/>
            <a:ext cx="7647331" cy="4706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400" b="1" i="0" u="sng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800" b="1" i="0" u="sng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THE TERRIBLE WARNING:-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 narrator’s friend </a:t>
            </a:r>
            <a:r>
              <a:rPr lang="en-IN" dirty="0" err="1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Judwin</a:t>
            </a: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 knew some English and she had overheard the pale-faced woman talk about cutting their long and heavy hair.</a:t>
            </a:r>
          </a:p>
          <a:p>
            <a:pPr marL="342900" lvl="0" indent="-342900">
              <a:lnSpc>
                <a:spcPct val="2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 narrator was so much fond of her hair and she learnt that the rule in that school was to keep short hair only.</a:t>
            </a:r>
          </a:p>
          <a:p>
            <a:pPr marL="342900" lvl="0" indent="-342900">
              <a:lnSpc>
                <a:spcPct val="2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Her friend’s information about hair cutting only aggravated her obsession with her long hair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 thought of having her hair cut was unacceptable and detestable to to the narrator.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CDB406-3E45-4120-BDAC-655BC81328A3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35900" y="0"/>
            <a:ext cx="13081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240550" y="119173"/>
            <a:ext cx="8688300" cy="4905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IN" sz="1800" b="1" u="sng" dirty="0">
              <a:effectLst/>
              <a:latin typeface="Calibri" panose="020F0502020204030204" pitchFamily="34" charset="0"/>
              <a:ea typeface="Segoe UI Emoji" panose="020B0502040204020203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18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 NARRATOR’S PROTEST:-</a:t>
            </a:r>
            <a:endParaRPr lang="en-IN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 err="1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Zitkala</a:t>
            </a: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-Sa was determined  to put up a fight against the cutting of her long hair.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She told her friend that she would not submit to the force of the authorities.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She got a chance to escape and went upstairs and crawled under a bed to hide in a dark room.</a:t>
            </a:r>
          </a:p>
          <a:p>
            <a:pPr marL="342900" lvl="0" indent="-34290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She had thought that she was secure there. But in reality she was being seriously searched for by the school authorities.</a:t>
            </a:r>
          </a:p>
          <a:p>
            <a:pPr marL="342900" lvl="0" indent="-34290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Now every moment of her life became an eternal torture.</a:t>
            </a:r>
          </a:p>
          <a:p>
            <a:pPr marL="342900" lvl="0" indent="-34290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She was on the verge of facing the most unexpected anxiety of her life.</a:t>
            </a:r>
            <a:endParaRPr lang="en-IN" dirty="0">
              <a:effectLst/>
              <a:latin typeface="Calibri" panose="020F0502020204030204" pitchFamily="34" charset="0"/>
              <a:ea typeface="Segoe UI Emoji" panose="020B0502040204020203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D41F1C-0744-45AE-BDEF-92BE46F89E78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60901" y="0"/>
            <a:ext cx="13081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272675" y="134679"/>
            <a:ext cx="8688300" cy="419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800" b="1" i="0" u="sng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800" b="1" i="0" u="sng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  LAST, ZITKALA-SA WAS CAUGHT:-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800" b="1" i="0" u="sng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IN" sz="1800" b="1" u="sng"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ct val="2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 err="1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Zitkala</a:t>
            </a: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-Sa was searched for everywhere and was finally captured from under the bed where he had hid.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This was the end of her resistance. She was forcefully dragged like an animal and at last her long hair was cut.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This gave her the most embarrassing experience of her life in a trans-cultural set-up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effectLst/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She was reminded of  all the humiliations she went through since the day she parted with her mother.</a:t>
            </a:r>
          </a:p>
          <a:p>
            <a:pPr marL="342900" lvl="0" indent="-342900">
              <a:lnSpc>
                <a:spcPct val="25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IN" dirty="0">
                <a:latin typeface="Calibri" panose="020F0502020204030204" pitchFamily="34" charset="0"/>
                <a:ea typeface="Segoe UI Emoji" panose="020B0502040204020203" pitchFamily="34" charset="0"/>
                <a:cs typeface="Calibri" panose="020F0502020204030204" pitchFamily="34" charset="0"/>
              </a:rPr>
              <a:t>The cutting of her long hair put her into the deepest pit of depression in that tender phase of her life.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1" i="0" u="sng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B0F1EB-E210-49CE-86A1-C009B77FDBBB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67080" y="0"/>
            <a:ext cx="13081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1849</Words>
  <Application>Microsoft Office PowerPoint</Application>
  <PresentationFormat>On-screen Show (16:9)</PresentationFormat>
  <Paragraphs>193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Arial</vt:lpstr>
      <vt:lpstr>Calibri</vt:lpstr>
      <vt:lpstr>Wingdings</vt:lpstr>
      <vt:lpstr>Simple Light</vt:lpstr>
      <vt:lpstr>PowerPoint Presentation</vt:lpstr>
      <vt:lpstr>PowerPoint Presentation</vt:lpstr>
      <vt:lpstr>LEARNING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Pratyusa Mishra</cp:lastModifiedBy>
  <cp:revision>72</cp:revision>
  <dcterms:modified xsi:type="dcterms:W3CDTF">2022-03-29T05:52:10Z</dcterms:modified>
</cp:coreProperties>
</file>