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84" r:id="rId6"/>
    <p:sldId id="285" r:id="rId7"/>
    <p:sldId id="276" r:id="rId8"/>
    <p:sldId id="283" r:id="rId9"/>
    <p:sldId id="279" r:id="rId10"/>
    <p:sldId id="280" r:id="rId11"/>
    <p:sldId id="281" r:id="rId12"/>
  </p:sldIdLst>
  <p:sldSz cx="9144000" cy="5143500" type="screen16x9"/>
  <p:notesSz cx="9144000" cy="51435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658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559313" y="2257801"/>
            <a:ext cx="2025372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 panose="020B0604020202020204"/>
                <a:cs typeface="Arial" panose="020B0604020202020204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959789" y="1377722"/>
            <a:ext cx="3058795" cy="468630"/>
          </a:xfrm>
          <a:custGeom>
            <a:avLst/>
            <a:gdLst/>
            <a:ahLst/>
            <a:cxnLst/>
            <a:rect l="l" t="t" r="r" b="b"/>
            <a:pathLst>
              <a:path w="3058795" h="468630">
                <a:moveTo>
                  <a:pt x="2980443" y="468299"/>
                </a:moveTo>
                <a:lnTo>
                  <a:pt x="78049" y="468299"/>
                </a:lnTo>
                <a:lnTo>
                  <a:pt x="47671" y="462165"/>
                </a:lnTo>
                <a:lnTo>
                  <a:pt x="22862" y="445438"/>
                </a:lnTo>
                <a:lnTo>
                  <a:pt x="6134" y="420629"/>
                </a:lnTo>
                <a:lnTo>
                  <a:pt x="0" y="390249"/>
                </a:lnTo>
                <a:lnTo>
                  <a:pt x="0" y="78049"/>
                </a:lnTo>
                <a:lnTo>
                  <a:pt x="6134" y="47669"/>
                </a:lnTo>
                <a:lnTo>
                  <a:pt x="22862" y="22860"/>
                </a:lnTo>
                <a:lnTo>
                  <a:pt x="47671" y="6133"/>
                </a:lnTo>
                <a:lnTo>
                  <a:pt x="78049" y="0"/>
                </a:lnTo>
                <a:lnTo>
                  <a:pt x="2980443" y="0"/>
                </a:lnTo>
                <a:lnTo>
                  <a:pt x="3023749" y="13112"/>
                </a:lnTo>
                <a:lnTo>
                  <a:pt x="3052553" y="48181"/>
                </a:lnTo>
                <a:lnTo>
                  <a:pt x="3058493" y="78049"/>
                </a:lnTo>
                <a:lnTo>
                  <a:pt x="3058493" y="390249"/>
                </a:lnTo>
                <a:lnTo>
                  <a:pt x="3052359" y="420629"/>
                </a:lnTo>
                <a:lnTo>
                  <a:pt x="3035631" y="445438"/>
                </a:lnTo>
                <a:lnTo>
                  <a:pt x="3010822" y="462165"/>
                </a:lnTo>
                <a:lnTo>
                  <a:pt x="2980443" y="468299"/>
                </a:lnTo>
                <a:close/>
              </a:path>
            </a:pathLst>
          </a:custGeom>
          <a:solidFill>
            <a:srgbClr val="00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959789" y="1377722"/>
            <a:ext cx="3058795" cy="468630"/>
          </a:xfrm>
          <a:custGeom>
            <a:avLst/>
            <a:gdLst/>
            <a:ahLst/>
            <a:cxnLst/>
            <a:rect l="l" t="t" r="r" b="b"/>
            <a:pathLst>
              <a:path w="3058795" h="468630">
                <a:moveTo>
                  <a:pt x="0" y="78049"/>
                </a:moveTo>
                <a:lnTo>
                  <a:pt x="6134" y="47669"/>
                </a:lnTo>
                <a:lnTo>
                  <a:pt x="22862" y="22860"/>
                </a:lnTo>
                <a:lnTo>
                  <a:pt x="47671" y="6133"/>
                </a:lnTo>
                <a:lnTo>
                  <a:pt x="78049" y="0"/>
                </a:lnTo>
                <a:lnTo>
                  <a:pt x="2980443" y="0"/>
                </a:lnTo>
                <a:lnTo>
                  <a:pt x="3023749" y="13112"/>
                </a:lnTo>
                <a:lnTo>
                  <a:pt x="3052553" y="48181"/>
                </a:lnTo>
                <a:lnTo>
                  <a:pt x="3058493" y="78049"/>
                </a:lnTo>
                <a:lnTo>
                  <a:pt x="3058493" y="390249"/>
                </a:lnTo>
                <a:lnTo>
                  <a:pt x="3052359" y="420629"/>
                </a:lnTo>
                <a:lnTo>
                  <a:pt x="3035631" y="445438"/>
                </a:lnTo>
                <a:lnTo>
                  <a:pt x="3010822" y="462165"/>
                </a:lnTo>
                <a:lnTo>
                  <a:pt x="2980443" y="468299"/>
                </a:lnTo>
                <a:lnTo>
                  <a:pt x="78049" y="468299"/>
                </a:lnTo>
                <a:lnTo>
                  <a:pt x="47671" y="462165"/>
                </a:lnTo>
                <a:lnTo>
                  <a:pt x="22862" y="445438"/>
                </a:lnTo>
                <a:lnTo>
                  <a:pt x="6134" y="420629"/>
                </a:lnTo>
                <a:lnTo>
                  <a:pt x="0" y="390249"/>
                </a:lnTo>
                <a:lnTo>
                  <a:pt x="0" y="78049"/>
                </a:lnTo>
                <a:close/>
              </a:path>
            </a:pathLst>
          </a:custGeom>
          <a:ln w="9524">
            <a:solidFill>
              <a:srgbClr val="5959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7723759" y="144103"/>
            <a:ext cx="1232522" cy="611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523523" y="303099"/>
            <a:ext cx="3903542" cy="45372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 panose="020B0604020202020204"/>
                <a:cs typeface="Arial" panose="020B0604020202020204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 panose="020B0604020202020204"/>
                <a:cs typeface="Arial" panose="020B0604020202020204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723759" y="144104"/>
            <a:ext cx="1232522" cy="61187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00084" y="1592415"/>
            <a:ext cx="7343831" cy="1427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Arial" panose="020B0604020202020204"/>
                <a:cs typeface="Arial" panose="020B0604020202020204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59423" y="2405685"/>
            <a:ext cx="8425153" cy="1854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quizizz.com/admin/quiz/5ee2142a525da6001eb36cef?source=quiz_shar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137659"/>
            <a:ext cx="9143981" cy="10058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25802" y="1395723"/>
            <a:ext cx="8037197" cy="18594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latin typeface="Calibri" panose="020F0502020204030204" charset="0"/>
                <a:cs typeface="Calibri" panose="020F0502020204030204" charset="0"/>
              </a:rPr>
              <a:t>SESSION </a:t>
            </a:r>
            <a:r>
              <a:rPr sz="2000" b="1" dirty="0">
                <a:latin typeface="Calibri" panose="020F0502020204030204" charset="0"/>
                <a:cs typeface="Calibri" panose="020F0502020204030204" charset="0"/>
              </a:rPr>
              <a:t>:</a:t>
            </a:r>
            <a:r>
              <a:rPr sz="2000" b="1" spc="-5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000" b="1" dirty="0">
                <a:latin typeface="Calibri" panose="020F0502020204030204" charset="0"/>
                <a:cs typeface="Calibri" panose="020F0502020204030204" charset="0"/>
              </a:rPr>
              <a:t>2</a:t>
            </a:r>
            <a:endParaRPr sz="2000" dirty="0">
              <a:latin typeface="Calibri" panose="020F0502020204030204" charset="0"/>
              <a:cs typeface="Calibri" panose="020F0502020204030204" charset="0"/>
            </a:endParaRPr>
          </a:p>
          <a:p>
            <a:pPr marL="12700">
              <a:lnSpc>
                <a:spcPct val="100000"/>
              </a:lnSpc>
            </a:pPr>
            <a:r>
              <a:rPr sz="2000" b="1" spc="-5" dirty="0">
                <a:latin typeface="Calibri" panose="020F0502020204030204" charset="0"/>
                <a:cs typeface="Calibri" panose="020F0502020204030204" charset="0"/>
              </a:rPr>
              <a:t>CLASS </a:t>
            </a:r>
            <a:r>
              <a:rPr sz="2000" b="1" dirty="0">
                <a:latin typeface="Calibri" panose="020F0502020204030204" charset="0"/>
                <a:cs typeface="Calibri" panose="020F0502020204030204" charset="0"/>
              </a:rPr>
              <a:t>:</a:t>
            </a:r>
            <a:r>
              <a:rPr sz="2000" b="1" spc="-1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sz="2000" b="1" dirty="0">
                <a:latin typeface="Calibri" panose="020F0502020204030204" charset="0"/>
                <a:cs typeface="Calibri" panose="020F0502020204030204" charset="0"/>
              </a:rPr>
              <a:t>5</a:t>
            </a:r>
            <a:endParaRPr sz="2000" dirty="0">
              <a:latin typeface="Calibri" panose="020F0502020204030204" charset="0"/>
              <a:cs typeface="Calibri" panose="020F0502020204030204" charset="0"/>
            </a:endParaRPr>
          </a:p>
          <a:p>
            <a:pPr marL="12700" marR="3952240">
              <a:lnSpc>
                <a:spcPct val="100000"/>
              </a:lnSpc>
            </a:pPr>
            <a:r>
              <a:rPr sz="2000" b="1" spc="-10" dirty="0">
                <a:latin typeface="Calibri" panose="020F0502020204030204" charset="0"/>
                <a:cs typeface="Calibri" panose="020F0502020204030204" charset="0"/>
              </a:rPr>
              <a:t>SUBJECT </a:t>
            </a:r>
            <a:r>
              <a:rPr sz="2000" b="1" dirty="0">
                <a:latin typeface="Calibri" panose="020F0502020204030204" charset="0"/>
                <a:cs typeface="Calibri" panose="020F0502020204030204" charset="0"/>
              </a:rPr>
              <a:t>: </a:t>
            </a:r>
            <a:r>
              <a:rPr sz="2000" b="1" spc="-5" dirty="0">
                <a:latin typeface="Calibri" panose="020F0502020204030204" charset="0"/>
                <a:cs typeface="Calibri" panose="020F0502020204030204" charset="0"/>
              </a:rPr>
              <a:t>SOCIAL</a:t>
            </a:r>
            <a:r>
              <a:rPr sz="2000" b="1" spc="-75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sz="2000" b="1" spc="-5" dirty="0">
                <a:latin typeface="Calibri" panose="020F0502020204030204" charset="0"/>
                <a:cs typeface="Calibri" panose="020F0502020204030204" charset="0"/>
              </a:rPr>
              <a:t>SCIENCE  CHAPTER NUMBER:</a:t>
            </a:r>
            <a:r>
              <a:rPr sz="2000" b="1" spc="-25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2000" b="1" dirty="0" smtClean="0">
                <a:latin typeface="Calibri" panose="020F0502020204030204" charset="0"/>
                <a:cs typeface="Calibri" panose="020F0502020204030204" charset="0"/>
              </a:rPr>
              <a:t>16</a:t>
            </a:r>
            <a:endParaRPr sz="2000" dirty="0">
              <a:latin typeface="Calibri" panose="020F0502020204030204" charset="0"/>
              <a:cs typeface="Calibri" panose="020F0502020204030204" charset="0"/>
            </a:endParaRPr>
          </a:p>
          <a:p>
            <a:pPr marL="12700" marR="5080">
              <a:lnSpc>
                <a:spcPct val="100000"/>
              </a:lnSpc>
            </a:pPr>
            <a:r>
              <a:rPr sz="2000" b="1" spc="-5" dirty="0">
                <a:latin typeface="Calibri" panose="020F0502020204030204" charset="0"/>
                <a:cs typeface="Calibri" panose="020F0502020204030204" charset="0"/>
              </a:rPr>
              <a:t>CHAPTER NAME </a:t>
            </a:r>
            <a:r>
              <a:rPr sz="2000" b="1" dirty="0">
                <a:latin typeface="Calibri" panose="020F0502020204030204" charset="0"/>
                <a:cs typeface="Calibri" panose="020F0502020204030204" charset="0"/>
              </a:rPr>
              <a:t>: </a:t>
            </a:r>
            <a:r>
              <a:rPr lang="en-US" sz="2000" b="1" spc="-5" dirty="0" smtClean="0">
                <a:latin typeface="Calibri" panose="020F0502020204030204" charset="0"/>
                <a:cs typeface="Calibri" panose="020F0502020204030204" charset="0"/>
              </a:rPr>
              <a:t>SOME PEOPLE NEVER DIE</a:t>
            </a:r>
          </a:p>
          <a:p>
            <a:r>
              <a:rPr sz="2000" b="1" spc="-20" dirty="0" smtClean="0">
                <a:latin typeface="Calibri" panose="020F0502020204030204" charset="0"/>
                <a:cs typeface="Calibri" panose="020F0502020204030204" charset="0"/>
              </a:rPr>
              <a:t>SUBTOPIC </a:t>
            </a:r>
            <a:r>
              <a:rPr sz="2000" b="1" spc="-5" dirty="0" smtClean="0">
                <a:latin typeface="Calibri" panose="020F0502020204030204" charset="0"/>
                <a:cs typeface="Calibri" panose="020F0502020204030204" charset="0"/>
              </a:rPr>
              <a:t>:</a:t>
            </a:r>
            <a:r>
              <a:rPr lang="en-US" sz="2000" b="1" spc="-5" dirty="0" smtClean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sz="2000" b="1" spc="-5" dirty="0" smtClean="0">
                <a:latin typeface="Calibri" panose="020F0502020204030204" charset="0"/>
                <a:cs typeface="Calibri" panose="020F0502020204030204" charset="0"/>
              </a:rPr>
              <a:t>INTRODUCTION</a:t>
            </a:r>
            <a:r>
              <a:rPr sz="2000" b="1" spc="-5" dirty="0">
                <a:latin typeface="Calibri" panose="020F0502020204030204" charset="0"/>
                <a:cs typeface="Calibri" panose="020F0502020204030204" charset="0"/>
              </a:rPr>
              <a:t>, </a:t>
            </a:r>
            <a:r>
              <a:rPr lang="en-US" sz="2000" b="1" spc="-5" dirty="0" smtClean="0">
                <a:latin typeface="Calibri" panose="020F0502020204030204" charset="0"/>
                <a:cs typeface="Calibri" panose="020F0502020204030204" charset="0"/>
              </a:rPr>
              <a:t>MARTIN LUTHER KING, MOTHER TERESA</a:t>
            </a:r>
            <a:endParaRPr lang="en-US" sz="2000" dirty="0"/>
          </a:p>
        </p:txBody>
      </p:sp>
      <p:sp>
        <p:nvSpPr>
          <p:cNvPr id="4" name="object 4"/>
          <p:cNvSpPr/>
          <p:nvPr/>
        </p:nvSpPr>
        <p:spPr>
          <a:xfrm>
            <a:off x="7723759" y="144104"/>
            <a:ext cx="1232522" cy="61187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9332" y="2038092"/>
            <a:ext cx="3275329" cy="32004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LEARNING</a:t>
            </a:r>
            <a:r>
              <a:rPr sz="2000" spc="-70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sz="2000" spc="-1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OUTCOME</a:t>
            </a:r>
            <a:r>
              <a:rPr sz="2000" spc="-15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:</a:t>
            </a:r>
            <a:endParaRPr sz="2000" dirty="0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9423" y="2576135"/>
            <a:ext cx="8174978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465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latin typeface="Calibri" panose="020F0502020204030204" charset="0"/>
                <a:cs typeface="Calibri" panose="020F0502020204030204" charset="0"/>
              </a:rPr>
              <a:t>By </a:t>
            </a:r>
            <a:r>
              <a:rPr sz="2000" b="1" spc="-5" dirty="0">
                <a:latin typeface="Calibri" panose="020F0502020204030204" charset="0"/>
                <a:cs typeface="Calibri" panose="020F0502020204030204" charset="0"/>
              </a:rPr>
              <a:t>the end of the class, </a:t>
            </a:r>
            <a:r>
              <a:rPr sz="2000" b="1" spc="-10" dirty="0">
                <a:latin typeface="Calibri" panose="020F0502020204030204" charset="0"/>
                <a:cs typeface="Calibri" panose="020F0502020204030204" charset="0"/>
              </a:rPr>
              <a:t>learners </a:t>
            </a:r>
            <a:r>
              <a:rPr sz="2000" b="1" spc="-5" dirty="0">
                <a:latin typeface="Calibri" panose="020F0502020204030204" charset="0"/>
                <a:cs typeface="Calibri" panose="020F0502020204030204" charset="0"/>
              </a:rPr>
              <a:t>will be able </a:t>
            </a:r>
            <a:r>
              <a:rPr sz="2000" b="1" spc="-10" dirty="0">
                <a:latin typeface="Calibri" panose="020F0502020204030204" charset="0"/>
                <a:cs typeface="Calibri" panose="020F0502020204030204" charset="0"/>
              </a:rPr>
              <a:t>to</a:t>
            </a:r>
            <a:r>
              <a:rPr sz="2000" b="1" spc="-2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sz="2000" b="1" spc="-5" dirty="0">
                <a:latin typeface="Calibri" panose="020F0502020204030204" charset="0"/>
                <a:cs typeface="Calibri" panose="020F0502020204030204" charset="0"/>
              </a:rPr>
              <a:t>know:</a:t>
            </a:r>
            <a:endParaRPr sz="2000" dirty="0">
              <a:latin typeface="Calibri" panose="020F0502020204030204" charset="0"/>
              <a:cs typeface="Calibri" panose="020F0502020204030204" charset="0"/>
            </a:endParaRPr>
          </a:p>
          <a:p>
            <a:pPr marL="354965" indent="-34290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494665" algn="l"/>
                <a:tab pos="495300" algn="l"/>
              </a:tabLst>
            </a:pPr>
            <a:r>
              <a:rPr lang="en-US" sz="2000" b="1" spc="-5" dirty="0">
                <a:latin typeface="Calibri" panose="020F0502020204030204" charset="0"/>
                <a:cs typeface="Calibri" panose="020F0502020204030204" charset="0"/>
              </a:rPr>
              <a:t>The </a:t>
            </a:r>
            <a:r>
              <a:rPr lang="en-US" sz="2000" b="1" spc="-10" dirty="0">
                <a:latin typeface="Calibri" panose="020F0502020204030204" charset="0"/>
                <a:cs typeface="Calibri" panose="020F0502020204030204" charset="0"/>
              </a:rPr>
              <a:t>personality of great persons and their contribution to the society.</a:t>
            </a:r>
            <a:endParaRPr lang="en-US" sz="2000" dirty="0">
              <a:latin typeface="Calibri" panose="020F0502020204030204" charset="0"/>
              <a:cs typeface="Calibri" panose="020F0502020204030204" charset="0"/>
            </a:endParaRPr>
          </a:p>
          <a:p>
            <a:pPr marL="354965" indent="-34290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494665" algn="l"/>
                <a:tab pos="495300" algn="l"/>
              </a:tabLst>
            </a:pPr>
            <a:r>
              <a:rPr lang="en-US" sz="2000" b="1" spc="-5" dirty="0">
                <a:latin typeface="Calibri" panose="020F0502020204030204" charset="0"/>
                <a:cs typeface="Calibri" panose="020F0502020204030204" charset="0"/>
              </a:rPr>
              <a:t>How people conduct their lives to determine ways to help improve lives</a:t>
            </a:r>
            <a:r>
              <a:rPr lang="en-US" sz="2000" b="1" spc="-10" dirty="0">
                <a:latin typeface="Calibri" panose="020F0502020204030204" charset="0"/>
                <a:cs typeface="Calibri" panose="020F0502020204030204" charset="0"/>
              </a:rPr>
              <a:t>.</a:t>
            </a:r>
            <a:endParaRPr lang="en-US" sz="2000" dirty="0">
              <a:latin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349250" algn="ctr">
              <a:lnSpc>
                <a:spcPct val="100000"/>
              </a:lnSpc>
              <a:spcBef>
                <a:spcPts val="820"/>
              </a:spcBef>
            </a:pPr>
            <a:r>
              <a:rPr spc="-10" dirty="0"/>
              <a:t>THANKING</a:t>
            </a:r>
            <a:r>
              <a:rPr spc="-95" dirty="0"/>
              <a:t> </a:t>
            </a:r>
            <a:r>
              <a:rPr spc="-5" dirty="0"/>
              <a:t>YOU</a:t>
            </a:r>
          </a:p>
          <a:p>
            <a:pPr marL="347980" algn="ctr">
              <a:lnSpc>
                <a:spcPct val="100000"/>
              </a:lnSpc>
              <a:spcBef>
                <a:spcPts val="720"/>
              </a:spcBef>
            </a:pPr>
            <a:r>
              <a:rPr spc="-10" dirty="0">
                <a:solidFill>
                  <a:srgbClr val="FF0000"/>
                </a:solidFill>
              </a:rPr>
              <a:t>ODM </a:t>
            </a:r>
            <a:r>
              <a:rPr spc="-35" dirty="0">
                <a:solidFill>
                  <a:srgbClr val="FF0000"/>
                </a:solidFill>
              </a:rPr>
              <a:t>EDUCATIONAL</a:t>
            </a:r>
            <a:r>
              <a:rPr spc="-130"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GROUP</a:t>
            </a:r>
          </a:p>
        </p:txBody>
      </p:sp>
      <p:sp>
        <p:nvSpPr>
          <p:cNvPr id="3" name="object 3"/>
          <p:cNvSpPr/>
          <p:nvPr/>
        </p:nvSpPr>
        <p:spPr>
          <a:xfrm>
            <a:off x="7723759" y="144104"/>
            <a:ext cx="1232522" cy="6118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8150" y="1720850"/>
            <a:ext cx="8434070" cy="320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LEARNING</a:t>
            </a:r>
            <a:r>
              <a:rPr sz="2000" spc="-6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sz="2000" spc="-1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  <a:t>OBJECTIVES:</a:t>
            </a:r>
            <a:endParaRPr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2848" y="2351917"/>
            <a:ext cx="8197752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465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latin typeface="Calibri" panose="020F0502020204030204" charset="0"/>
                <a:cs typeface="Calibri" panose="020F0502020204030204" charset="0"/>
              </a:rPr>
              <a:t>Enable the learner </a:t>
            </a:r>
            <a:r>
              <a:rPr sz="2000" b="1" spc="-10" dirty="0">
                <a:latin typeface="Calibri" panose="020F0502020204030204" charset="0"/>
                <a:cs typeface="Calibri" panose="020F0502020204030204" charset="0"/>
              </a:rPr>
              <a:t>to </a:t>
            </a:r>
            <a:r>
              <a:rPr sz="2000" b="1" spc="-5" dirty="0">
                <a:latin typeface="Calibri" panose="020F0502020204030204" charset="0"/>
                <a:cs typeface="Calibri" panose="020F0502020204030204" charset="0"/>
              </a:rPr>
              <a:t>know</a:t>
            </a:r>
            <a:r>
              <a:rPr sz="2000" b="1" spc="-1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sz="2000" b="1" spc="-5" dirty="0">
                <a:latin typeface="Calibri" panose="020F0502020204030204" charset="0"/>
                <a:cs typeface="Calibri" panose="020F0502020204030204" charset="0"/>
              </a:rPr>
              <a:t>about:</a:t>
            </a:r>
            <a:endParaRPr sz="2000" dirty="0">
              <a:latin typeface="Calibri" panose="020F0502020204030204" charset="0"/>
              <a:cs typeface="Calibri" panose="020F0502020204030204" charset="0"/>
            </a:endParaRPr>
          </a:p>
          <a:p>
            <a:pPr marL="354965" indent="-34290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494665" algn="l"/>
                <a:tab pos="495300" algn="l"/>
              </a:tabLst>
            </a:pPr>
            <a:r>
              <a:rPr sz="2000" b="1" spc="-5" dirty="0">
                <a:latin typeface="Calibri" panose="020F0502020204030204" charset="0"/>
                <a:cs typeface="Calibri" panose="020F0502020204030204" charset="0"/>
              </a:rPr>
              <a:t>The </a:t>
            </a:r>
            <a:r>
              <a:rPr lang="en-US" sz="2000" b="1" spc="-10" dirty="0" smtClean="0">
                <a:latin typeface="Calibri" panose="020F0502020204030204" charset="0"/>
                <a:cs typeface="Calibri" panose="020F0502020204030204" charset="0"/>
              </a:rPr>
              <a:t>personality of great persons and their contribution to the society</a:t>
            </a:r>
            <a:r>
              <a:rPr sz="2000" b="1" spc="-10" dirty="0" smtClean="0">
                <a:latin typeface="Calibri" panose="020F0502020204030204" charset="0"/>
                <a:cs typeface="Calibri" panose="020F0502020204030204" charset="0"/>
              </a:rPr>
              <a:t>.</a:t>
            </a:r>
            <a:endParaRPr sz="2000" dirty="0">
              <a:latin typeface="Calibri" panose="020F0502020204030204" charset="0"/>
              <a:cs typeface="Calibri" panose="020F0502020204030204" charset="0"/>
            </a:endParaRPr>
          </a:p>
          <a:p>
            <a:pPr marL="354965" indent="-34290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494665" algn="l"/>
                <a:tab pos="495300" algn="l"/>
              </a:tabLst>
            </a:pPr>
            <a:r>
              <a:rPr lang="en-US" sz="2000" b="1" spc="-5" dirty="0" smtClean="0">
                <a:latin typeface="Calibri" panose="020F0502020204030204" charset="0"/>
                <a:cs typeface="Calibri" panose="020F0502020204030204" charset="0"/>
              </a:rPr>
              <a:t>How people conduct their lives to determine ways to help improve lives</a:t>
            </a:r>
            <a:r>
              <a:rPr sz="2000" b="1" spc="-10" dirty="0" smtClean="0">
                <a:latin typeface="Calibri" panose="020F0502020204030204" charset="0"/>
                <a:cs typeface="Calibri" panose="020F0502020204030204" charset="0"/>
              </a:rPr>
              <a:t>.</a:t>
            </a:r>
            <a:endParaRPr sz="2000" dirty="0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723759" y="144104"/>
            <a:ext cx="1232522" cy="6118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723759" y="144103"/>
            <a:ext cx="1232522" cy="611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152400" y="294310"/>
            <a:ext cx="2590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>
                <a:solidFill>
                  <a:srgbClr val="FF0000"/>
                </a:solidFill>
              </a:rPr>
              <a:t>Martin Luther </a:t>
            </a:r>
            <a:r>
              <a:rPr lang="en-US" sz="2400" b="1" u="sng" dirty="0" smtClean="0">
                <a:solidFill>
                  <a:srgbClr val="FF0000"/>
                </a:solidFill>
              </a:rPr>
              <a:t>King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52604" y="1140589"/>
            <a:ext cx="63246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en-US" sz="2000" b="1" i="1" dirty="0"/>
              <a:t>Born on 15</a:t>
            </a:r>
            <a:r>
              <a:rPr lang="en-US" sz="2000" b="1" i="1" baseline="30000" dirty="0"/>
              <a:t>th</a:t>
            </a:r>
            <a:r>
              <a:rPr lang="en-US" sz="2000" b="1" i="1" dirty="0"/>
              <a:t> January 1929 in Atlanta, Georgia.</a:t>
            </a:r>
            <a:r>
              <a:rPr lang="en-US" sz="2000" b="1" dirty="0"/>
              <a:t>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He </a:t>
            </a:r>
            <a:r>
              <a:rPr lang="en-US" sz="2000" b="1" dirty="0"/>
              <a:t>devoted his life to fighting for the rights of the African-Americans in USA.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2000" b="1" dirty="0"/>
              <a:t>He inspired millions with his speeches and his </a:t>
            </a:r>
            <a:r>
              <a:rPr lang="en-US" sz="2000" b="1" dirty="0" smtClean="0"/>
              <a:t>writings.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2000" b="1" dirty="0" smtClean="0"/>
              <a:t>He </a:t>
            </a:r>
            <a:r>
              <a:rPr lang="en-US" sz="2000" b="1" dirty="0"/>
              <a:t>was inspired by Gandhiji’s non-violence policy.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2000" b="1" dirty="0"/>
              <a:t>Segregation finally ended in the USA with the passing of the Civil Rights Act of 1964 and the Voting Rights Act of 1965</a:t>
            </a:r>
            <a:r>
              <a:rPr lang="en-US" sz="2000" b="1" dirty="0" smtClean="0"/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/>
              <a:t>He was shot dead in 1968 at the age of 39</a:t>
            </a:r>
            <a:r>
              <a:rPr lang="en-US" sz="2000" b="1" dirty="0" smtClean="0"/>
              <a:t>.</a:t>
            </a:r>
            <a:endParaRPr lang="en-US" sz="2000" b="1" dirty="0"/>
          </a:p>
        </p:txBody>
      </p:sp>
      <p:pic>
        <p:nvPicPr>
          <p:cNvPr id="6" name="Picture 5" descr="Educational resources for Dr. Martin Luther King, Jr. Day | Stories | South  Carolina ETV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1866" y="984250"/>
            <a:ext cx="2343785" cy="15875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/>
          <p:cNvSpPr/>
          <p:nvPr/>
        </p:nvSpPr>
        <p:spPr>
          <a:xfrm>
            <a:off x="6365481" y="2862143"/>
            <a:ext cx="2590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Martin Luther </a:t>
            </a:r>
            <a:r>
              <a:rPr lang="en-US" sz="2400" b="1" dirty="0" smtClean="0">
                <a:solidFill>
                  <a:srgbClr val="FF0000"/>
                </a:solidFill>
              </a:rPr>
              <a:t>King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" y="361950"/>
            <a:ext cx="1752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u="sng" dirty="0">
                <a:solidFill>
                  <a:srgbClr val="FF0000"/>
                </a:solidFill>
              </a:rPr>
              <a:t>Mother </a:t>
            </a:r>
            <a:r>
              <a:rPr lang="en-US" sz="2000" b="1" u="sng" dirty="0" smtClean="0">
                <a:solidFill>
                  <a:srgbClr val="FF0000"/>
                </a:solidFill>
              </a:rPr>
              <a:t>Teresa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9968" y="749975"/>
            <a:ext cx="651803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en-US" b="1" dirty="0"/>
              <a:t>Agnes </a:t>
            </a:r>
            <a:r>
              <a:rPr lang="en-US" b="1" dirty="0" err="1"/>
              <a:t>Gonxha</a:t>
            </a:r>
            <a:r>
              <a:rPr lang="en-US" b="1" dirty="0"/>
              <a:t> </a:t>
            </a:r>
            <a:r>
              <a:rPr lang="en-US" b="1" dirty="0" err="1"/>
              <a:t>Bojaxhiu</a:t>
            </a:r>
            <a:r>
              <a:rPr lang="en-US" b="1" dirty="0"/>
              <a:t> was born in 1910.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b="1" dirty="0"/>
              <a:t>At the age of 18, she was sent to India to teach at a convent in K</a:t>
            </a:r>
            <a:r>
              <a:rPr lang="en-US" b="1" dirty="0" smtClean="0"/>
              <a:t>olkata</a:t>
            </a:r>
            <a:r>
              <a:rPr lang="en-US" b="1" dirty="0"/>
              <a:t>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b="1" dirty="0"/>
              <a:t>She left convert and started looking after the poor and needy children.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b="1" dirty="0"/>
              <a:t>In 1950, she and her supporter set up a new order called ‘Missionaries of Charity’.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b="1" dirty="0"/>
              <a:t>She believed that serving the poor meant serving Christ himself.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b="1" dirty="0"/>
              <a:t>Missionaries of Charity opened schools, homes for the dying poor in India and other countries.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b="1" dirty="0"/>
              <a:t>For her selfless service for the poor she received many awards.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b="1" dirty="0"/>
              <a:t>Among them are the Bharat </a:t>
            </a:r>
            <a:r>
              <a:rPr lang="en-US" b="1" dirty="0" err="1"/>
              <a:t>Ratna</a:t>
            </a:r>
            <a:r>
              <a:rPr lang="en-US" b="1" dirty="0"/>
              <a:t> from the Indian government, the Magsaysay Award and the Nobel Peace Prize.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b="1" dirty="0"/>
              <a:t>She died in the year 1997.</a:t>
            </a:r>
          </a:p>
        </p:txBody>
      </p:sp>
      <p:pic>
        <p:nvPicPr>
          <p:cNvPr id="10" name="Picture 9" descr="Mother Teresa - One Woman, One Mission - SaralStudy - Free NCERT Solutions,  Books and Study Material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2137" y="1064894"/>
            <a:ext cx="2185670" cy="14878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423433"/>
            <a:ext cx="8909489" cy="4188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406272" tIns="33327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38550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B. Match the columns.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>
                <a:tab pos="3638550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1. President of the USA		a. Martin Luther King 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Arial" pitchFamily="34" charset="0"/>
              </a:rPr>
              <a:t>(3)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>
                <a:tab pos="3638550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2. ‘Great soul’		b. Mother Teresa 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Arial" pitchFamily="34" charset="0"/>
              </a:rPr>
              <a:t>(4)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>
                <a:tab pos="3638550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3. March on Washington		c. Abraham Lincoln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Arial" pitchFamily="34" charset="0"/>
              </a:rPr>
              <a:t>(1)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>
                <a:tab pos="3638550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4. Bharat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Ratna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		d. Mahatma Gandhi  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Arial" pitchFamily="34" charset="0"/>
              </a:rPr>
              <a:t>(2)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38550" algn="l"/>
              </a:tabLst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38550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Multiple choice questions.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38550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	</a:t>
            </a:r>
            <a:endParaRPr lang="en-US" b="1" dirty="0"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38550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 1. Who among these fought against the practice of slavery?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38550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Arial" pitchFamily="34" charset="0"/>
              </a:rPr>
              <a:t>a.   Abraham Lincoln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	b. Mahatma Gandhi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38550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c. Mother Teresa	d. Martin Luther King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638550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2. In the Satyagraha movement, Gandhiji told the people to fight against the British using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38550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a.   force	b. arms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r>
              <a:rPr lang="en-US" b="1" dirty="0">
                <a:solidFill>
                  <a:srgbClr val="FF0000"/>
                </a:solidFill>
              </a:rPr>
              <a:t>c. peaceful methods</a:t>
            </a:r>
            <a:r>
              <a:rPr lang="en-US" b="1" dirty="0"/>
              <a:t>	</a:t>
            </a:r>
            <a:r>
              <a:rPr lang="en-US" b="1" dirty="0" smtClean="0"/>
              <a:t>                d</a:t>
            </a:r>
            <a:r>
              <a:rPr lang="en-US" b="1" dirty="0"/>
              <a:t>. combination of all these methods</a:t>
            </a:r>
          </a:p>
          <a:p>
            <a:r>
              <a:rPr lang="en-US" b="1" dirty="0"/>
              <a:t>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133350"/>
            <a:ext cx="3581400" cy="366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SHORT QUESTION AND ANSWER</a:t>
            </a:r>
            <a:endParaRPr lang="en-US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944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" y="1123950"/>
            <a:ext cx="8915400" cy="3231654"/>
          </a:xfrm>
        </p:spPr>
        <p:txBody>
          <a:bodyPr/>
          <a:lstStyle/>
          <a:p>
            <a:pPr lvl="0"/>
            <a:r>
              <a:rPr lang="en-US" b="1" dirty="0" smtClean="0"/>
              <a:t>3. Which </a:t>
            </a:r>
            <a:r>
              <a:rPr lang="en-US" b="1" dirty="0"/>
              <a:t>other leader used Gandhiji’s method to fight injustice ?</a:t>
            </a:r>
            <a:endParaRPr lang="en-US" sz="1600" b="1" dirty="0"/>
          </a:p>
          <a:p>
            <a:r>
              <a:rPr lang="en-US" b="1" dirty="0"/>
              <a:t> </a:t>
            </a:r>
            <a:r>
              <a:rPr lang="en-US" sz="2800" b="1" dirty="0" smtClean="0"/>
              <a:t>a. </a:t>
            </a:r>
            <a:r>
              <a:rPr lang="en-US" b="1" dirty="0" smtClean="0"/>
              <a:t>Abraham </a:t>
            </a:r>
            <a:r>
              <a:rPr lang="en-US" b="1" dirty="0"/>
              <a:t>Lincoln	b. Mother Teresa</a:t>
            </a:r>
            <a:endParaRPr lang="en-US" sz="1600" b="1" dirty="0"/>
          </a:p>
          <a:p>
            <a:r>
              <a:rPr lang="en-US" b="1" dirty="0"/>
              <a:t> </a:t>
            </a:r>
            <a:endParaRPr lang="en-US" sz="2800" b="1" dirty="0"/>
          </a:p>
          <a:p>
            <a:r>
              <a:rPr lang="en-US" b="1" dirty="0">
                <a:solidFill>
                  <a:srgbClr val="FF0000"/>
                </a:solidFill>
              </a:rPr>
              <a:t>c. Martin Luther King</a:t>
            </a:r>
            <a:r>
              <a:rPr lang="en-US" b="1" dirty="0"/>
              <a:t>	d. all of them</a:t>
            </a:r>
          </a:p>
          <a:p>
            <a:r>
              <a:rPr lang="en-US" b="1" dirty="0"/>
              <a:t> </a:t>
            </a:r>
            <a:endParaRPr lang="en-US" b="1" dirty="0" smtClean="0"/>
          </a:p>
          <a:p>
            <a:r>
              <a:rPr lang="en-US" b="1" dirty="0" smtClean="0"/>
              <a:t>  4</a:t>
            </a:r>
            <a:r>
              <a:rPr lang="en-US" b="1" dirty="0"/>
              <a:t>. Which of these leaders was shot dead by someone opposing the cause he was fighting for?</a:t>
            </a:r>
            <a:endParaRPr lang="en-US" sz="1600" b="1" dirty="0"/>
          </a:p>
          <a:p>
            <a:r>
              <a:rPr lang="en-US" b="1" dirty="0"/>
              <a:t> </a:t>
            </a:r>
            <a:endParaRPr lang="en-US" sz="2800" b="1" dirty="0"/>
          </a:p>
          <a:p>
            <a:r>
              <a:rPr lang="en-US" b="1" dirty="0"/>
              <a:t>   </a:t>
            </a:r>
            <a:r>
              <a:rPr lang="en-US" b="1" dirty="0" smtClean="0"/>
              <a:t>a. Abraham Lincoln    b</a:t>
            </a:r>
            <a:r>
              <a:rPr lang="en-US" b="1" dirty="0"/>
              <a:t>. Mahatma </a:t>
            </a:r>
            <a:r>
              <a:rPr lang="en-US" b="1" dirty="0" smtClean="0"/>
              <a:t>Gandhi</a:t>
            </a:r>
            <a:r>
              <a:rPr lang="en-US" b="1" dirty="0"/>
              <a:t> </a:t>
            </a:r>
            <a:r>
              <a:rPr lang="en-US" b="1" dirty="0" smtClean="0"/>
              <a:t>     c</a:t>
            </a:r>
            <a:r>
              <a:rPr lang="en-US" b="1" dirty="0"/>
              <a:t>. Martin Luther King		</a:t>
            </a:r>
            <a:r>
              <a:rPr lang="en-US" b="1" dirty="0">
                <a:solidFill>
                  <a:srgbClr val="FF0000"/>
                </a:solidFill>
              </a:rPr>
              <a:t>d. all of them</a:t>
            </a:r>
            <a:endParaRPr lang="en-US" sz="1600" b="1" dirty="0">
              <a:solidFill>
                <a:srgbClr val="FF0000"/>
              </a:solidFill>
            </a:endParaRP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18596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2649" y="1872846"/>
            <a:ext cx="1713864" cy="320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SUMMA</a:t>
            </a:r>
            <a:r>
              <a:rPr sz="2000" spc="-55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R</a:t>
            </a:r>
            <a:r>
              <a:rPr sz="2000" spc="-195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Y</a:t>
            </a:r>
            <a:r>
              <a:rPr sz="2000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:</a:t>
            </a:r>
            <a:endParaRPr sz="2000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1150" y="2316639"/>
            <a:ext cx="816805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494665" algn="l"/>
                <a:tab pos="495300" algn="l"/>
              </a:tabLst>
            </a:pPr>
            <a:r>
              <a:rPr lang="en-US" sz="2000" b="1" dirty="0" smtClean="0">
                <a:latin typeface="Calibri" panose="020F0502020204030204" charset="0"/>
                <a:cs typeface="Calibri" panose="020F0502020204030204" charset="0"/>
              </a:rPr>
              <a:t>Life style and achievements of </a:t>
            </a:r>
            <a:r>
              <a:rPr lang="en-US" sz="2000" b="1" spc="-5" dirty="0" smtClean="0">
                <a:latin typeface="Calibri" panose="020F0502020204030204" charset="0"/>
                <a:cs typeface="Calibri" panose="020F0502020204030204" charset="0"/>
              </a:rPr>
              <a:t>Martin Luther King and Mother Teresa</a:t>
            </a:r>
            <a:endParaRPr sz="2000" b="1" dirty="0">
              <a:latin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6195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FF0000"/>
                </a:solidFill>
              </a:rPr>
              <a:t>LET’S REVISE:</a:t>
            </a:r>
            <a:endParaRPr lang="en-US" sz="2400" b="1" u="sng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0" y="224858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2"/>
              </a:rPr>
              <a:t>https://quizizz.com/admin/quiz/5ee2142a525da6001eb36cef?source=quiz_share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83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59313" y="2257801"/>
            <a:ext cx="2024380" cy="320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HOMEWORK:</a:t>
            </a:r>
            <a:endParaRPr sz="2000">
              <a:latin typeface="Calibri" panose="020F0502020204030204" charset="0"/>
              <a:cs typeface="Calibri" panose="020F050202020403020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232878"/>
              </p:ext>
            </p:extLst>
          </p:nvPr>
        </p:nvGraphicFramePr>
        <p:xfrm>
          <a:off x="571003" y="2661505"/>
          <a:ext cx="8001000" cy="757361"/>
        </p:xfrm>
        <a:graphic>
          <a:graphicData uri="http://schemas.openxmlformats.org/drawingml/2006/table">
            <a:tbl>
              <a:tblPr/>
              <a:tblGrid>
                <a:gridCol w="8001000"/>
              </a:tblGrid>
              <a:tr h="757361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Write a few lines on slavery in America as it existed a few years ago with one picture in the project record - 5 lines </a:t>
                      </a:r>
                      <a:endParaRPr lang="en-US" sz="2000" b="1" dirty="0">
                        <a:effectLst/>
                      </a:endParaRPr>
                    </a:p>
                  </a:txBody>
                  <a:tcPr marL="12700" marR="12700" marT="12700" marB="1270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445000" y="24050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97A7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399</Words>
  <Application>Microsoft Office PowerPoint</Application>
  <PresentationFormat>On-screen Show (16:9)</PresentationFormat>
  <Paragraphs>63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LEARNING OBJECTIVES:</vt:lpstr>
      <vt:lpstr>PowerPoint Presentation</vt:lpstr>
      <vt:lpstr>PowerPoint Presentation</vt:lpstr>
      <vt:lpstr>PowerPoint Presentation</vt:lpstr>
      <vt:lpstr>PowerPoint Presentation</vt:lpstr>
      <vt:lpstr>SUMMARY:</vt:lpstr>
      <vt:lpstr>PowerPoint Presentation</vt:lpstr>
      <vt:lpstr>PowerPoint Presentation</vt:lpstr>
      <vt:lpstr>LEARNING OUTCOME:</vt:lpstr>
      <vt:lpstr>THANKING YOU ODM EDUCATIONAL GROUP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CH-8 PPT 1</dc:title>
  <dc:creator>DIPTIMA SAHOO</dc:creator>
  <cp:lastModifiedBy>DIPTIMA SAHOO</cp:lastModifiedBy>
  <cp:revision>19</cp:revision>
  <dcterms:created xsi:type="dcterms:W3CDTF">2022-03-29T18:01:43Z</dcterms:created>
  <dcterms:modified xsi:type="dcterms:W3CDTF">2022-12-19T03:44:53Z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  <property fmtid="{D5CDD505-2E9C-101B-9397-08002B2CF9AE}" pid="3" name="LastSaved">
    <vt:filetime>2022-03-29T05:30:00Z</vt:filetime>
  </property>
  <property fmtid="{D5CDD505-2E9C-101B-9397-08002B2CF9AE}" pid="4" name="ICV">
    <vt:lpwstr>B135E59E80FA450E98C7A909557E93D2</vt:lpwstr>
  </property>
  <property fmtid="{D5CDD505-2E9C-101B-9397-08002B2CF9AE}" pid="5" name="KSOProductBuildVer">
    <vt:lpwstr>1033-11.2.0.11042</vt:lpwstr>
  </property>
</Properties>
</file>