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71" r:id="rId3"/>
    <p:sldId id="284" r:id="rId4"/>
    <p:sldId id="285" r:id="rId5"/>
    <p:sldId id="286" r:id="rId6"/>
    <p:sldId id="287" r:id="rId7"/>
    <p:sldId id="288" r:id="rId8"/>
    <p:sldId id="268" r:id="rId9"/>
    <p:sldId id="272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16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6-17T16:36:04.720" idx="1">
    <p:pos x="6000" y="100"/>
    <p:text>+amanrouniyar@odmegroup.org How come the website here is ODM Egroup and not ODM PS?
_Assigned to you_
-Swoyan Satyendu</p:text>
  </p:cm>
  <p:cm authorId="0" dt="2020-06-17T16:36:04.724" idx="2">
    <p:pos x="6000" y="0"/>
    <p:text>1. The logo in the centre looks bad. take it to TOP-LEFT
2. Where in ODM E Group Logo, here? 
3. What about, Closing Slide? 
Similar changes, pending in Kids World PPT as well +amanrouniyar@odmegroup.org
_Assigned to you_
-Swoyan Satyendu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A0D83E-96DA-4E95-9852-A5A0888B4FA0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E09D4D-DCA5-42CE-AD13-116A9F0E32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89510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95BC3-464E-46C3-8811-736621F8A725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16F3-31DA-46B6-9D29-DE2AF3B69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95BC3-464E-46C3-8811-736621F8A725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16F3-31DA-46B6-9D29-DE2AF3B69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95BC3-464E-46C3-8811-736621F8A725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16F3-31DA-46B6-9D29-DE2AF3B69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4157405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95BC3-464E-46C3-8811-736621F8A725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16F3-31DA-46B6-9D29-DE2AF3B69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95BC3-464E-46C3-8811-736621F8A725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16F3-31DA-46B6-9D29-DE2AF3B69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95BC3-464E-46C3-8811-736621F8A725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16F3-31DA-46B6-9D29-DE2AF3B69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95BC3-464E-46C3-8811-736621F8A725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16F3-31DA-46B6-9D29-DE2AF3B69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95BC3-464E-46C3-8811-736621F8A725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16F3-31DA-46B6-9D29-DE2AF3B69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95BC3-464E-46C3-8811-736621F8A725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16F3-31DA-46B6-9D29-DE2AF3B69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95BC3-464E-46C3-8811-736621F8A725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16F3-31DA-46B6-9D29-DE2AF3B69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95BC3-464E-46C3-8811-736621F8A725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16F3-31DA-46B6-9D29-DE2AF3B69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95BC3-464E-46C3-8811-736621F8A725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E16F3-31DA-46B6-9D29-DE2AF3B69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036829"/>
            <a:ext cx="9144000" cy="1821172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0" y="533400"/>
            <a:ext cx="8763000" cy="917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" sz="30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ODM PUBLIC SCHOOL</a:t>
            </a:r>
            <a:endParaRPr sz="29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524000" y="1981200"/>
            <a:ext cx="5957147" cy="32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28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/>
              <a:t>SESSION </a:t>
            </a:r>
            <a:r>
              <a:rPr lang="en-US" sz="2800" b="1" dirty="0" smtClean="0"/>
              <a:t>:07</a:t>
            </a:r>
            <a:endParaRPr lang="en-US" sz="28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800" b="1" dirty="0"/>
              <a:t>CLASS </a:t>
            </a:r>
            <a:r>
              <a:rPr lang="en-IN" sz="2800" b="1" dirty="0" smtClean="0"/>
              <a:t>:II</a:t>
            </a:r>
            <a:endParaRPr lang="en" sz="28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/>
              <a:t>SUBJECT : </a:t>
            </a:r>
            <a:r>
              <a:rPr lang="en" sz="2800" b="1" dirty="0" smtClean="0"/>
              <a:t>ODIA</a:t>
            </a:r>
            <a:endParaRPr sz="28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/>
              <a:t>CHAPTER NUMBER</a:t>
            </a:r>
            <a:r>
              <a:rPr lang="en" sz="2800" b="1" dirty="0" smtClean="0"/>
              <a:t>: 14</a:t>
            </a:r>
            <a:endParaRPr sz="28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/>
              <a:t>CHAPTER NAME </a:t>
            </a:r>
            <a:r>
              <a:rPr lang="en" sz="2800" b="1" dirty="0" smtClean="0"/>
              <a:t>: </a:t>
            </a:r>
            <a:r>
              <a:rPr lang="or-IN" sz="2800" b="1" dirty="0" smtClean="0"/>
              <a:t>ମନ ବଦଳିଲା   </a:t>
            </a:r>
            <a:endParaRPr lang="en" sz="2800" b="1" dirty="0"/>
          </a:p>
          <a:p>
            <a:pPr lvl="0"/>
            <a:r>
              <a:rPr lang="en" sz="2800" b="1" dirty="0"/>
              <a:t>SUBTOPIC </a:t>
            </a:r>
            <a:r>
              <a:rPr lang="en" sz="2800" b="1" dirty="0" smtClean="0"/>
              <a:t>:</a:t>
            </a:r>
            <a:r>
              <a:rPr lang="or-IN" sz="2800" b="1" dirty="0" smtClean="0"/>
              <a:t> ସଂଖ୍ୟା ଲିଖନ , ଅଭ୍ୟାସ-୪(ସମୂହ ଆଲୋଚନା)</a:t>
            </a:r>
            <a:endParaRPr sz="2800" b="1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228600"/>
            <a:ext cx="2041770" cy="13441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7645810" y="5838501"/>
            <a:ext cx="1232526" cy="815833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602638" y="1088900"/>
            <a:ext cx="7801200" cy="47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="" xmlns:a16="http://schemas.microsoft.com/office/drawing/2014/main" id="{F5D0D2EB-B77D-47E5-9EB6-2484026EF594}"/>
              </a:ext>
            </a:extLst>
          </p:cNvPr>
          <p:cNvSpPr/>
          <p:nvPr/>
        </p:nvSpPr>
        <p:spPr>
          <a:xfrm>
            <a:off x="35496" y="34700"/>
            <a:ext cx="9073008" cy="6858000"/>
          </a:xfrm>
          <a:prstGeom prst="roundRect">
            <a:avLst>
              <a:gd name="adj" fmla="val 3026"/>
            </a:avLst>
          </a:prstGeom>
          <a:noFill/>
          <a:ln w="571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84112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362075"/>
          </a:xfrm>
        </p:spPr>
        <p:txBody>
          <a:bodyPr>
            <a:noAutofit/>
          </a:bodyPr>
          <a:lstStyle/>
          <a:p>
            <a:r>
              <a:rPr lang="or-IN" sz="3200" dirty="0" smtClean="0">
                <a:solidFill>
                  <a:srgbClr val="FF0000"/>
                </a:solidFill>
              </a:rPr>
              <a:t>ଅଧ୍ୟୟନର ଉଦ୍ଦେଶ୍ୟ ;- </a:t>
            </a:r>
            <a:br>
              <a:rPr lang="or-IN" sz="3200" dirty="0" smtClean="0">
                <a:solidFill>
                  <a:srgbClr val="FF0000"/>
                </a:solidFill>
              </a:rPr>
            </a:br>
            <a:r>
              <a:rPr lang="or-IN" sz="3200" dirty="0" smtClean="0">
                <a:solidFill>
                  <a:srgbClr val="FF0000"/>
                </a:solidFill>
              </a:rPr>
              <a:t>ପିଲାମାନେ ୧ ଠାରୁ ୧୦ ପର୍ଯ୍ୟନ୍ତ ସଂଖ୍ୟା  ଲିଖନ ଓ ଗଣନା ଜାଣିବେ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2230" y="5513857"/>
            <a:ext cx="2041770" cy="13441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1B360891-B713-47AE-9F85-B875E78CD5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00200" y="1981200"/>
            <a:ext cx="4681401" cy="41659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or-IN" b="1" dirty="0" smtClean="0"/>
              <a:t>ସଂଖ୍ୟା ଲିଖନ ଓ ଗଣନା</a:t>
            </a:r>
            <a:endParaRPr lang="en-US" b="1" dirty="0"/>
          </a:p>
        </p:txBody>
      </p:sp>
      <p:pic>
        <p:nvPicPr>
          <p:cNvPr id="1026" name="Picture 2" descr="C:\Users\HOME\Downloads\MANGO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1752600"/>
            <a:ext cx="1219200" cy="990600"/>
          </a:xfrm>
          <a:prstGeom prst="rect">
            <a:avLst/>
          </a:prstGeom>
          <a:noFill/>
        </p:spPr>
      </p:pic>
      <p:pic>
        <p:nvPicPr>
          <p:cNvPr id="1027" name="Picture 3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819400"/>
            <a:ext cx="1066800" cy="914400"/>
          </a:xfrm>
          <a:prstGeom prst="rect">
            <a:avLst/>
          </a:prstGeom>
          <a:noFill/>
        </p:spPr>
      </p:pic>
      <p:pic>
        <p:nvPicPr>
          <p:cNvPr id="1028" name="Picture 4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819400"/>
            <a:ext cx="1143000" cy="838200"/>
          </a:xfrm>
          <a:prstGeom prst="rect">
            <a:avLst/>
          </a:prstGeom>
          <a:noFill/>
        </p:spPr>
      </p:pic>
      <p:pic>
        <p:nvPicPr>
          <p:cNvPr id="1029" name="Picture 5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4038600"/>
            <a:ext cx="1143000" cy="914400"/>
          </a:xfrm>
          <a:prstGeom prst="rect">
            <a:avLst/>
          </a:prstGeom>
          <a:noFill/>
        </p:spPr>
      </p:pic>
      <p:pic>
        <p:nvPicPr>
          <p:cNvPr id="1030" name="Picture 6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962400"/>
            <a:ext cx="1143000" cy="914400"/>
          </a:xfrm>
          <a:prstGeom prst="rect">
            <a:avLst/>
          </a:prstGeom>
          <a:noFill/>
        </p:spPr>
      </p:pic>
      <p:pic>
        <p:nvPicPr>
          <p:cNvPr id="1031" name="Picture 7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4191000"/>
            <a:ext cx="1104900" cy="914400"/>
          </a:xfrm>
          <a:prstGeom prst="rect">
            <a:avLst/>
          </a:prstGeom>
          <a:noFill/>
        </p:spPr>
      </p:pic>
      <p:pic>
        <p:nvPicPr>
          <p:cNvPr id="1032" name="Picture 8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5029200"/>
            <a:ext cx="1066800" cy="990600"/>
          </a:xfrm>
          <a:prstGeom prst="rect">
            <a:avLst/>
          </a:prstGeom>
          <a:noFill/>
        </p:spPr>
      </p:pic>
      <p:pic>
        <p:nvPicPr>
          <p:cNvPr id="1033" name="Picture 9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5105400"/>
            <a:ext cx="1143000" cy="914400"/>
          </a:xfrm>
          <a:prstGeom prst="rect">
            <a:avLst/>
          </a:prstGeom>
          <a:noFill/>
        </p:spPr>
      </p:pic>
      <p:pic>
        <p:nvPicPr>
          <p:cNvPr id="1034" name="Picture 10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5029200"/>
            <a:ext cx="1143000" cy="1066800"/>
          </a:xfrm>
          <a:prstGeom prst="rect">
            <a:avLst/>
          </a:prstGeom>
          <a:noFill/>
        </p:spPr>
      </p:pic>
      <p:pic>
        <p:nvPicPr>
          <p:cNvPr id="1035" name="Picture 11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876800"/>
            <a:ext cx="1143000" cy="10668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3657600" y="1676400"/>
            <a:ext cx="9906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or-IN" sz="4800" b="1" dirty="0" smtClean="0">
                <a:solidFill>
                  <a:srgbClr val="C00000"/>
                </a:solidFill>
              </a:rPr>
              <a:t>୧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191000" y="3048000"/>
            <a:ext cx="9906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or-IN" sz="4800" b="1" dirty="0" smtClean="0">
                <a:solidFill>
                  <a:srgbClr val="C00000"/>
                </a:solidFill>
              </a:rPr>
              <a:t>୨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181600" y="4114800"/>
            <a:ext cx="9906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or-IN" sz="4800" b="1" dirty="0" smtClean="0">
                <a:solidFill>
                  <a:srgbClr val="C00000"/>
                </a:solidFill>
              </a:rPr>
              <a:t>୩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72200" y="5410200"/>
            <a:ext cx="9906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or-IN" sz="4800" b="1" dirty="0" smtClean="0">
                <a:solidFill>
                  <a:srgbClr val="C00000"/>
                </a:solidFill>
              </a:rPr>
              <a:t>୪</a:t>
            </a:r>
            <a:endParaRPr lang="en-US" sz="4800" b="1" dirty="0">
              <a:solidFill>
                <a:srgbClr val="C00000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2230" y="5513857"/>
            <a:ext cx="2041770" cy="13441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HOME\Downloads\MANGO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066800"/>
            <a:ext cx="990600" cy="914400"/>
          </a:xfrm>
          <a:prstGeom prst="rect">
            <a:avLst/>
          </a:prstGeom>
          <a:noFill/>
        </p:spPr>
      </p:pic>
      <p:pic>
        <p:nvPicPr>
          <p:cNvPr id="5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990600"/>
            <a:ext cx="990600" cy="914400"/>
          </a:xfrm>
          <a:prstGeom prst="rect">
            <a:avLst/>
          </a:prstGeom>
          <a:noFill/>
        </p:spPr>
      </p:pic>
      <p:pic>
        <p:nvPicPr>
          <p:cNvPr id="6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990600"/>
            <a:ext cx="990600" cy="914400"/>
          </a:xfrm>
          <a:prstGeom prst="rect">
            <a:avLst/>
          </a:prstGeom>
          <a:noFill/>
        </p:spPr>
      </p:pic>
      <p:pic>
        <p:nvPicPr>
          <p:cNvPr id="7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1066800"/>
            <a:ext cx="990600" cy="914400"/>
          </a:xfrm>
          <a:prstGeom prst="rect">
            <a:avLst/>
          </a:prstGeom>
          <a:noFill/>
        </p:spPr>
      </p:pic>
      <p:pic>
        <p:nvPicPr>
          <p:cNvPr id="8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066800"/>
            <a:ext cx="990600" cy="914400"/>
          </a:xfrm>
          <a:prstGeom prst="rect">
            <a:avLst/>
          </a:prstGeom>
          <a:noFill/>
        </p:spPr>
      </p:pic>
      <p:pic>
        <p:nvPicPr>
          <p:cNvPr id="9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057400"/>
            <a:ext cx="838200" cy="762000"/>
          </a:xfrm>
          <a:prstGeom prst="rect">
            <a:avLst/>
          </a:prstGeom>
          <a:noFill/>
        </p:spPr>
      </p:pic>
      <p:pic>
        <p:nvPicPr>
          <p:cNvPr id="10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057400"/>
            <a:ext cx="838200" cy="762000"/>
          </a:xfrm>
          <a:prstGeom prst="rect">
            <a:avLst/>
          </a:prstGeom>
          <a:noFill/>
        </p:spPr>
      </p:pic>
      <p:pic>
        <p:nvPicPr>
          <p:cNvPr id="11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2057400"/>
            <a:ext cx="838200" cy="762000"/>
          </a:xfrm>
          <a:prstGeom prst="rect">
            <a:avLst/>
          </a:prstGeom>
          <a:noFill/>
        </p:spPr>
      </p:pic>
      <p:pic>
        <p:nvPicPr>
          <p:cNvPr id="12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2057400"/>
            <a:ext cx="838200" cy="762000"/>
          </a:xfrm>
          <a:prstGeom prst="rect">
            <a:avLst/>
          </a:prstGeom>
          <a:noFill/>
        </p:spPr>
      </p:pic>
      <p:pic>
        <p:nvPicPr>
          <p:cNvPr id="13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2133600"/>
            <a:ext cx="838200" cy="762000"/>
          </a:xfrm>
          <a:prstGeom prst="rect">
            <a:avLst/>
          </a:prstGeom>
          <a:noFill/>
        </p:spPr>
      </p:pic>
      <p:pic>
        <p:nvPicPr>
          <p:cNvPr id="14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2133600"/>
            <a:ext cx="838200" cy="762000"/>
          </a:xfrm>
          <a:prstGeom prst="rect">
            <a:avLst/>
          </a:prstGeom>
          <a:noFill/>
        </p:spPr>
      </p:pic>
      <p:pic>
        <p:nvPicPr>
          <p:cNvPr id="15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895600"/>
            <a:ext cx="838200" cy="762000"/>
          </a:xfrm>
          <a:prstGeom prst="rect">
            <a:avLst/>
          </a:prstGeom>
          <a:noFill/>
        </p:spPr>
      </p:pic>
      <p:pic>
        <p:nvPicPr>
          <p:cNvPr id="16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971800"/>
            <a:ext cx="838200" cy="762000"/>
          </a:xfrm>
          <a:prstGeom prst="rect">
            <a:avLst/>
          </a:prstGeom>
          <a:noFill/>
        </p:spPr>
      </p:pic>
      <p:pic>
        <p:nvPicPr>
          <p:cNvPr id="17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2971800"/>
            <a:ext cx="838200" cy="762000"/>
          </a:xfrm>
          <a:prstGeom prst="rect">
            <a:avLst/>
          </a:prstGeom>
          <a:noFill/>
        </p:spPr>
      </p:pic>
      <p:pic>
        <p:nvPicPr>
          <p:cNvPr id="18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2971800"/>
            <a:ext cx="838200" cy="762000"/>
          </a:xfrm>
          <a:prstGeom prst="rect">
            <a:avLst/>
          </a:prstGeom>
          <a:noFill/>
        </p:spPr>
      </p:pic>
      <p:pic>
        <p:nvPicPr>
          <p:cNvPr id="19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2971800"/>
            <a:ext cx="838200" cy="762000"/>
          </a:xfrm>
          <a:prstGeom prst="rect">
            <a:avLst/>
          </a:prstGeom>
          <a:noFill/>
        </p:spPr>
      </p:pic>
      <p:pic>
        <p:nvPicPr>
          <p:cNvPr id="20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2971800"/>
            <a:ext cx="838200" cy="762000"/>
          </a:xfrm>
          <a:prstGeom prst="rect">
            <a:avLst/>
          </a:prstGeom>
          <a:noFill/>
        </p:spPr>
      </p:pic>
      <p:pic>
        <p:nvPicPr>
          <p:cNvPr id="21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2971800"/>
            <a:ext cx="838200" cy="762000"/>
          </a:xfrm>
          <a:prstGeom prst="rect">
            <a:avLst/>
          </a:prstGeom>
          <a:noFill/>
        </p:spPr>
      </p:pic>
      <p:pic>
        <p:nvPicPr>
          <p:cNvPr id="22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657600"/>
            <a:ext cx="838200" cy="762000"/>
          </a:xfrm>
          <a:prstGeom prst="rect">
            <a:avLst/>
          </a:prstGeom>
          <a:noFill/>
        </p:spPr>
      </p:pic>
      <p:pic>
        <p:nvPicPr>
          <p:cNvPr id="23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3733800"/>
            <a:ext cx="838200" cy="762000"/>
          </a:xfrm>
          <a:prstGeom prst="rect">
            <a:avLst/>
          </a:prstGeom>
          <a:noFill/>
        </p:spPr>
      </p:pic>
      <p:pic>
        <p:nvPicPr>
          <p:cNvPr id="24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3733800"/>
            <a:ext cx="838200" cy="762000"/>
          </a:xfrm>
          <a:prstGeom prst="rect">
            <a:avLst/>
          </a:prstGeom>
          <a:noFill/>
        </p:spPr>
      </p:pic>
      <p:pic>
        <p:nvPicPr>
          <p:cNvPr id="25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3733800"/>
            <a:ext cx="838200" cy="762000"/>
          </a:xfrm>
          <a:prstGeom prst="rect">
            <a:avLst/>
          </a:prstGeom>
          <a:noFill/>
        </p:spPr>
      </p:pic>
      <p:pic>
        <p:nvPicPr>
          <p:cNvPr id="26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3657600"/>
            <a:ext cx="838200" cy="762000"/>
          </a:xfrm>
          <a:prstGeom prst="rect">
            <a:avLst/>
          </a:prstGeom>
          <a:noFill/>
        </p:spPr>
      </p:pic>
      <p:pic>
        <p:nvPicPr>
          <p:cNvPr id="27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3657600"/>
            <a:ext cx="838200" cy="762000"/>
          </a:xfrm>
          <a:prstGeom prst="rect">
            <a:avLst/>
          </a:prstGeom>
          <a:noFill/>
        </p:spPr>
      </p:pic>
      <p:pic>
        <p:nvPicPr>
          <p:cNvPr id="28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3733800"/>
            <a:ext cx="838200" cy="762000"/>
          </a:xfrm>
          <a:prstGeom prst="rect">
            <a:avLst/>
          </a:prstGeom>
          <a:noFill/>
        </p:spPr>
      </p:pic>
      <p:pic>
        <p:nvPicPr>
          <p:cNvPr id="29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3810000"/>
            <a:ext cx="838200" cy="762000"/>
          </a:xfrm>
          <a:prstGeom prst="rect">
            <a:avLst/>
          </a:prstGeom>
          <a:noFill/>
        </p:spPr>
      </p:pic>
      <p:pic>
        <p:nvPicPr>
          <p:cNvPr id="30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572000"/>
            <a:ext cx="685800" cy="685800"/>
          </a:xfrm>
          <a:prstGeom prst="rect">
            <a:avLst/>
          </a:prstGeom>
          <a:noFill/>
        </p:spPr>
      </p:pic>
      <p:pic>
        <p:nvPicPr>
          <p:cNvPr id="31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4648200"/>
            <a:ext cx="685800" cy="685800"/>
          </a:xfrm>
          <a:prstGeom prst="rect">
            <a:avLst/>
          </a:prstGeom>
          <a:noFill/>
        </p:spPr>
      </p:pic>
      <p:pic>
        <p:nvPicPr>
          <p:cNvPr id="32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4648200"/>
            <a:ext cx="685800" cy="685800"/>
          </a:xfrm>
          <a:prstGeom prst="rect">
            <a:avLst/>
          </a:prstGeom>
          <a:noFill/>
        </p:spPr>
      </p:pic>
      <p:pic>
        <p:nvPicPr>
          <p:cNvPr id="33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4648200"/>
            <a:ext cx="685800" cy="685800"/>
          </a:xfrm>
          <a:prstGeom prst="rect">
            <a:avLst/>
          </a:prstGeom>
          <a:noFill/>
        </p:spPr>
      </p:pic>
      <p:pic>
        <p:nvPicPr>
          <p:cNvPr id="34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4572000"/>
            <a:ext cx="685800" cy="685800"/>
          </a:xfrm>
          <a:prstGeom prst="rect">
            <a:avLst/>
          </a:prstGeom>
          <a:noFill/>
        </p:spPr>
      </p:pic>
      <p:pic>
        <p:nvPicPr>
          <p:cNvPr id="35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4572000"/>
            <a:ext cx="685800" cy="685800"/>
          </a:xfrm>
          <a:prstGeom prst="rect">
            <a:avLst/>
          </a:prstGeom>
          <a:noFill/>
        </p:spPr>
      </p:pic>
      <p:pic>
        <p:nvPicPr>
          <p:cNvPr id="36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4572000"/>
            <a:ext cx="685800" cy="685800"/>
          </a:xfrm>
          <a:prstGeom prst="rect">
            <a:avLst/>
          </a:prstGeom>
          <a:noFill/>
        </p:spPr>
      </p:pic>
      <p:pic>
        <p:nvPicPr>
          <p:cNvPr id="37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4648200"/>
            <a:ext cx="685800" cy="685800"/>
          </a:xfrm>
          <a:prstGeom prst="rect">
            <a:avLst/>
          </a:prstGeom>
          <a:noFill/>
        </p:spPr>
      </p:pic>
      <p:pic>
        <p:nvPicPr>
          <p:cNvPr id="38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4648200"/>
            <a:ext cx="685800" cy="685800"/>
          </a:xfrm>
          <a:prstGeom prst="rect">
            <a:avLst/>
          </a:prstGeom>
          <a:noFill/>
        </p:spPr>
      </p:pic>
      <p:pic>
        <p:nvPicPr>
          <p:cNvPr id="39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5334000"/>
            <a:ext cx="685800" cy="685800"/>
          </a:xfrm>
          <a:prstGeom prst="rect">
            <a:avLst/>
          </a:prstGeom>
          <a:noFill/>
        </p:spPr>
      </p:pic>
      <p:pic>
        <p:nvPicPr>
          <p:cNvPr id="40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5334000"/>
            <a:ext cx="685800" cy="685800"/>
          </a:xfrm>
          <a:prstGeom prst="rect">
            <a:avLst/>
          </a:prstGeom>
          <a:noFill/>
        </p:spPr>
      </p:pic>
      <p:pic>
        <p:nvPicPr>
          <p:cNvPr id="41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5410200"/>
            <a:ext cx="685800" cy="685800"/>
          </a:xfrm>
          <a:prstGeom prst="rect">
            <a:avLst/>
          </a:prstGeom>
          <a:noFill/>
        </p:spPr>
      </p:pic>
      <p:pic>
        <p:nvPicPr>
          <p:cNvPr id="42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5410200"/>
            <a:ext cx="685800" cy="685800"/>
          </a:xfrm>
          <a:prstGeom prst="rect">
            <a:avLst/>
          </a:prstGeom>
          <a:noFill/>
        </p:spPr>
      </p:pic>
      <p:pic>
        <p:nvPicPr>
          <p:cNvPr id="43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5334000"/>
            <a:ext cx="685800" cy="685800"/>
          </a:xfrm>
          <a:prstGeom prst="rect">
            <a:avLst/>
          </a:prstGeom>
          <a:noFill/>
        </p:spPr>
      </p:pic>
      <p:pic>
        <p:nvPicPr>
          <p:cNvPr id="44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5334000"/>
            <a:ext cx="685800" cy="685800"/>
          </a:xfrm>
          <a:prstGeom prst="rect">
            <a:avLst/>
          </a:prstGeom>
          <a:noFill/>
        </p:spPr>
      </p:pic>
      <p:pic>
        <p:nvPicPr>
          <p:cNvPr id="45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5334000"/>
            <a:ext cx="685800" cy="685800"/>
          </a:xfrm>
          <a:prstGeom prst="rect">
            <a:avLst/>
          </a:prstGeom>
          <a:noFill/>
        </p:spPr>
      </p:pic>
      <p:pic>
        <p:nvPicPr>
          <p:cNvPr id="46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5334000"/>
            <a:ext cx="685800" cy="685800"/>
          </a:xfrm>
          <a:prstGeom prst="rect">
            <a:avLst/>
          </a:prstGeom>
          <a:noFill/>
        </p:spPr>
      </p:pic>
      <p:pic>
        <p:nvPicPr>
          <p:cNvPr id="47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5334000"/>
            <a:ext cx="685800" cy="685800"/>
          </a:xfrm>
          <a:prstGeom prst="rect">
            <a:avLst/>
          </a:prstGeom>
          <a:noFill/>
        </p:spPr>
      </p:pic>
      <p:pic>
        <p:nvPicPr>
          <p:cNvPr id="48" name="Picture 2" descr="C:\Users\HOME\Downloads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5334000"/>
            <a:ext cx="685800" cy="685800"/>
          </a:xfrm>
          <a:prstGeom prst="rect">
            <a:avLst/>
          </a:prstGeom>
          <a:noFill/>
        </p:spPr>
      </p:pic>
      <p:sp>
        <p:nvSpPr>
          <p:cNvPr id="49" name="Rectangle 48"/>
          <p:cNvSpPr/>
          <p:nvPr/>
        </p:nvSpPr>
        <p:spPr>
          <a:xfrm>
            <a:off x="6096000" y="1219200"/>
            <a:ext cx="9144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or-IN" sz="4800" b="1" dirty="0" smtClean="0">
                <a:solidFill>
                  <a:srgbClr val="C00000"/>
                </a:solidFill>
              </a:rPr>
              <a:t>୫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400800" y="2057400"/>
            <a:ext cx="9144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or-IN" sz="4800" b="1" dirty="0" smtClean="0">
                <a:solidFill>
                  <a:srgbClr val="C00000"/>
                </a:solidFill>
              </a:rPr>
              <a:t>୬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239000" y="2971800"/>
            <a:ext cx="9144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or-IN" sz="4800" b="1" dirty="0" smtClean="0">
                <a:solidFill>
                  <a:srgbClr val="C00000"/>
                </a:solidFill>
              </a:rPr>
              <a:t>୭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543800" y="3810000"/>
            <a:ext cx="9144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or-IN" sz="4800" b="1" dirty="0" smtClean="0">
                <a:solidFill>
                  <a:srgbClr val="C00000"/>
                </a:solidFill>
              </a:rPr>
              <a:t>୮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696200" y="4572000"/>
            <a:ext cx="9144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or-IN" sz="4800" b="1" dirty="0" smtClean="0">
                <a:solidFill>
                  <a:srgbClr val="C00000"/>
                </a:solidFill>
              </a:rPr>
              <a:t>୯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8077200" y="5334000"/>
            <a:ext cx="9144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or-IN" sz="4000" b="1" dirty="0" smtClean="0">
                <a:solidFill>
                  <a:srgbClr val="C00000"/>
                </a:solidFill>
              </a:rPr>
              <a:t>୧୦</a:t>
            </a:r>
            <a:endParaRPr lang="en-US" sz="4000" b="1" dirty="0">
              <a:solidFill>
                <a:srgbClr val="C00000"/>
              </a:solidFill>
            </a:endParaRPr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2230" y="6019800"/>
            <a:ext cx="2041770" cy="838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867400"/>
          </a:xfrm>
        </p:spPr>
        <p:txBody>
          <a:bodyPr/>
          <a:lstStyle/>
          <a:p>
            <a:r>
              <a:rPr lang="or-IN" b="1" dirty="0" smtClean="0"/>
              <a:t>୧</a:t>
            </a:r>
            <a:r>
              <a:rPr lang="or-IN" dirty="0" smtClean="0"/>
              <a:t>               </a:t>
            </a:r>
            <a:r>
              <a:rPr lang="or-IN" b="1" dirty="0" smtClean="0">
                <a:solidFill>
                  <a:srgbClr val="C00000"/>
                </a:solidFill>
              </a:rPr>
              <a:t>ଏକ</a:t>
            </a:r>
          </a:p>
          <a:p>
            <a:r>
              <a:rPr lang="or-IN" b="1" dirty="0" smtClean="0"/>
              <a:t>୨</a:t>
            </a:r>
            <a:r>
              <a:rPr lang="or-IN" dirty="0" smtClean="0"/>
              <a:t>               </a:t>
            </a:r>
            <a:r>
              <a:rPr lang="or-IN" b="1" dirty="0" smtClean="0">
                <a:solidFill>
                  <a:srgbClr val="C00000"/>
                </a:solidFill>
              </a:rPr>
              <a:t>ଦୁଇ</a:t>
            </a:r>
          </a:p>
          <a:p>
            <a:r>
              <a:rPr lang="or-IN" b="1" dirty="0" smtClean="0"/>
              <a:t>୩</a:t>
            </a:r>
            <a:r>
              <a:rPr lang="or-IN" dirty="0" smtClean="0"/>
              <a:t>               </a:t>
            </a:r>
            <a:r>
              <a:rPr lang="or-IN" b="1" dirty="0" smtClean="0">
                <a:solidFill>
                  <a:srgbClr val="C00000"/>
                </a:solidFill>
              </a:rPr>
              <a:t>ତିନି</a:t>
            </a:r>
          </a:p>
          <a:p>
            <a:r>
              <a:rPr lang="or-IN" b="1" dirty="0" smtClean="0"/>
              <a:t>୪ </a:t>
            </a:r>
            <a:r>
              <a:rPr lang="or-IN" dirty="0" smtClean="0"/>
              <a:t>             </a:t>
            </a:r>
            <a:r>
              <a:rPr lang="or-IN" b="1" dirty="0" smtClean="0">
                <a:solidFill>
                  <a:srgbClr val="C00000"/>
                </a:solidFill>
              </a:rPr>
              <a:t> ଚାରି</a:t>
            </a:r>
          </a:p>
          <a:p>
            <a:r>
              <a:rPr lang="or-IN" b="1" dirty="0" smtClean="0"/>
              <a:t>୫</a:t>
            </a:r>
            <a:r>
              <a:rPr lang="or-IN" dirty="0" smtClean="0"/>
              <a:t>              </a:t>
            </a:r>
            <a:r>
              <a:rPr lang="or-IN" b="1" dirty="0" smtClean="0">
                <a:solidFill>
                  <a:srgbClr val="C00000"/>
                </a:solidFill>
              </a:rPr>
              <a:t> ପାଞ୍ଚ</a:t>
            </a:r>
          </a:p>
          <a:p>
            <a:r>
              <a:rPr lang="or-IN" b="1" dirty="0" smtClean="0"/>
              <a:t>୬</a:t>
            </a:r>
            <a:r>
              <a:rPr lang="or-IN" dirty="0" smtClean="0"/>
              <a:t>               </a:t>
            </a:r>
            <a:r>
              <a:rPr lang="or-IN" b="1" dirty="0" smtClean="0">
                <a:solidFill>
                  <a:srgbClr val="C00000"/>
                </a:solidFill>
              </a:rPr>
              <a:t>ଛଅ</a:t>
            </a:r>
          </a:p>
          <a:p>
            <a:r>
              <a:rPr lang="or-IN" b="1" dirty="0" smtClean="0"/>
              <a:t>୭</a:t>
            </a:r>
            <a:r>
              <a:rPr lang="or-IN" dirty="0" smtClean="0"/>
              <a:t>               </a:t>
            </a:r>
            <a:r>
              <a:rPr lang="or-IN" b="1" dirty="0" smtClean="0">
                <a:solidFill>
                  <a:srgbClr val="C00000"/>
                </a:solidFill>
              </a:rPr>
              <a:t>ସାତ</a:t>
            </a:r>
          </a:p>
          <a:p>
            <a:r>
              <a:rPr lang="or-IN" b="1" dirty="0" smtClean="0"/>
              <a:t>୮</a:t>
            </a:r>
            <a:r>
              <a:rPr lang="or-IN" dirty="0" smtClean="0"/>
              <a:t>               </a:t>
            </a:r>
            <a:r>
              <a:rPr lang="or-IN" b="1" dirty="0" smtClean="0">
                <a:solidFill>
                  <a:srgbClr val="C00000"/>
                </a:solidFill>
              </a:rPr>
              <a:t>ଆଠ</a:t>
            </a:r>
          </a:p>
          <a:p>
            <a:r>
              <a:rPr lang="or-IN" b="1" dirty="0" smtClean="0"/>
              <a:t>୯</a:t>
            </a:r>
            <a:r>
              <a:rPr lang="or-IN" dirty="0" smtClean="0"/>
              <a:t>              </a:t>
            </a:r>
            <a:r>
              <a:rPr lang="or-IN" b="1" dirty="0" smtClean="0">
                <a:solidFill>
                  <a:srgbClr val="C00000"/>
                </a:solidFill>
              </a:rPr>
              <a:t> ନଅ</a:t>
            </a:r>
          </a:p>
          <a:p>
            <a:r>
              <a:rPr lang="or-IN" b="1" dirty="0" smtClean="0"/>
              <a:t>୧୦</a:t>
            </a:r>
            <a:r>
              <a:rPr lang="or-IN" dirty="0" smtClean="0"/>
              <a:t>             </a:t>
            </a:r>
            <a:r>
              <a:rPr lang="or-IN" b="1" dirty="0" smtClean="0">
                <a:solidFill>
                  <a:srgbClr val="C00000"/>
                </a:solidFill>
              </a:rPr>
              <a:t>ଦଶ</a:t>
            </a:r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1600200" y="7620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1600200" y="13716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600200" y="19050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1524000" y="25146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1524000" y="31242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524000" y="37338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1524000" y="43434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1524000" y="48768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1447800" y="54102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1524000" y="60960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2230" y="5513857"/>
            <a:ext cx="2041770" cy="13441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or-IN" b="1" dirty="0" smtClean="0"/>
              <a:t>ଗଣନା କରି କୁହ</a:t>
            </a:r>
            <a:endParaRPr lang="en-US" b="1" dirty="0"/>
          </a:p>
        </p:txBody>
      </p:sp>
      <p:pic>
        <p:nvPicPr>
          <p:cNvPr id="1026" name="Picture 2" descr="C:\Users\HOME\Downloads\NUMBER 2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1371600"/>
            <a:ext cx="7696200" cy="5181600"/>
          </a:xfrm>
          <a:prstGeom prst="rect">
            <a:avLst/>
          </a:prstGeom>
          <a:noFill/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5943600"/>
            <a:ext cx="1676400" cy="914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or-IN" b="1" dirty="0" smtClean="0">
                <a:solidFill>
                  <a:srgbClr val="C00000"/>
                </a:solidFill>
              </a:rPr>
              <a:t>ଅଭ୍ୟାସ -୪ (ସମୂହ ଆଲୋଚନା)</a:t>
            </a:r>
            <a:br>
              <a:rPr lang="or-IN" b="1" dirty="0" smtClean="0">
                <a:solidFill>
                  <a:srgbClr val="C00000"/>
                </a:solidFill>
              </a:rPr>
            </a:br>
            <a:r>
              <a:rPr lang="or-IN" sz="3100" b="1" dirty="0" smtClean="0"/>
              <a:t>ବଣ ନଥିଲେ ଆମର କଅଣ ଅସୁବିଧା ହୁଅନ୍ତା ?</a:t>
            </a:r>
            <a:r>
              <a:rPr lang="or-IN" b="1" dirty="0" smtClean="0">
                <a:solidFill>
                  <a:srgbClr val="C00000"/>
                </a:solidFill>
              </a:rPr>
              <a:t/>
            </a:r>
            <a:br>
              <a:rPr lang="or-IN" b="1" dirty="0" smtClean="0">
                <a:solidFill>
                  <a:srgbClr val="C00000"/>
                </a:solidFill>
              </a:rPr>
            </a:br>
            <a:r>
              <a:rPr lang="or-IN" sz="3100" b="1" dirty="0" smtClean="0">
                <a:solidFill>
                  <a:schemeClr val="accent5">
                    <a:lumMod val="75000"/>
                  </a:schemeClr>
                </a:solidFill>
              </a:rPr>
              <a:t>ତୁମ ଘର ପାଖରେ କି କି ଫୁଲ ଫଳ ଗଛ ଅଛି ?</a:t>
            </a:r>
            <a:endParaRPr lang="en-US" sz="31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HOME\Downloads\-fores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4114800"/>
            <a:ext cx="3657600" cy="2218944"/>
          </a:xfrm>
          <a:prstGeom prst="rect">
            <a:avLst/>
          </a:prstGeom>
          <a:noFill/>
        </p:spPr>
      </p:pic>
      <p:pic>
        <p:nvPicPr>
          <p:cNvPr id="1027" name="Picture 3" descr="C:\Users\HOME\Downloads\flower frui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4191000"/>
            <a:ext cx="3619500" cy="2047875"/>
          </a:xfrm>
          <a:prstGeom prst="rect">
            <a:avLst/>
          </a:prstGeom>
          <a:noFill/>
        </p:spPr>
      </p:pic>
      <p:pic>
        <p:nvPicPr>
          <p:cNvPr id="1028" name="Picture 4" descr="C:\Users\HOME\Downloads\fruit tre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76800" y="1828800"/>
            <a:ext cx="3541713" cy="2209800"/>
          </a:xfrm>
          <a:prstGeom prst="rect">
            <a:avLst/>
          </a:prstGeom>
          <a:noFill/>
        </p:spPr>
      </p:pic>
      <p:pic>
        <p:nvPicPr>
          <p:cNvPr id="1029" name="Picture 5" descr="C:\Users\HOME\Downloads\red-rose-plant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" y="1905000"/>
            <a:ext cx="3708400" cy="2133600"/>
          </a:xfrm>
          <a:prstGeom prst="rect">
            <a:avLst/>
          </a:prstGeom>
          <a:noFill/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5943600"/>
            <a:ext cx="1676400" cy="914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1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or-IN" sz="7200" b="1" u="sng" dirty="0" smtClean="0">
                <a:solidFill>
                  <a:srgbClr val="FF0000"/>
                </a:solidFill>
              </a:rPr>
              <a:t>ଗୃହକର୍ମ</a:t>
            </a:r>
            <a:endParaRPr lang="en-US" sz="7200" b="1" u="sng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447800"/>
            <a:ext cx="7467600" cy="4800600"/>
          </a:xfrm>
        </p:spPr>
        <p:txBody>
          <a:bodyPr>
            <a:normAutofit/>
          </a:bodyPr>
          <a:lstStyle/>
          <a:p>
            <a:pPr algn="l"/>
            <a:r>
              <a:rPr lang="or-IN" sz="4000" b="1" dirty="0" smtClean="0"/>
              <a:t>ସଂଖ୍ୟା ଲିଖନ  ଅଭ୍ୟାସ କର</a:t>
            </a:r>
            <a:endParaRPr lang="en-US" sz="40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B360891-B713-47AE-9F85-B875E78CD5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43000" y="2438400"/>
            <a:ext cx="5943600" cy="3886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5181600"/>
            <a:ext cx="2041770" cy="13441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524000"/>
          </a:xfrm>
        </p:spPr>
        <p:txBody>
          <a:bodyPr>
            <a:noAutofit/>
          </a:bodyPr>
          <a:lstStyle/>
          <a:p>
            <a:r>
              <a:rPr lang="or-IN" sz="3600" u="sng" dirty="0" smtClean="0">
                <a:solidFill>
                  <a:srgbClr val="FF0000"/>
                </a:solidFill>
              </a:rPr>
              <a:t>ଲବ୍ଧ ଜ୍ଞାନର ଫଳାଫଳ </a:t>
            </a:r>
            <a:r>
              <a:rPr lang="or-IN" sz="3600" dirty="0" smtClean="0">
                <a:solidFill>
                  <a:srgbClr val="FF0000"/>
                </a:solidFill>
              </a:rPr>
              <a:t/>
            </a:r>
            <a:br>
              <a:rPr lang="or-IN" sz="3600" dirty="0" smtClean="0">
                <a:solidFill>
                  <a:srgbClr val="FF0000"/>
                </a:solidFill>
              </a:rPr>
            </a:br>
            <a:r>
              <a:rPr lang="or-IN" sz="3600" dirty="0" smtClean="0">
                <a:solidFill>
                  <a:srgbClr val="FF0000"/>
                </a:solidFill>
              </a:rPr>
              <a:t>ପିଲାମାନଙ୍କର ସଂଖ୍ୟା ଲିଖନ ଓ ଗଣନା ଶୈଳୀର ଅଭିବୃଦ୍ଧି ଘଟିବ |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2230" y="5513857"/>
            <a:ext cx="2041770" cy="13441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1B360891-B713-47AE-9F85-B875E78CD5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43000" y="1600200"/>
            <a:ext cx="6324600" cy="472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89</Words>
  <Application>Microsoft Office PowerPoint</Application>
  <PresentationFormat>On-screen Show (4:3)</PresentationFormat>
  <Paragraphs>37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ଅଧ୍ୟୟନର ଉଦ୍ଦେଶ୍ୟ ;-  ପିଲାମାନେ ୧ ଠାରୁ ୧୦ ପର୍ଯ୍ୟନ୍ତ ସଂଖ୍ୟା  ଲିଖନ ଓ ଗଣନା ଜାଣିବେ</vt:lpstr>
      <vt:lpstr>ସଂଖ୍ୟା ଲିଖନ ଓ ଗଣନା</vt:lpstr>
      <vt:lpstr>Slide 4</vt:lpstr>
      <vt:lpstr>Slide 5</vt:lpstr>
      <vt:lpstr>ଗଣନା କରି କୁହ</vt:lpstr>
      <vt:lpstr>ଅଭ୍ୟାସ -୪ (ସମୂହ ଆଲୋଚନା) ବଣ ନଥିଲେ ଆମର କଅଣ ଅସୁବିଧା ହୁଅନ୍ତା ? ତୁମ ଘର ପାଖରେ କି କି ଫୁଲ ଫଳ ଗଛ ଅଛି ?</vt:lpstr>
      <vt:lpstr>ଗୃହକର୍ମ</vt:lpstr>
      <vt:lpstr>ଲବ୍ଧ ଜ୍ଞାନର ଫଳାଫଳ  ପିଲାମାନଙ୍କର ସଂଖ୍ୟା ଲିଖନ ଓ ଗଣନା ଶୈଳୀର ଅଭିବୃଦ୍ଧି ଘଟିବ |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HOME</cp:lastModifiedBy>
  <cp:revision>50</cp:revision>
  <dcterms:created xsi:type="dcterms:W3CDTF">2021-03-21T16:27:02Z</dcterms:created>
  <dcterms:modified xsi:type="dcterms:W3CDTF">2021-06-29T06:40:02Z</dcterms:modified>
</cp:coreProperties>
</file>