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60" r:id="rId2"/>
    <p:sldId id="257" r:id="rId3"/>
    <p:sldId id="267" r:id="rId4"/>
    <p:sldId id="268" r:id="rId5"/>
    <p:sldId id="261" r:id="rId6"/>
    <p:sldId id="263" r:id="rId7"/>
    <p:sldId id="262" r:id="rId8"/>
    <p:sldId id="264" r:id="rId9"/>
    <p:sldId id="259"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2" d="100"/>
          <a:sy n="102" d="100"/>
        </p:scale>
        <p:origin x="-360" y="-24"/>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3">
    <p:pos x="6000" y="100"/>
    <p:text>+amanrouniyar@odmegroup.org How come the website here is ODM Egroup and not ODM PS?
_Assigned to you_
-Swoyan Satyendu</p:text>
  </p:cm>
  <p:cm authorId="0" dt="2020-06-17T16:36:04.724" idx="4">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lvl="0" algn="ctr">
              <a:buSzPts val="3100"/>
            </a:pPr>
            <a:r>
              <a:rPr lang="en-IN" sz="3000" b="1" dirty="0" smtClean="0">
                <a:solidFill>
                  <a:srgbClr val="FF0000"/>
                </a:solidFill>
                <a:latin typeface="Calibri"/>
                <a:ea typeface="Calibri"/>
                <a:cs typeface="Calibri"/>
                <a:sym typeface="Calibri"/>
              </a:rPr>
              <a:t>GENERATION &amp; CONDUCTION OF NERVE IMPULSE, TRASMISSION OF IMPULSES</a:t>
            </a:r>
            <a:endParaRPr lang="en-IN" sz="2500" b="0" i="0" u="none" strike="noStrike" cap="none" dirty="0">
              <a:solidFill>
                <a:srgbClr val="000000"/>
              </a:solidFill>
              <a:latin typeface="Calibri"/>
              <a:ea typeface="Calibri"/>
              <a:cs typeface="Calibri"/>
              <a:sym typeface="Calibri"/>
            </a:endParaRPr>
          </a:p>
        </p:txBody>
      </p:sp>
      <p:sp>
        <p:nvSpPr>
          <p:cNvPr id="57" name="Google Shape;57;p13"/>
          <p:cNvSpPr txBox="1"/>
          <p:nvPr/>
        </p:nvSpPr>
        <p:spPr>
          <a:xfrm>
            <a:off x="2222174" y="2571738"/>
            <a:ext cx="6091401"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BIOLOGY</a:t>
            </a:r>
            <a:endParaRPr b="1"/>
          </a:p>
          <a:p>
            <a:pPr marL="0" lvl="0" indent="0" algn="l" rtl="0">
              <a:spcBef>
                <a:spcPts val="0"/>
              </a:spcBef>
              <a:spcAft>
                <a:spcPts val="0"/>
              </a:spcAft>
              <a:buNone/>
            </a:pPr>
            <a:r>
              <a:rPr lang="en" b="1" dirty="0"/>
              <a:t>CHAPTER NUMBER</a:t>
            </a:r>
            <a:r>
              <a:rPr lang="en" b="1" dirty="0" smtClean="0"/>
              <a:t>: 21</a:t>
            </a:r>
            <a:endParaRPr b="1"/>
          </a:p>
          <a:p>
            <a:r>
              <a:rPr lang="en" b="1" dirty="0"/>
              <a:t>CHAPTER NAME </a:t>
            </a:r>
            <a:r>
              <a:rPr lang="en" b="1" dirty="0" smtClean="0"/>
              <a:t>:</a:t>
            </a:r>
            <a:r>
              <a:rPr lang="en-IN" b="1" dirty="0" smtClean="0"/>
              <a:t>NEURAL CONTROL AND COORDINATION </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Impulse Generation and </a:t>
            </a:r>
            <a:r>
              <a:rPr lang="en-IN" sz="2200" b="1" dirty="0" smtClean="0">
                <a:solidFill>
                  <a:srgbClr val="FF0000"/>
                </a:solidFill>
              </a:rPr>
              <a:t>Conduction</a:t>
            </a:r>
            <a:endParaRPr lang="en-IN" sz="2200" b="1" dirty="0" smtClean="0">
              <a:solidFill>
                <a:srgbClr val="FF0000"/>
              </a:solidFill>
            </a:endParaRPr>
          </a:p>
        </p:txBody>
      </p:sp>
      <p:sp>
        <p:nvSpPr>
          <p:cNvPr id="64" name="Google Shape;64;p14"/>
          <p:cNvSpPr txBox="1"/>
          <p:nvPr/>
        </p:nvSpPr>
        <p:spPr>
          <a:xfrm>
            <a:off x="244683" y="840540"/>
            <a:ext cx="5260378"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When neurons are not conducting any impulse they are in a resting-state.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membrane, in this event, is not permeable to sodium ions and negatively charged proteins found in the </a:t>
            </a:r>
            <a:r>
              <a:rPr lang="en-IN" dirty="0" err="1" smtClean="0">
                <a:latin typeface="Calibri"/>
                <a:ea typeface="Calibri"/>
                <a:cs typeface="Calibri"/>
                <a:sym typeface="Calibri"/>
              </a:rPr>
              <a:t>axoplasm</a:t>
            </a:r>
            <a:r>
              <a:rPr lang="en-IN" dirty="0" smtClean="0">
                <a:latin typeface="Calibri"/>
                <a:ea typeface="Calibri"/>
                <a:cs typeface="Calibri"/>
                <a:sym typeface="Calibri"/>
              </a:rPr>
              <a:t> and are more permeable to potassium ions.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There </a:t>
            </a:r>
            <a:r>
              <a:rPr lang="en-IN" dirty="0" smtClean="0">
                <a:latin typeface="Calibri"/>
                <a:ea typeface="Calibri"/>
                <a:cs typeface="Calibri"/>
                <a:sym typeface="Calibri"/>
              </a:rPr>
              <a:t>is a high concentration of proteins and potassium ions in the plasma in axon while the concentration of sodium ions is low.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fluid in the periphery of the axon has a low concentration of potassium ions and a high concentration of sodium ions. As a result, a concentration gradient is established.</a:t>
            </a:r>
          </a:p>
          <a:p>
            <a:pPr lvl="0">
              <a:buSzPts val="1400"/>
              <a:buFont typeface="Arial" pitchFamily="34" charset="0"/>
              <a:buChar char="•"/>
            </a:pPr>
            <a:r>
              <a:rPr lang="en-IN" dirty="0" smtClean="0">
                <a:latin typeface="Calibri"/>
                <a:ea typeface="Calibri"/>
                <a:cs typeface="Calibri"/>
                <a:sym typeface="Calibri"/>
              </a:rPr>
              <a:t>Active transportation of ions takes place through the membrane via the sodium-potassium pump wherein 2 potassium ions enter the cell and 3 ions of sodium are transported </a:t>
            </a:r>
            <a:r>
              <a:rPr lang="en-IN" dirty="0" smtClean="0">
                <a:latin typeface="Calibri"/>
                <a:ea typeface="Calibri"/>
                <a:cs typeface="Calibri"/>
                <a:sym typeface="Calibri"/>
              </a:rPr>
              <a:t>outwards.</a:t>
            </a:r>
          </a:p>
          <a:p>
            <a:pPr lvl="0">
              <a:buSzPts val="1400"/>
              <a:buFont typeface="Arial" pitchFamily="34" charset="0"/>
              <a:buChar char="•"/>
            </a:pPr>
            <a:r>
              <a:rPr lang="en-IN" dirty="0" smtClean="0">
                <a:latin typeface="Calibri"/>
                <a:ea typeface="Calibri"/>
                <a:cs typeface="Calibri"/>
                <a:sym typeface="Calibri"/>
              </a:rPr>
              <a:t>Consequently</a:t>
            </a:r>
            <a:r>
              <a:rPr lang="en-IN" dirty="0" smtClean="0">
                <a:latin typeface="Calibri"/>
                <a:ea typeface="Calibri"/>
                <a:cs typeface="Calibri"/>
                <a:sym typeface="Calibri"/>
              </a:rPr>
              <a:t>, the inner surface is negatively charged and the membrane’s outer surface is positively charged. The cell is now in a polarised state.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Resting </a:t>
            </a:r>
            <a:r>
              <a:rPr lang="en-IN" dirty="0" smtClean="0">
                <a:latin typeface="Calibri"/>
                <a:ea typeface="Calibri"/>
                <a:cs typeface="Calibri"/>
                <a:sym typeface="Calibri"/>
              </a:rPr>
              <a:t>potential is the electrical potential difference, established through the resting plasma membrane</a:t>
            </a:r>
            <a:r>
              <a:rPr lang="en-IN" dirty="0" smtClean="0">
                <a:latin typeface="Calibri"/>
                <a:ea typeface="Calibri"/>
                <a:cs typeface="Calibri"/>
                <a:sym typeface="Calibri"/>
              </a:rPr>
              <a:t>.</a:t>
            </a:r>
            <a:endParaRPr lang="en-IN" dirty="0" smtClean="0">
              <a:latin typeface="Calibri"/>
              <a:ea typeface="Calibri"/>
              <a:cs typeface="Calibri"/>
              <a:sym typeface="Calibri"/>
            </a:endParaRPr>
          </a:p>
        </p:txBody>
      </p:sp>
      <p:pic>
        <p:nvPicPr>
          <p:cNvPr id="20482" name="Picture 2" descr="Please explain me the Conduction of Nerve Impulse in simple words ..."/>
          <p:cNvPicPr>
            <a:picLocks noChangeAspect="1" noChangeArrowheads="1"/>
          </p:cNvPicPr>
          <p:nvPr/>
        </p:nvPicPr>
        <p:blipFill>
          <a:blip r:embed="rId4"/>
          <a:srcRect/>
          <a:stretch>
            <a:fillRect/>
          </a:stretch>
        </p:blipFill>
        <p:spPr bwMode="auto">
          <a:xfrm>
            <a:off x="5401971" y="933545"/>
            <a:ext cx="3742029" cy="268673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Impulse Generation and </a:t>
            </a:r>
            <a:r>
              <a:rPr lang="en-IN" sz="2200" b="1" dirty="0" smtClean="0">
                <a:solidFill>
                  <a:srgbClr val="FF0000"/>
                </a:solidFill>
              </a:rPr>
              <a:t>Conduction</a:t>
            </a:r>
            <a:endParaRPr lang="en-IN" sz="2200" b="1" dirty="0" smtClean="0">
              <a:solidFill>
                <a:srgbClr val="FF0000"/>
              </a:solidFill>
            </a:endParaRPr>
          </a:p>
        </p:txBody>
      </p:sp>
      <p:sp>
        <p:nvSpPr>
          <p:cNvPr id="64" name="Google Shape;64;p14"/>
          <p:cNvSpPr txBox="1"/>
          <p:nvPr/>
        </p:nvSpPr>
        <p:spPr>
          <a:xfrm>
            <a:off x="244683" y="840540"/>
            <a:ext cx="4915146" cy="3460872"/>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membrane, at a particular region on the polarised membrane, turns freely permeable to ions of sodium when a stimulus is </a:t>
            </a:r>
            <a:r>
              <a:rPr lang="en-IN" dirty="0" smtClean="0">
                <a:latin typeface="Calibri"/>
                <a:ea typeface="Calibri"/>
                <a:cs typeface="Calibri"/>
                <a:sym typeface="Calibri"/>
              </a:rPr>
              <a:t>applied.</a:t>
            </a:r>
          </a:p>
          <a:p>
            <a:pPr lvl="0">
              <a:buSzPts val="1400"/>
              <a:buFont typeface="Arial" pitchFamily="34" charset="0"/>
              <a:buChar char="•"/>
            </a:pPr>
            <a:r>
              <a:rPr lang="en-IN" dirty="0" smtClean="0">
                <a:latin typeface="Calibri"/>
                <a:ea typeface="Calibri"/>
                <a:cs typeface="Calibri"/>
                <a:sym typeface="Calibri"/>
              </a:rPr>
              <a:t>As </a:t>
            </a:r>
            <a:r>
              <a:rPr lang="en-IN" dirty="0" smtClean="0">
                <a:latin typeface="Calibri"/>
                <a:ea typeface="Calibri"/>
                <a:cs typeface="Calibri"/>
                <a:sym typeface="Calibri"/>
              </a:rPr>
              <a:t>a result, sodium ions pass into the cell. The inner side of the membrane turns positively charged while the outer side becomes negatively charged.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Now</a:t>
            </a:r>
            <a:r>
              <a:rPr lang="en-IN" dirty="0" smtClean="0">
                <a:latin typeface="Calibri"/>
                <a:ea typeface="Calibri"/>
                <a:cs typeface="Calibri"/>
                <a:sym typeface="Calibri"/>
              </a:rPr>
              <a:t>, the membrane is in the depolarised state. An electrical potential difference is hence established.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This </a:t>
            </a:r>
            <a:r>
              <a:rPr lang="en-IN" dirty="0" smtClean="0">
                <a:latin typeface="Calibri"/>
                <a:ea typeface="Calibri"/>
                <a:cs typeface="Calibri"/>
                <a:sym typeface="Calibri"/>
              </a:rPr>
              <a:t>difference at the site through the plasma membrane is referred to as a nerve impulse or action potential.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area turns into a stimulus for the adjacent region of the membrane that turns depolarised.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previous membrane is repolarised as a result of the exit of the sodium ions from the cell.  Hence, the conduction of impulses.</a:t>
            </a:r>
          </a:p>
        </p:txBody>
      </p:sp>
      <p:pic>
        <p:nvPicPr>
          <p:cNvPr id="2052" name="Picture 4" descr="Nerve impulse"/>
          <p:cNvPicPr>
            <a:picLocks noChangeAspect="1" noChangeArrowheads="1"/>
          </p:cNvPicPr>
          <p:nvPr/>
        </p:nvPicPr>
        <p:blipFill>
          <a:blip r:embed="rId4"/>
          <a:srcRect t="7283"/>
          <a:stretch>
            <a:fillRect/>
          </a:stretch>
        </p:blipFill>
        <p:spPr bwMode="auto">
          <a:xfrm>
            <a:off x="5138121" y="699795"/>
            <a:ext cx="3037617" cy="412413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descr="Synaptic Transfer | BioNinj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6868" name="AutoShape 4" descr="Synaptic Transfer | BioNinj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6869" name="Picture 5" descr="C:\Users\user\Desktop\synaptic-transfer_med.jpeg"/>
          <p:cNvPicPr>
            <a:picLocks noChangeAspect="1" noChangeArrowheads="1"/>
          </p:cNvPicPr>
          <p:nvPr/>
        </p:nvPicPr>
        <p:blipFill>
          <a:blip r:embed="rId2"/>
          <a:srcRect/>
          <a:stretch>
            <a:fillRect/>
          </a:stretch>
        </p:blipFill>
        <p:spPr bwMode="auto">
          <a:xfrm>
            <a:off x="789992" y="798643"/>
            <a:ext cx="7620000" cy="4143375"/>
          </a:xfrm>
          <a:prstGeom prst="rect">
            <a:avLst/>
          </a:prstGeom>
          <a:noFill/>
        </p:spPr>
      </p:pic>
      <p:sp>
        <p:nvSpPr>
          <p:cNvPr id="5"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Impulse Generation and </a:t>
            </a:r>
            <a:r>
              <a:rPr lang="en-IN" sz="2200" b="1" dirty="0" smtClean="0">
                <a:solidFill>
                  <a:srgbClr val="FF0000"/>
                </a:solidFill>
              </a:rPr>
              <a:t>Conduction</a:t>
            </a:r>
            <a:endParaRPr lang="en-IN" sz="2200" b="1"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Transmission Of Nerve </a:t>
            </a:r>
            <a:r>
              <a:rPr lang="en-IN" sz="2200" b="1" dirty="0" smtClean="0">
                <a:solidFill>
                  <a:srgbClr val="FF0000"/>
                </a:solidFill>
              </a:rPr>
              <a:t>Impulse</a:t>
            </a:r>
            <a:endParaRPr lang="en-IN" sz="2200" b="1" dirty="0" smtClean="0">
              <a:solidFill>
                <a:srgbClr val="FF0000"/>
              </a:solidFill>
            </a:endParaRPr>
          </a:p>
        </p:txBody>
      </p:sp>
      <p:sp>
        <p:nvSpPr>
          <p:cNvPr id="6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Nerve </a:t>
            </a:r>
            <a:r>
              <a:rPr lang="en-IN" dirty="0" smtClean="0">
                <a:latin typeface="Calibri"/>
                <a:ea typeface="Calibri"/>
                <a:cs typeface="Calibri"/>
                <a:sym typeface="Calibri"/>
              </a:rPr>
              <a:t>impulses are transmitted from one neuron to another neuron through synapses which are formed by membranes of a pre-synaptic and post-synaptic neuron.</a:t>
            </a:r>
          </a:p>
          <a:p>
            <a:pPr lvl="0">
              <a:buSzPts val="1400"/>
              <a:buFont typeface="Arial" pitchFamily="34" charset="0"/>
              <a:buChar char="•"/>
            </a:pPr>
            <a:r>
              <a:rPr lang="en-IN" dirty="0" smtClean="0">
                <a:latin typeface="Calibri"/>
                <a:ea typeface="Calibri"/>
                <a:cs typeface="Calibri"/>
                <a:sym typeface="Calibri"/>
              </a:rPr>
              <a:t>Synapses are of two types – electrical synapses and chemical synapses</a:t>
            </a:r>
          </a:p>
          <a:p>
            <a:pPr lvl="0">
              <a:buSzPts val="1400"/>
              <a:buFont typeface="Arial" pitchFamily="34" charset="0"/>
              <a:buChar char="•"/>
            </a:pPr>
            <a:r>
              <a:rPr lang="en-IN" dirty="0" smtClean="0">
                <a:latin typeface="Calibri"/>
                <a:ea typeface="Calibri"/>
                <a:cs typeface="Calibri"/>
                <a:sym typeface="Calibri"/>
              </a:rPr>
              <a:t>When an impulse reaches the axon terminal, it triggers the movement of synaptic vesicles towards the membrane. The plasma membrane and the vesicles fuse and release neurotransmitters in the synaptic cleft which in turn bind to specific receptors found on the post-synaptic </a:t>
            </a:r>
            <a:r>
              <a:rPr lang="en-IN" dirty="0" smtClean="0">
                <a:latin typeface="Calibri"/>
                <a:ea typeface="Calibri"/>
                <a:cs typeface="Calibri"/>
                <a:sym typeface="Calibri"/>
              </a:rPr>
              <a:t>membranes</a:t>
            </a:r>
          </a:p>
          <a:p>
            <a:pPr lvl="0">
              <a:buSzPts val="1400"/>
            </a:pPr>
            <a:r>
              <a:rPr lang="en-IN" dirty="0" smtClean="0">
                <a:latin typeface="Calibri"/>
                <a:ea typeface="Calibri"/>
                <a:cs typeface="Calibri"/>
                <a:sym typeface="Calibri"/>
              </a:rPr>
              <a:t/>
            </a:r>
            <a:br>
              <a:rPr lang="en-IN" dirty="0" smtClean="0">
                <a:latin typeface="Calibri"/>
                <a:ea typeface="Calibri"/>
                <a:cs typeface="Calibri"/>
                <a:sym typeface="Calibri"/>
              </a:rPr>
            </a:b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Electrical </a:t>
            </a:r>
            <a:r>
              <a:rPr lang="en-IN" sz="2200" b="1" dirty="0" smtClean="0">
                <a:solidFill>
                  <a:srgbClr val="FF0000"/>
                </a:solidFill>
              </a:rPr>
              <a:t>Synapse</a:t>
            </a:r>
            <a:endParaRPr lang="en-IN" sz="2200" b="1" dirty="0" smtClean="0">
              <a:solidFill>
                <a:srgbClr val="FF0000"/>
              </a:solidFill>
            </a:endParaRPr>
          </a:p>
        </p:txBody>
      </p:sp>
      <p:sp>
        <p:nvSpPr>
          <p:cNvPr id="64" name="Google Shape;64;p14"/>
          <p:cNvSpPr txBox="1"/>
          <p:nvPr/>
        </p:nvSpPr>
        <p:spPr>
          <a:xfrm>
            <a:off x="282006" y="849871"/>
            <a:ext cx="8688300"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While </a:t>
            </a:r>
            <a:r>
              <a:rPr lang="en-IN" dirty="0" smtClean="0">
                <a:latin typeface="Calibri"/>
                <a:ea typeface="Calibri"/>
                <a:cs typeface="Calibri"/>
                <a:sym typeface="Calibri"/>
              </a:rPr>
              <a:t>electrical synapses are fewer in number than chemical synapses, they are found in all nervous systems and play important and unique </a:t>
            </a:r>
            <a:r>
              <a:rPr lang="en-IN" dirty="0" smtClean="0">
                <a:latin typeface="Calibri"/>
                <a:ea typeface="Calibri"/>
                <a:cs typeface="Calibri"/>
                <a:sym typeface="Calibri"/>
              </a:rPr>
              <a:t>roles.</a:t>
            </a: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mode of neurotransmission in electrical synapses is quite different from that in chemical synapses.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In </a:t>
            </a:r>
            <a:r>
              <a:rPr lang="en-IN" dirty="0" smtClean="0">
                <a:latin typeface="Calibri"/>
                <a:ea typeface="Calibri"/>
                <a:cs typeface="Calibri"/>
                <a:sym typeface="Calibri"/>
              </a:rPr>
              <a:t>an electrical synapse, the </a:t>
            </a:r>
            <a:r>
              <a:rPr lang="en-IN" dirty="0" err="1" smtClean="0">
                <a:latin typeface="Calibri"/>
                <a:ea typeface="Calibri"/>
                <a:cs typeface="Calibri"/>
                <a:sym typeface="Calibri"/>
              </a:rPr>
              <a:t>presynaptic</a:t>
            </a:r>
            <a:r>
              <a:rPr lang="en-IN" dirty="0" smtClean="0">
                <a:latin typeface="Calibri"/>
                <a:ea typeface="Calibri"/>
                <a:cs typeface="Calibri"/>
                <a:sym typeface="Calibri"/>
              </a:rPr>
              <a:t> and postsynaptic membranes are very close together and are actually physically connected by channel proteins forming gap junctions.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Gap </a:t>
            </a:r>
            <a:r>
              <a:rPr lang="en-IN" dirty="0" smtClean="0">
                <a:latin typeface="Calibri"/>
                <a:ea typeface="Calibri"/>
                <a:cs typeface="Calibri"/>
                <a:sym typeface="Calibri"/>
              </a:rPr>
              <a:t>junctions allow current to pass directly from one cell to the next.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In </a:t>
            </a:r>
            <a:r>
              <a:rPr lang="en-IN" dirty="0" smtClean="0">
                <a:latin typeface="Calibri"/>
                <a:ea typeface="Calibri"/>
                <a:cs typeface="Calibri"/>
                <a:sym typeface="Calibri"/>
              </a:rPr>
              <a:t>addition to the ions that carry this current, other molecules, such as ATP, can diffuse through the large gap junction pores.</a:t>
            </a:r>
          </a:p>
        </p:txBody>
      </p:sp>
      <p:pic>
        <p:nvPicPr>
          <p:cNvPr id="10242" name="Picture 2" descr="Synapses"/>
          <p:cNvPicPr>
            <a:picLocks noChangeAspect="1" noChangeArrowheads="1"/>
          </p:cNvPicPr>
          <p:nvPr/>
        </p:nvPicPr>
        <p:blipFill>
          <a:blip r:embed="rId4"/>
          <a:srcRect/>
          <a:stretch>
            <a:fillRect/>
          </a:stretch>
        </p:blipFill>
        <p:spPr bwMode="auto">
          <a:xfrm>
            <a:off x="1716833" y="2528596"/>
            <a:ext cx="5371385" cy="237930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Chemical synapse</a:t>
            </a:r>
            <a:endParaRPr lang="en-IN" sz="1800" b="1" i="0" u="none" strike="noStrike" cap="none" dirty="0">
              <a:solidFill>
                <a:srgbClr val="000000"/>
              </a:solidFill>
              <a:latin typeface="Arial"/>
              <a:ea typeface="Arial"/>
              <a:cs typeface="Arial"/>
              <a:sym typeface="Arial"/>
            </a:endParaRPr>
          </a:p>
        </p:txBody>
      </p:sp>
      <p:sp>
        <p:nvSpPr>
          <p:cNvPr id="64" name="Google Shape;64;p14"/>
          <p:cNvSpPr txBox="1"/>
          <p:nvPr/>
        </p:nvSpPr>
        <p:spPr>
          <a:xfrm>
            <a:off x="282005" y="961839"/>
            <a:ext cx="4597905" cy="2889600"/>
          </a:xfrm>
          <a:prstGeom prst="rect">
            <a:avLst/>
          </a:prstGeom>
          <a:noFill/>
          <a:ln>
            <a:noFill/>
          </a:ln>
        </p:spPr>
        <p:txBody>
          <a:bodyPr spcFirstLastPara="1" wrap="square" lIns="91425" tIns="91425" rIns="91425" bIns="91425" anchor="t" anchorCtr="0">
            <a:noAutofit/>
          </a:bodyPr>
          <a:lstStyle/>
          <a:p>
            <a:pPr>
              <a:buSzPts val="1400"/>
              <a:buFont typeface="Arial" pitchFamily="34" charset="0"/>
              <a:buChar char="•"/>
            </a:pPr>
            <a:r>
              <a:rPr lang="en-IN" dirty="0" smtClean="0">
                <a:latin typeface="Calibri"/>
                <a:ea typeface="Calibri"/>
                <a:cs typeface="Calibri"/>
                <a:sym typeface="Calibri"/>
              </a:rPr>
              <a:t>At a chemical synapse, both the </a:t>
            </a:r>
            <a:r>
              <a:rPr lang="en-IN" dirty="0" err="1" smtClean="0">
                <a:latin typeface="Calibri"/>
                <a:ea typeface="Calibri"/>
                <a:cs typeface="Calibri"/>
                <a:sym typeface="Calibri"/>
              </a:rPr>
              <a:t>presynaptic</a:t>
            </a:r>
            <a:r>
              <a:rPr lang="en-IN" dirty="0" smtClean="0">
                <a:latin typeface="Calibri"/>
                <a:ea typeface="Calibri"/>
                <a:cs typeface="Calibri"/>
                <a:sym typeface="Calibri"/>
              </a:rPr>
              <a:t> and postsynaptic areas of the cells are full of the molecular machinery that is involved in the transmission of nerve impulses. </a:t>
            </a: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The </a:t>
            </a:r>
            <a:r>
              <a:rPr lang="en-IN" dirty="0" err="1" smtClean="0">
                <a:latin typeface="Calibri"/>
                <a:ea typeface="Calibri"/>
                <a:cs typeface="Calibri"/>
                <a:sym typeface="Calibri"/>
              </a:rPr>
              <a:t>presynaptic</a:t>
            </a:r>
            <a:r>
              <a:rPr lang="en-IN" dirty="0" smtClean="0">
                <a:latin typeface="Calibri"/>
                <a:ea typeface="Calibri"/>
                <a:cs typeface="Calibri"/>
                <a:sym typeface="Calibri"/>
              </a:rPr>
              <a:t> area contains many tiny spherical vessels called synaptic vesicles that are packed with chemicals called neurotransmitters. </a:t>
            </a: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When </a:t>
            </a:r>
            <a:r>
              <a:rPr lang="en-IN" dirty="0" smtClean="0">
                <a:latin typeface="Calibri"/>
                <a:ea typeface="Calibri"/>
                <a:cs typeface="Calibri"/>
                <a:sym typeface="Calibri"/>
              </a:rPr>
              <a:t>an action potential reaches the axon terminal of the </a:t>
            </a:r>
            <a:r>
              <a:rPr lang="en-IN" dirty="0" err="1" smtClean="0">
                <a:latin typeface="Calibri"/>
                <a:ea typeface="Calibri"/>
                <a:cs typeface="Calibri"/>
                <a:sym typeface="Calibri"/>
              </a:rPr>
              <a:t>presynaptic</a:t>
            </a:r>
            <a:r>
              <a:rPr lang="en-IN" dirty="0" smtClean="0">
                <a:latin typeface="Calibri"/>
                <a:ea typeface="Calibri"/>
                <a:cs typeface="Calibri"/>
                <a:sym typeface="Calibri"/>
              </a:rPr>
              <a:t> cell, it opens channels that allow calcium to enter the terminal. </a:t>
            </a: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Calcium </a:t>
            </a:r>
            <a:r>
              <a:rPr lang="en-IN" dirty="0" smtClean="0">
                <a:latin typeface="Calibri"/>
                <a:ea typeface="Calibri"/>
                <a:cs typeface="Calibri"/>
                <a:sym typeface="Calibri"/>
              </a:rPr>
              <a:t>causes synaptic vesicles to fuse with the membrane, releasing their contents into the narrow space between the </a:t>
            </a:r>
            <a:r>
              <a:rPr lang="en-IN" dirty="0" err="1" smtClean="0">
                <a:latin typeface="Calibri"/>
                <a:ea typeface="Calibri"/>
                <a:cs typeface="Calibri"/>
                <a:sym typeface="Calibri"/>
              </a:rPr>
              <a:t>presynaptic</a:t>
            </a:r>
            <a:r>
              <a:rPr lang="en-IN" dirty="0" smtClean="0">
                <a:latin typeface="Calibri"/>
                <a:ea typeface="Calibri"/>
                <a:cs typeface="Calibri"/>
                <a:sym typeface="Calibri"/>
              </a:rPr>
              <a:t> and postsynaptic membranes. This area is called the synaptic cleft. </a:t>
            </a: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neurotransmitter molecules travel across the synaptic cleft and bind to receptors, which are proteins that are embedded in the membrane of the postsynaptic cell.</a:t>
            </a:r>
            <a:endParaRPr lang="en-IN" dirty="0" smtClean="0">
              <a:latin typeface="Calibri"/>
              <a:ea typeface="Calibri"/>
              <a:cs typeface="Calibri"/>
              <a:sym typeface="Calibri"/>
            </a:endParaRPr>
          </a:p>
        </p:txBody>
      </p:sp>
      <p:pic>
        <p:nvPicPr>
          <p:cNvPr id="12290" name="Picture 2" descr="Chemical synapse - Simple English Wikipedia, the free encyclopedia"/>
          <p:cNvPicPr>
            <a:picLocks noChangeAspect="1" noChangeArrowheads="1"/>
          </p:cNvPicPr>
          <p:nvPr/>
        </p:nvPicPr>
        <p:blipFill>
          <a:blip r:embed="rId4"/>
          <a:srcRect/>
          <a:stretch>
            <a:fillRect/>
          </a:stretch>
        </p:blipFill>
        <p:spPr bwMode="auto">
          <a:xfrm>
            <a:off x="4739951" y="512730"/>
            <a:ext cx="4251293" cy="390064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pic>
        <p:nvPicPr>
          <p:cNvPr id="8194" name="Picture 2" descr="Neural Zones Figure ppt download"/>
          <p:cNvPicPr>
            <a:picLocks noChangeAspect="1" noChangeArrowheads="1"/>
          </p:cNvPicPr>
          <p:nvPr/>
        </p:nvPicPr>
        <p:blipFill>
          <a:blip r:embed="rId4"/>
          <a:srcRect/>
          <a:stretch>
            <a:fillRect/>
          </a:stretch>
        </p:blipFill>
        <p:spPr bwMode="auto">
          <a:xfrm>
            <a:off x="1853747" y="373225"/>
            <a:ext cx="5508105" cy="446936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439</Words>
  <Application>Microsoft Office PowerPoint</Application>
  <PresentationFormat>On-screen Show (16:9)</PresentationFormat>
  <Paragraphs>39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Light</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RUDRA</cp:lastModifiedBy>
  <cp:revision>5</cp:revision>
  <dcterms:modified xsi:type="dcterms:W3CDTF">2020-08-22T15:32:11Z</dcterms:modified>
</cp:coreProperties>
</file>