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70" r:id="rId4"/>
    <p:sldId id="258" r:id="rId5"/>
    <p:sldId id="260" r:id="rId6"/>
    <p:sldId id="261" r:id="rId7"/>
    <p:sldId id="262" r:id="rId8"/>
    <p:sldId id="263" r:id="rId9"/>
    <p:sldId id="264" r:id="rId10"/>
    <p:sldId id="265" r:id="rId11"/>
    <p:sldId id="271" r:id="rId12"/>
    <p:sldId id="267" r:id="rId13"/>
    <p:sldId id="272" r:id="rId14"/>
    <p:sldId id="25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4624" autoAdjust="0"/>
  </p:normalViewPr>
  <p:slideViewPr>
    <p:cSldViewPr snapToGrid="0">
      <p:cViewPr>
        <p:scale>
          <a:sx n="102" d="100"/>
          <a:sy n="102" d="100"/>
        </p:scale>
        <p:origin x="-438" y="6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0-06-17T16:36:04.720" idx="2">
    <p:pos x="6000" y="100"/>
    <p:text>+amanrouniyar@odmegroup.org How come the website here is ODM Egroup and not ODM PS?
_Assigned to you_
-Swoyan Satyendu</p:text>
  </p:cm>
  <p:cm authorId="0" dt="2020-06-17T16:36:04.724" idx="1">
    <p:pos x="6000" y="0"/>
    <p:text>1. The logo in the centre looks bad. take it to TOP-LEFT
2. Where in ODM E Group Logo, here? 
3. What about, Closing Slide? 
Similar changes, pending in Kids World PPT as well +amanrouniyar@odmegroup.org
_Assigned to you_
-Swoyan Satyendu</p:tex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CD1769-8858-4DA2-9CA0-945A9D418E7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D1567D6F-1BBD-4E00-8793-EC652E009E89}">
      <dgm:prSet phldrT="[Text]" custT="1"/>
      <dgm:spPr/>
      <dgm:t>
        <a:bodyPr/>
        <a:lstStyle/>
        <a:p>
          <a:r>
            <a:rPr lang="en-IN" sz="1600" b="1" dirty="0" smtClean="0">
              <a:latin typeface="Calibri" pitchFamily="34" charset="0"/>
            </a:rPr>
            <a:t>REPRODUCTION</a:t>
          </a:r>
          <a:endParaRPr lang="en-IN" sz="1600" b="1" dirty="0">
            <a:latin typeface="Calibri" pitchFamily="34" charset="0"/>
          </a:endParaRPr>
        </a:p>
      </dgm:t>
    </dgm:pt>
    <dgm:pt modelId="{33C904F2-F630-4772-8990-A8BE71757EAE}" type="parTrans" cxnId="{1AE9CFA3-C52B-4271-B6E8-BF1BBFBA9C93}">
      <dgm:prSet/>
      <dgm:spPr/>
      <dgm:t>
        <a:bodyPr/>
        <a:lstStyle/>
        <a:p>
          <a:endParaRPr lang="en-IN"/>
        </a:p>
      </dgm:t>
    </dgm:pt>
    <dgm:pt modelId="{2D9107AF-4EEA-4D0F-B30B-FCFE47C36456}" type="sibTrans" cxnId="{1AE9CFA3-C52B-4271-B6E8-BF1BBFBA9C93}">
      <dgm:prSet/>
      <dgm:spPr/>
      <dgm:t>
        <a:bodyPr/>
        <a:lstStyle/>
        <a:p>
          <a:endParaRPr lang="en-IN"/>
        </a:p>
      </dgm:t>
    </dgm:pt>
    <dgm:pt modelId="{AAEB93C1-7C74-4E1D-A1CD-F5082C7F040C}">
      <dgm:prSet phldrT="[Text]" custT="1"/>
      <dgm:spPr/>
      <dgm:t>
        <a:bodyPr/>
        <a:lstStyle/>
        <a:p>
          <a:r>
            <a:rPr lang="en-IN" sz="1600" b="1" dirty="0" smtClean="0">
              <a:latin typeface="Calibri" pitchFamily="34" charset="0"/>
            </a:rPr>
            <a:t>SEXUAL</a:t>
          </a:r>
          <a:endParaRPr lang="en-IN" sz="1600" b="1" dirty="0">
            <a:latin typeface="Calibri" pitchFamily="34" charset="0"/>
          </a:endParaRPr>
        </a:p>
      </dgm:t>
    </dgm:pt>
    <dgm:pt modelId="{C29EB9DA-76B0-49A7-A5D5-EF4CB2677A62}" type="parTrans" cxnId="{48FFCE6F-3235-4D14-BA97-88C432A469FE}">
      <dgm:prSet/>
      <dgm:spPr/>
      <dgm:t>
        <a:bodyPr/>
        <a:lstStyle/>
        <a:p>
          <a:endParaRPr lang="en-IN" dirty="0"/>
        </a:p>
      </dgm:t>
    </dgm:pt>
    <dgm:pt modelId="{5F5A67D6-0373-4BC0-A389-ADA482634821}" type="sibTrans" cxnId="{48FFCE6F-3235-4D14-BA97-88C432A469FE}">
      <dgm:prSet/>
      <dgm:spPr/>
      <dgm:t>
        <a:bodyPr/>
        <a:lstStyle/>
        <a:p>
          <a:endParaRPr lang="en-IN"/>
        </a:p>
      </dgm:t>
    </dgm:pt>
    <dgm:pt modelId="{648B85D7-9F5D-4E16-BF69-44299828C854}">
      <dgm:prSet phldrT="[Text]" custT="1"/>
      <dgm:spPr/>
      <dgm:t>
        <a:bodyPr/>
        <a:lstStyle/>
        <a:p>
          <a:r>
            <a:rPr lang="en-IN" sz="1600" b="1" dirty="0" smtClean="0">
              <a:latin typeface="Calibri" pitchFamily="34" charset="0"/>
            </a:rPr>
            <a:t>ASEXUAL</a:t>
          </a:r>
          <a:endParaRPr lang="en-IN" sz="1600" b="1" dirty="0">
            <a:latin typeface="Calibri" pitchFamily="34" charset="0"/>
          </a:endParaRPr>
        </a:p>
      </dgm:t>
    </dgm:pt>
    <dgm:pt modelId="{8285C8F5-6781-483B-AD53-05B1B7CB4696}" type="parTrans" cxnId="{DE058D4A-0C85-443D-8648-33B84F7C1E2B}">
      <dgm:prSet/>
      <dgm:spPr/>
      <dgm:t>
        <a:bodyPr/>
        <a:lstStyle/>
        <a:p>
          <a:endParaRPr lang="en-IN" dirty="0"/>
        </a:p>
      </dgm:t>
    </dgm:pt>
    <dgm:pt modelId="{8CE65900-FA74-4D51-A9DB-BF77D75D37C7}" type="sibTrans" cxnId="{DE058D4A-0C85-443D-8648-33B84F7C1E2B}">
      <dgm:prSet/>
      <dgm:spPr/>
      <dgm:t>
        <a:bodyPr/>
        <a:lstStyle/>
        <a:p>
          <a:endParaRPr lang="en-IN"/>
        </a:p>
      </dgm:t>
    </dgm:pt>
    <dgm:pt modelId="{708C8291-7CA1-49E7-97B7-C30746F59E81}" type="pres">
      <dgm:prSet presAssocID="{77CD1769-8858-4DA2-9CA0-945A9D418E74}" presName="hierChild1" presStyleCnt="0">
        <dgm:presLayoutVars>
          <dgm:orgChart val="1"/>
          <dgm:chPref val="1"/>
          <dgm:dir/>
          <dgm:animOne val="branch"/>
          <dgm:animLvl val="lvl"/>
          <dgm:resizeHandles/>
        </dgm:presLayoutVars>
      </dgm:prSet>
      <dgm:spPr/>
      <dgm:t>
        <a:bodyPr/>
        <a:lstStyle/>
        <a:p>
          <a:endParaRPr lang="en-IN"/>
        </a:p>
      </dgm:t>
    </dgm:pt>
    <dgm:pt modelId="{8FF48CF1-CDE7-493B-B49E-7F50E4CAF206}" type="pres">
      <dgm:prSet presAssocID="{D1567D6F-1BBD-4E00-8793-EC652E009E89}" presName="hierRoot1" presStyleCnt="0">
        <dgm:presLayoutVars>
          <dgm:hierBranch val="init"/>
        </dgm:presLayoutVars>
      </dgm:prSet>
      <dgm:spPr/>
    </dgm:pt>
    <dgm:pt modelId="{D4FB6630-2B87-4C91-BA1E-E2FE4F2BC9FF}" type="pres">
      <dgm:prSet presAssocID="{D1567D6F-1BBD-4E00-8793-EC652E009E89}" presName="rootComposite1" presStyleCnt="0"/>
      <dgm:spPr/>
    </dgm:pt>
    <dgm:pt modelId="{FDC48523-B0F4-4132-B78B-C9088A75EC67}" type="pres">
      <dgm:prSet presAssocID="{D1567D6F-1BBD-4E00-8793-EC652E009E89}" presName="rootText1" presStyleLbl="node0" presStyleIdx="0" presStyleCnt="1" custScaleY="29945" custLinFactNeighborX="1015">
        <dgm:presLayoutVars>
          <dgm:chPref val="3"/>
        </dgm:presLayoutVars>
      </dgm:prSet>
      <dgm:spPr/>
      <dgm:t>
        <a:bodyPr/>
        <a:lstStyle/>
        <a:p>
          <a:endParaRPr lang="en-IN"/>
        </a:p>
      </dgm:t>
    </dgm:pt>
    <dgm:pt modelId="{5A1F2845-D5F2-4EEA-94B9-04C22AC99234}" type="pres">
      <dgm:prSet presAssocID="{D1567D6F-1BBD-4E00-8793-EC652E009E89}" presName="rootConnector1" presStyleLbl="node1" presStyleIdx="0" presStyleCnt="0"/>
      <dgm:spPr/>
      <dgm:t>
        <a:bodyPr/>
        <a:lstStyle/>
        <a:p>
          <a:endParaRPr lang="en-IN"/>
        </a:p>
      </dgm:t>
    </dgm:pt>
    <dgm:pt modelId="{B9576AFD-F905-4BF5-B5E2-FDAD1EC1614E}" type="pres">
      <dgm:prSet presAssocID="{D1567D6F-1BBD-4E00-8793-EC652E009E89}" presName="hierChild2" presStyleCnt="0"/>
      <dgm:spPr/>
    </dgm:pt>
    <dgm:pt modelId="{48FBF894-ABD4-46F4-AD50-536B3E30201F}" type="pres">
      <dgm:prSet presAssocID="{C29EB9DA-76B0-49A7-A5D5-EF4CB2677A62}" presName="Name37" presStyleLbl="parChTrans1D2" presStyleIdx="0" presStyleCnt="2"/>
      <dgm:spPr/>
      <dgm:t>
        <a:bodyPr/>
        <a:lstStyle/>
        <a:p>
          <a:endParaRPr lang="en-IN"/>
        </a:p>
      </dgm:t>
    </dgm:pt>
    <dgm:pt modelId="{5FE8D299-F9ED-4BCE-ABA3-7504CCAC052E}" type="pres">
      <dgm:prSet presAssocID="{AAEB93C1-7C74-4E1D-A1CD-F5082C7F040C}" presName="hierRoot2" presStyleCnt="0">
        <dgm:presLayoutVars>
          <dgm:hierBranch val="init"/>
        </dgm:presLayoutVars>
      </dgm:prSet>
      <dgm:spPr/>
    </dgm:pt>
    <dgm:pt modelId="{CCAC922E-70B1-401E-AEB5-FA07CE9AD20E}" type="pres">
      <dgm:prSet presAssocID="{AAEB93C1-7C74-4E1D-A1CD-F5082C7F040C}" presName="rootComposite" presStyleCnt="0"/>
      <dgm:spPr/>
    </dgm:pt>
    <dgm:pt modelId="{A229C226-A89A-4456-9636-4E9EA6DB3CE6}" type="pres">
      <dgm:prSet presAssocID="{AAEB93C1-7C74-4E1D-A1CD-F5082C7F040C}" presName="rootText" presStyleLbl="node2" presStyleIdx="0" presStyleCnt="2" custScaleY="32799">
        <dgm:presLayoutVars>
          <dgm:chPref val="3"/>
        </dgm:presLayoutVars>
      </dgm:prSet>
      <dgm:spPr/>
      <dgm:t>
        <a:bodyPr/>
        <a:lstStyle/>
        <a:p>
          <a:endParaRPr lang="en-IN"/>
        </a:p>
      </dgm:t>
    </dgm:pt>
    <dgm:pt modelId="{3FCF4720-8772-4D8E-B83A-92F3CC34D02F}" type="pres">
      <dgm:prSet presAssocID="{AAEB93C1-7C74-4E1D-A1CD-F5082C7F040C}" presName="rootConnector" presStyleLbl="node2" presStyleIdx="0" presStyleCnt="2"/>
      <dgm:spPr/>
      <dgm:t>
        <a:bodyPr/>
        <a:lstStyle/>
        <a:p>
          <a:endParaRPr lang="en-IN"/>
        </a:p>
      </dgm:t>
    </dgm:pt>
    <dgm:pt modelId="{F8BFB679-62AE-4425-B34D-BC8C371E92F8}" type="pres">
      <dgm:prSet presAssocID="{AAEB93C1-7C74-4E1D-A1CD-F5082C7F040C}" presName="hierChild4" presStyleCnt="0"/>
      <dgm:spPr/>
    </dgm:pt>
    <dgm:pt modelId="{500E48A3-D434-4250-BAFA-D1BEB829289C}" type="pres">
      <dgm:prSet presAssocID="{AAEB93C1-7C74-4E1D-A1CD-F5082C7F040C}" presName="hierChild5" presStyleCnt="0"/>
      <dgm:spPr/>
    </dgm:pt>
    <dgm:pt modelId="{3DC10931-4555-458B-96D2-4607ED146647}" type="pres">
      <dgm:prSet presAssocID="{8285C8F5-6781-483B-AD53-05B1B7CB4696}" presName="Name37" presStyleLbl="parChTrans1D2" presStyleIdx="1" presStyleCnt="2"/>
      <dgm:spPr/>
      <dgm:t>
        <a:bodyPr/>
        <a:lstStyle/>
        <a:p>
          <a:endParaRPr lang="en-IN"/>
        </a:p>
      </dgm:t>
    </dgm:pt>
    <dgm:pt modelId="{7EB4F765-EE5D-4F1F-9708-2C80DFFB35AC}" type="pres">
      <dgm:prSet presAssocID="{648B85D7-9F5D-4E16-BF69-44299828C854}" presName="hierRoot2" presStyleCnt="0">
        <dgm:presLayoutVars>
          <dgm:hierBranch val="init"/>
        </dgm:presLayoutVars>
      </dgm:prSet>
      <dgm:spPr/>
    </dgm:pt>
    <dgm:pt modelId="{05DA780A-D14D-4B81-A71A-82D92CEC573D}" type="pres">
      <dgm:prSet presAssocID="{648B85D7-9F5D-4E16-BF69-44299828C854}" presName="rootComposite" presStyleCnt="0"/>
      <dgm:spPr/>
    </dgm:pt>
    <dgm:pt modelId="{B81C73E9-AEA7-43F5-9A6C-7768C67087BB}" type="pres">
      <dgm:prSet presAssocID="{648B85D7-9F5D-4E16-BF69-44299828C854}" presName="rootText" presStyleLbl="node2" presStyleIdx="1" presStyleCnt="2" custScaleY="30092">
        <dgm:presLayoutVars>
          <dgm:chPref val="3"/>
        </dgm:presLayoutVars>
      </dgm:prSet>
      <dgm:spPr/>
      <dgm:t>
        <a:bodyPr/>
        <a:lstStyle/>
        <a:p>
          <a:endParaRPr lang="en-IN"/>
        </a:p>
      </dgm:t>
    </dgm:pt>
    <dgm:pt modelId="{8F18EF0F-C0D1-4E80-BB8E-70BA6C5D4DF2}" type="pres">
      <dgm:prSet presAssocID="{648B85D7-9F5D-4E16-BF69-44299828C854}" presName="rootConnector" presStyleLbl="node2" presStyleIdx="1" presStyleCnt="2"/>
      <dgm:spPr/>
      <dgm:t>
        <a:bodyPr/>
        <a:lstStyle/>
        <a:p>
          <a:endParaRPr lang="en-IN"/>
        </a:p>
      </dgm:t>
    </dgm:pt>
    <dgm:pt modelId="{A10329C9-E981-49F0-ABA4-991F6F7DD455}" type="pres">
      <dgm:prSet presAssocID="{648B85D7-9F5D-4E16-BF69-44299828C854}" presName="hierChild4" presStyleCnt="0"/>
      <dgm:spPr/>
    </dgm:pt>
    <dgm:pt modelId="{376EB087-047E-4B19-ABB2-AA24413379B3}" type="pres">
      <dgm:prSet presAssocID="{648B85D7-9F5D-4E16-BF69-44299828C854}" presName="hierChild5" presStyleCnt="0"/>
      <dgm:spPr/>
    </dgm:pt>
    <dgm:pt modelId="{074E7C35-3BAB-4FF3-AE20-2237B96D27F7}" type="pres">
      <dgm:prSet presAssocID="{D1567D6F-1BBD-4E00-8793-EC652E009E89}" presName="hierChild3" presStyleCnt="0"/>
      <dgm:spPr/>
    </dgm:pt>
  </dgm:ptLst>
  <dgm:cxnLst>
    <dgm:cxn modelId="{48FFCE6F-3235-4D14-BA97-88C432A469FE}" srcId="{D1567D6F-1BBD-4E00-8793-EC652E009E89}" destId="{AAEB93C1-7C74-4E1D-A1CD-F5082C7F040C}" srcOrd="0" destOrd="0" parTransId="{C29EB9DA-76B0-49A7-A5D5-EF4CB2677A62}" sibTransId="{5F5A67D6-0373-4BC0-A389-ADA482634821}"/>
    <dgm:cxn modelId="{DE058D4A-0C85-443D-8648-33B84F7C1E2B}" srcId="{D1567D6F-1BBD-4E00-8793-EC652E009E89}" destId="{648B85D7-9F5D-4E16-BF69-44299828C854}" srcOrd="1" destOrd="0" parTransId="{8285C8F5-6781-483B-AD53-05B1B7CB4696}" sibTransId="{8CE65900-FA74-4D51-A9DB-BF77D75D37C7}"/>
    <dgm:cxn modelId="{59C14D79-C20A-4A73-B249-29498BE9B435}" type="presOf" srcId="{AAEB93C1-7C74-4E1D-A1CD-F5082C7F040C}" destId="{3FCF4720-8772-4D8E-B83A-92F3CC34D02F}" srcOrd="1" destOrd="0" presId="urn:microsoft.com/office/officeart/2005/8/layout/orgChart1"/>
    <dgm:cxn modelId="{E34BAEB4-B9C6-40DF-BF22-F56A0549D291}" type="presOf" srcId="{8285C8F5-6781-483B-AD53-05B1B7CB4696}" destId="{3DC10931-4555-458B-96D2-4607ED146647}" srcOrd="0" destOrd="0" presId="urn:microsoft.com/office/officeart/2005/8/layout/orgChart1"/>
    <dgm:cxn modelId="{46FB7445-9E42-4B4B-AB06-164B07C07B79}" type="presOf" srcId="{D1567D6F-1BBD-4E00-8793-EC652E009E89}" destId="{FDC48523-B0F4-4132-B78B-C9088A75EC67}" srcOrd="0" destOrd="0" presId="urn:microsoft.com/office/officeart/2005/8/layout/orgChart1"/>
    <dgm:cxn modelId="{1F7D8A9F-79E3-493A-A32B-458F523464AA}" type="presOf" srcId="{648B85D7-9F5D-4E16-BF69-44299828C854}" destId="{8F18EF0F-C0D1-4E80-BB8E-70BA6C5D4DF2}" srcOrd="1" destOrd="0" presId="urn:microsoft.com/office/officeart/2005/8/layout/orgChart1"/>
    <dgm:cxn modelId="{BBEE5093-CBA4-440D-AA36-10659023F5A0}" type="presOf" srcId="{D1567D6F-1BBD-4E00-8793-EC652E009E89}" destId="{5A1F2845-D5F2-4EEA-94B9-04C22AC99234}" srcOrd="1" destOrd="0" presId="urn:microsoft.com/office/officeart/2005/8/layout/orgChart1"/>
    <dgm:cxn modelId="{7BAEEC21-E981-494A-8EDC-202D8A36B6BF}" type="presOf" srcId="{C29EB9DA-76B0-49A7-A5D5-EF4CB2677A62}" destId="{48FBF894-ABD4-46F4-AD50-536B3E30201F}" srcOrd="0" destOrd="0" presId="urn:microsoft.com/office/officeart/2005/8/layout/orgChart1"/>
    <dgm:cxn modelId="{AA456C23-F651-4C6D-94D9-69D33817ED30}" type="presOf" srcId="{648B85D7-9F5D-4E16-BF69-44299828C854}" destId="{B81C73E9-AEA7-43F5-9A6C-7768C67087BB}" srcOrd="0" destOrd="0" presId="urn:microsoft.com/office/officeart/2005/8/layout/orgChart1"/>
    <dgm:cxn modelId="{3DC9DD25-0C87-4769-BC62-78DC8BD27DFE}" type="presOf" srcId="{AAEB93C1-7C74-4E1D-A1CD-F5082C7F040C}" destId="{A229C226-A89A-4456-9636-4E9EA6DB3CE6}" srcOrd="0" destOrd="0" presId="urn:microsoft.com/office/officeart/2005/8/layout/orgChart1"/>
    <dgm:cxn modelId="{22995213-45D4-4504-8DFB-78F283221680}" type="presOf" srcId="{77CD1769-8858-4DA2-9CA0-945A9D418E74}" destId="{708C8291-7CA1-49E7-97B7-C30746F59E81}" srcOrd="0" destOrd="0" presId="urn:microsoft.com/office/officeart/2005/8/layout/orgChart1"/>
    <dgm:cxn modelId="{1AE9CFA3-C52B-4271-B6E8-BF1BBFBA9C93}" srcId="{77CD1769-8858-4DA2-9CA0-945A9D418E74}" destId="{D1567D6F-1BBD-4E00-8793-EC652E009E89}" srcOrd="0" destOrd="0" parTransId="{33C904F2-F630-4772-8990-A8BE71757EAE}" sibTransId="{2D9107AF-4EEA-4D0F-B30B-FCFE47C36456}"/>
    <dgm:cxn modelId="{73D50A8F-B0A5-41BD-B34F-7B8754B804D6}" type="presParOf" srcId="{708C8291-7CA1-49E7-97B7-C30746F59E81}" destId="{8FF48CF1-CDE7-493B-B49E-7F50E4CAF206}" srcOrd="0" destOrd="0" presId="urn:microsoft.com/office/officeart/2005/8/layout/orgChart1"/>
    <dgm:cxn modelId="{EE2E1CCB-5427-4AB7-B800-B621DEA5BB20}" type="presParOf" srcId="{8FF48CF1-CDE7-493B-B49E-7F50E4CAF206}" destId="{D4FB6630-2B87-4C91-BA1E-E2FE4F2BC9FF}" srcOrd="0" destOrd="0" presId="urn:microsoft.com/office/officeart/2005/8/layout/orgChart1"/>
    <dgm:cxn modelId="{EA2C1C42-3143-489A-82DA-2EEED39DD294}" type="presParOf" srcId="{D4FB6630-2B87-4C91-BA1E-E2FE4F2BC9FF}" destId="{FDC48523-B0F4-4132-B78B-C9088A75EC67}" srcOrd="0" destOrd="0" presId="urn:microsoft.com/office/officeart/2005/8/layout/orgChart1"/>
    <dgm:cxn modelId="{4FC4A07B-0316-4833-8233-5B3E99C77876}" type="presParOf" srcId="{D4FB6630-2B87-4C91-BA1E-E2FE4F2BC9FF}" destId="{5A1F2845-D5F2-4EEA-94B9-04C22AC99234}" srcOrd="1" destOrd="0" presId="urn:microsoft.com/office/officeart/2005/8/layout/orgChart1"/>
    <dgm:cxn modelId="{DA97CCC3-98D0-44B1-8E9F-174802266A1A}" type="presParOf" srcId="{8FF48CF1-CDE7-493B-B49E-7F50E4CAF206}" destId="{B9576AFD-F905-4BF5-B5E2-FDAD1EC1614E}" srcOrd="1" destOrd="0" presId="urn:microsoft.com/office/officeart/2005/8/layout/orgChart1"/>
    <dgm:cxn modelId="{83B7BC3E-2455-423C-96E1-D7DA6E74298B}" type="presParOf" srcId="{B9576AFD-F905-4BF5-B5E2-FDAD1EC1614E}" destId="{48FBF894-ABD4-46F4-AD50-536B3E30201F}" srcOrd="0" destOrd="0" presId="urn:microsoft.com/office/officeart/2005/8/layout/orgChart1"/>
    <dgm:cxn modelId="{11E91281-5B36-4E40-AB25-6E05AEB03678}" type="presParOf" srcId="{B9576AFD-F905-4BF5-B5E2-FDAD1EC1614E}" destId="{5FE8D299-F9ED-4BCE-ABA3-7504CCAC052E}" srcOrd="1" destOrd="0" presId="urn:microsoft.com/office/officeart/2005/8/layout/orgChart1"/>
    <dgm:cxn modelId="{25B28C4C-97B3-4E66-BDE3-C92F5206A2F2}" type="presParOf" srcId="{5FE8D299-F9ED-4BCE-ABA3-7504CCAC052E}" destId="{CCAC922E-70B1-401E-AEB5-FA07CE9AD20E}" srcOrd="0" destOrd="0" presId="urn:microsoft.com/office/officeart/2005/8/layout/orgChart1"/>
    <dgm:cxn modelId="{5E735EDF-4A31-494C-942F-B0BE689957C7}" type="presParOf" srcId="{CCAC922E-70B1-401E-AEB5-FA07CE9AD20E}" destId="{A229C226-A89A-4456-9636-4E9EA6DB3CE6}" srcOrd="0" destOrd="0" presId="urn:microsoft.com/office/officeart/2005/8/layout/orgChart1"/>
    <dgm:cxn modelId="{E1951FC7-BD92-4148-96C4-706893F6A513}" type="presParOf" srcId="{CCAC922E-70B1-401E-AEB5-FA07CE9AD20E}" destId="{3FCF4720-8772-4D8E-B83A-92F3CC34D02F}" srcOrd="1" destOrd="0" presId="urn:microsoft.com/office/officeart/2005/8/layout/orgChart1"/>
    <dgm:cxn modelId="{9B7F23EB-FABA-47E6-A6EC-7B10A0BFB31A}" type="presParOf" srcId="{5FE8D299-F9ED-4BCE-ABA3-7504CCAC052E}" destId="{F8BFB679-62AE-4425-B34D-BC8C371E92F8}" srcOrd="1" destOrd="0" presId="urn:microsoft.com/office/officeart/2005/8/layout/orgChart1"/>
    <dgm:cxn modelId="{FAE9E5E4-3387-47D7-9DBB-00F3E4E85CD4}" type="presParOf" srcId="{5FE8D299-F9ED-4BCE-ABA3-7504CCAC052E}" destId="{500E48A3-D434-4250-BAFA-D1BEB829289C}" srcOrd="2" destOrd="0" presId="urn:microsoft.com/office/officeart/2005/8/layout/orgChart1"/>
    <dgm:cxn modelId="{340CF191-2625-45FC-99C9-696161CB3BE0}" type="presParOf" srcId="{B9576AFD-F905-4BF5-B5E2-FDAD1EC1614E}" destId="{3DC10931-4555-458B-96D2-4607ED146647}" srcOrd="2" destOrd="0" presId="urn:microsoft.com/office/officeart/2005/8/layout/orgChart1"/>
    <dgm:cxn modelId="{D4ADFA9C-0B56-48FB-8D23-F593D850031A}" type="presParOf" srcId="{B9576AFD-F905-4BF5-B5E2-FDAD1EC1614E}" destId="{7EB4F765-EE5D-4F1F-9708-2C80DFFB35AC}" srcOrd="3" destOrd="0" presId="urn:microsoft.com/office/officeart/2005/8/layout/orgChart1"/>
    <dgm:cxn modelId="{C1AB1E69-8EEA-4BB6-A06D-5999B7168C9C}" type="presParOf" srcId="{7EB4F765-EE5D-4F1F-9708-2C80DFFB35AC}" destId="{05DA780A-D14D-4B81-A71A-82D92CEC573D}" srcOrd="0" destOrd="0" presId="urn:microsoft.com/office/officeart/2005/8/layout/orgChart1"/>
    <dgm:cxn modelId="{9C86E76D-AF71-46CA-933A-E2CD7EBA6D3B}" type="presParOf" srcId="{05DA780A-D14D-4B81-A71A-82D92CEC573D}" destId="{B81C73E9-AEA7-43F5-9A6C-7768C67087BB}" srcOrd="0" destOrd="0" presId="urn:microsoft.com/office/officeart/2005/8/layout/orgChart1"/>
    <dgm:cxn modelId="{78005B2F-C1F5-4E2A-BD0F-73418900892B}" type="presParOf" srcId="{05DA780A-D14D-4B81-A71A-82D92CEC573D}" destId="{8F18EF0F-C0D1-4E80-BB8E-70BA6C5D4DF2}" srcOrd="1" destOrd="0" presId="urn:microsoft.com/office/officeart/2005/8/layout/orgChart1"/>
    <dgm:cxn modelId="{75028608-A860-49F7-AE8A-824C7FFFD469}" type="presParOf" srcId="{7EB4F765-EE5D-4F1F-9708-2C80DFFB35AC}" destId="{A10329C9-E981-49F0-ABA4-991F6F7DD455}" srcOrd="1" destOrd="0" presId="urn:microsoft.com/office/officeart/2005/8/layout/orgChart1"/>
    <dgm:cxn modelId="{BC879827-55F8-41EC-8689-CF6FFCC5CE67}" type="presParOf" srcId="{7EB4F765-EE5D-4F1F-9708-2C80DFFB35AC}" destId="{376EB087-047E-4B19-ABB2-AA24413379B3}" srcOrd="2" destOrd="0" presId="urn:microsoft.com/office/officeart/2005/8/layout/orgChart1"/>
    <dgm:cxn modelId="{0259E194-8203-446A-A984-284D8FC50EDA}" type="presParOf" srcId="{8FF48CF1-CDE7-493B-B49E-7F50E4CAF206}" destId="{074E7C35-3BAB-4FF3-AE20-2237B96D27F7}" srcOrd="2" destOrd="0" presId="urn:microsoft.com/office/officeart/2005/8/layout/orgChart1"/>
  </dgm:cxnLst>
  <dgm:bg/>
  <dgm:whole/>
</dgm:dataModel>
</file>

<file path=ppt/diagrams/data2.xml><?xml version="1.0" encoding="utf-8"?>
<dgm:dataModel xmlns:dgm="http://schemas.openxmlformats.org/drawingml/2006/diagram" xmlns:a="http://schemas.openxmlformats.org/drawingml/2006/main">
  <dgm:ptLst>
    <dgm:pt modelId="{EFDACBBF-3D71-4269-8A3B-8D7BA120A3C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IN"/>
        </a:p>
      </dgm:t>
    </dgm:pt>
    <dgm:pt modelId="{556F648A-3494-4481-9A55-EF1216C4C423}">
      <dgm:prSet phldrT="[Text]" custT="1"/>
      <dgm:spPr/>
      <dgm:t>
        <a:bodyPr/>
        <a:lstStyle/>
        <a:p>
          <a:r>
            <a:rPr lang="en-IN" sz="1600" dirty="0" smtClean="0">
              <a:latin typeface="Calibri"/>
              <a:ea typeface="Calibri"/>
              <a:cs typeface="Calibri"/>
              <a:sym typeface="Calibri"/>
            </a:rPr>
            <a:t>Metabolism</a:t>
          </a:r>
          <a:endParaRPr lang="en-IN" sz="1600" dirty="0"/>
        </a:p>
      </dgm:t>
    </dgm:pt>
    <dgm:pt modelId="{B7B8491D-89CD-4AAD-BE3F-AAF3CD456B0A}" type="parTrans" cxnId="{3665166D-DA3E-430E-AC7C-0ACA9EC78326}">
      <dgm:prSet/>
      <dgm:spPr/>
      <dgm:t>
        <a:bodyPr/>
        <a:lstStyle/>
        <a:p>
          <a:endParaRPr lang="en-IN"/>
        </a:p>
      </dgm:t>
    </dgm:pt>
    <dgm:pt modelId="{24ACDA9B-E5C3-4789-8657-7F9FBB6643BF}" type="sibTrans" cxnId="{3665166D-DA3E-430E-AC7C-0ACA9EC78326}">
      <dgm:prSet/>
      <dgm:spPr/>
      <dgm:t>
        <a:bodyPr/>
        <a:lstStyle/>
        <a:p>
          <a:endParaRPr lang="en-IN"/>
        </a:p>
      </dgm:t>
    </dgm:pt>
    <dgm:pt modelId="{17639CD9-D50D-49B3-8DE3-580413339BB7}">
      <dgm:prSet phldrT="[Text]" custT="1"/>
      <dgm:spPr/>
      <dgm:t>
        <a:bodyPr/>
        <a:lstStyle/>
        <a:p>
          <a:r>
            <a:rPr lang="en-IN" sz="1600" dirty="0" smtClean="0">
              <a:latin typeface="Calibri"/>
              <a:ea typeface="Calibri"/>
              <a:cs typeface="Calibri"/>
              <a:sym typeface="Calibri"/>
            </a:rPr>
            <a:t>Anabolism </a:t>
          </a:r>
          <a:endParaRPr lang="en-IN" sz="1600" dirty="0"/>
        </a:p>
      </dgm:t>
    </dgm:pt>
    <dgm:pt modelId="{21563BFD-AE89-413D-AB0D-3070342A6439}" type="parTrans" cxnId="{04A66027-9FEC-4AD0-BF79-C11E0C349517}">
      <dgm:prSet/>
      <dgm:spPr/>
      <dgm:t>
        <a:bodyPr/>
        <a:lstStyle/>
        <a:p>
          <a:endParaRPr lang="en-IN" dirty="0"/>
        </a:p>
      </dgm:t>
    </dgm:pt>
    <dgm:pt modelId="{1C331B66-66D9-4FC0-B0BC-8773BAFDE9C8}" type="sibTrans" cxnId="{04A66027-9FEC-4AD0-BF79-C11E0C349517}">
      <dgm:prSet/>
      <dgm:spPr/>
      <dgm:t>
        <a:bodyPr/>
        <a:lstStyle/>
        <a:p>
          <a:endParaRPr lang="en-IN"/>
        </a:p>
      </dgm:t>
    </dgm:pt>
    <dgm:pt modelId="{5D571321-0C01-4FAB-A52B-9F0193505B16}">
      <dgm:prSet phldrT="[Text]" custT="1"/>
      <dgm:spPr/>
      <dgm:t>
        <a:bodyPr/>
        <a:lstStyle/>
        <a:p>
          <a:r>
            <a:rPr lang="en-IN" sz="1600" dirty="0" smtClean="0">
              <a:latin typeface="Calibri"/>
              <a:ea typeface="Calibri"/>
              <a:cs typeface="Calibri"/>
              <a:sym typeface="Calibri"/>
            </a:rPr>
            <a:t>Catabolism</a:t>
          </a:r>
          <a:endParaRPr lang="en-IN" sz="1600" dirty="0"/>
        </a:p>
      </dgm:t>
    </dgm:pt>
    <dgm:pt modelId="{09A66C89-B505-4C6A-8E4B-14747C8CF09E}" type="parTrans" cxnId="{BF1B4245-4967-49E4-AD79-FC13FC0FCBB0}">
      <dgm:prSet/>
      <dgm:spPr/>
      <dgm:t>
        <a:bodyPr/>
        <a:lstStyle/>
        <a:p>
          <a:endParaRPr lang="en-IN" dirty="0"/>
        </a:p>
      </dgm:t>
    </dgm:pt>
    <dgm:pt modelId="{911938C0-026D-49DB-82B6-9D0ED14196EE}" type="sibTrans" cxnId="{BF1B4245-4967-49E4-AD79-FC13FC0FCBB0}">
      <dgm:prSet/>
      <dgm:spPr/>
      <dgm:t>
        <a:bodyPr/>
        <a:lstStyle/>
        <a:p>
          <a:endParaRPr lang="en-IN"/>
        </a:p>
      </dgm:t>
    </dgm:pt>
    <dgm:pt modelId="{F8A3C45F-1AAE-4C2D-967E-50FD91B66FB6}" type="pres">
      <dgm:prSet presAssocID="{EFDACBBF-3D71-4269-8A3B-8D7BA120A3C5}" presName="hierChild1" presStyleCnt="0">
        <dgm:presLayoutVars>
          <dgm:orgChart val="1"/>
          <dgm:chPref val="1"/>
          <dgm:dir/>
          <dgm:animOne val="branch"/>
          <dgm:animLvl val="lvl"/>
          <dgm:resizeHandles/>
        </dgm:presLayoutVars>
      </dgm:prSet>
      <dgm:spPr/>
      <dgm:t>
        <a:bodyPr/>
        <a:lstStyle/>
        <a:p>
          <a:endParaRPr lang="en-IN"/>
        </a:p>
      </dgm:t>
    </dgm:pt>
    <dgm:pt modelId="{9670D428-8509-4C5A-965A-4B4DC02042BE}" type="pres">
      <dgm:prSet presAssocID="{556F648A-3494-4481-9A55-EF1216C4C423}" presName="hierRoot1" presStyleCnt="0">
        <dgm:presLayoutVars>
          <dgm:hierBranch val="init"/>
        </dgm:presLayoutVars>
      </dgm:prSet>
      <dgm:spPr/>
    </dgm:pt>
    <dgm:pt modelId="{93448AA3-2FB1-41CA-8DDF-553D4D26BBDB}" type="pres">
      <dgm:prSet presAssocID="{556F648A-3494-4481-9A55-EF1216C4C423}" presName="rootComposite1" presStyleCnt="0"/>
      <dgm:spPr/>
    </dgm:pt>
    <dgm:pt modelId="{1B506021-D472-450B-B07C-EE38D88963FA}" type="pres">
      <dgm:prSet presAssocID="{556F648A-3494-4481-9A55-EF1216C4C423}" presName="rootText1" presStyleLbl="node0" presStyleIdx="0" presStyleCnt="1" custScaleX="62629" custScaleY="28194" custLinFactNeighborY="2707">
        <dgm:presLayoutVars>
          <dgm:chPref val="3"/>
        </dgm:presLayoutVars>
      </dgm:prSet>
      <dgm:spPr/>
      <dgm:t>
        <a:bodyPr/>
        <a:lstStyle/>
        <a:p>
          <a:endParaRPr lang="en-IN"/>
        </a:p>
      </dgm:t>
    </dgm:pt>
    <dgm:pt modelId="{3B963FA9-4A4E-4FAA-A3D2-57CE399D8C4B}" type="pres">
      <dgm:prSet presAssocID="{556F648A-3494-4481-9A55-EF1216C4C423}" presName="rootConnector1" presStyleLbl="node1" presStyleIdx="0" presStyleCnt="0"/>
      <dgm:spPr/>
      <dgm:t>
        <a:bodyPr/>
        <a:lstStyle/>
        <a:p>
          <a:endParaRPr lang="en-IN"/>
        </a:p>
      </dgm:t>
    </dgm:pt>
    <dgm:pt modelId="{F348777E-B3F5-4017-8985-3BA7669C7D2F}" type="pres">
      <dgm:prSet presAssocID="{556F648A-3494-4481-9A55-EF1216C4C423}" presName="hierChild2" presStyleCnt="0"/>
      <dgm:spPr/>
    </dgm:pt>
    <dgm:pt modelId="{2CB258BB-FEB5-466F-89E7-A6EEF487A4E3}" type="pres">
      <dgm:prSet presAssocID="{21563BFD-AE89-413D-AB0D-3070342A6439}" presName="Name37" presStyleLbl="parChTrans1D2" presStyleIdx="0" presStyleCnt="2"/>
      <dgm:spPr/>
      <dgm:t>
        <a:bodyPr/>
        <a:lstStyle/>
        <a:p>
          <a:endParaRPr lang="en-IN"/>
        </a:p>
      </dgm:t>
    </dgm:pt>
    <dgm:pt modelId="{E66C51B6-0D53-4738-AC04-92D83BAA40A0}" type="pres">
      <dgm:prSet presAssocID="{17639CD9-D50D-49B3-8DE3-580413339BB7}" presName="hierRoot2" presStyleCnt="0">
        <dgm:presLayoutVars>
          <dgm:hierBranch val="init"/>
        </dgm:presLayoutVars>
      </dgm:prSet>
      <dgm:spPr/>
    </dgm:pt>
    <dgm:pt modelId="{0FD9AD8F-3CBD-4C0E-9318-AEC7CDB12524}" type="pres">
      <dgm:prSet presAssocID="{17639CD9-D50D-49B3-8DE3-580413339BB7}" presName="rootComposite" presStyleCnt="0"/>
      <dgm:spPr/>
    </dgm:pt>
    <dgm:pt modelId="{BC81F896-AFB0-4B02-8BE3-27EECFC92CE2}" type="pres">
      <dgm:prSet presAssocID="{17639CD9-D50D-49B3-8DE3-580413339BB7}" presName="rootText" presStyleLbl="node2" presStyleIdx="0" presStyleCnt="2" custScaleX="69874" custScaleY="28328">
        <dgm:presLayoutVars>
          <dgm:chPref val="3"/>
        </dgm:presLayoutVars>
      </dgm:prSet>
      <dgm:spPr/>
      <dgm:t>
        <a:bodyPr/>
        <a:lstStyle/>
        <a:p>
          <a:endParaRPr lang="en-IN"/>
        </a:p>
      </dgm:t>
    </dgm:pt>
    <dgm:pt modelId="{5DAA64A1-CE0E-43CB-ABAE-7B09097E193B}" type="pres">
      <dgm:prSet presAssocID="{17639CD9-D50D-49B3-8DE3-580413339BB7}" presName="rootConnector" presStyleLbl="node2" presStyleIdx="0" presStyleCnt="2"/>
      <dgm:spPr/>
      <dgm:t>
        <a:bodyPr/>
        <a:lstStyle/>
        <a:p>
          <a:endParaRPr lang="en-IN"/>
        </a:p>
      </dgm:t>
    </dgm:pt>
    <dgm:pt modelId="{D1BC00D7-D9F4-435C-A2E9-34BC4F09B2EE}" type="pres">
      <dgm:prSet presAssocID="{17639CD9-D50D-49B3-8DE3-580413339BB7}" presName="hierChild4" presStyleCnt="0"/>
      <dgm:spPr/>
    </dgm:pt>
    <dgm:pt modelId="{D0F32AC7-532B-4E98-BC55-C61368017C0F}" type="pres">
      <dgm:prSet presAssocID="{17639CD9-D50D-49B3-8DE3-580413339BB7}" presName="hierChild5" presStyleCnt="0"/>
      <dgm:spPr/>
    </dgm:pt>
    <dgm:pt modelId="{2FF30237-E2C0-4C95-9BCA-31115C7587AD}" type="pres">
      <dgm:prSet presAssocID="{09A66C89-B505-4C6A-8E4B-14747C8CF09E}" presName="Name37" presStyleLbl="parChTrans1D2" presStyleIdx="1" presStyleCnt="2"/>
      <dgm:spPr/>
      <dgm:t>
        <a:bodyPr/>
        <a:lstStyle/>
        <a:p>
          <a:endParaRPr lang="en-IN"/>
        </a:p>
      </dgm:t>
    </dgm:pt>
    <dgm:pt modelId="{DC0E5AA7-9167-488D-9744-DE9441EB4F8E}" type="pres">
      <dgm:prSet presAssocID="{5D571321-0C01-4FAB-A52B-9F0193505B16}" presName="hierRoot2" presStyleCnt="0">
        <dgm:presLayoutVars>
          <dgm:hierBranch val="init"/>
        </dgm:presLayoutVars>
      </dgm:prSet>
      <dgm:spPr/>
    </dgm:pt>
    <dgm:pt modelId="{A6F0AEB0-139C-4311-9D9B-70BE8B19275D}" type="pres">
      <dgm:prSet presAssocID="{5D571321-0C01-4FAB-A52B-9F0193505B16}" presName="rootComposite" presStyleCnt="0"/>
      <dgm:spPr/>
    </dgm:pt>
    <dgm:pt modelId="{0CD8E486-C672-49D8-B71A-95E2EDD84FF5}" type="pres">
      <dgm:prSet presAssocID="{5D571321-0C01-4FAB-A52B-9F0193505B16}" presName="rootText" presStyleLbl="node2" presStyleIdx="1" presStyleCnt="2" custScaleX="78095" custScaleY="28327" custLinFactNeighborX="677" custLinFactNeighborY="2031">
        <dgm:presLayoutVars>
          <dgm:chPref val="3"/>
        </dgm:presLayoutVars>
      </dgm:prSet>
      <dgm:spPr/>
      <dgm:t>
        <a:bodyPr/>
        <a:lstStyle/>
        <a:p>
          <a:endParaRPr lang="en-IN"/>
        </a:p>
      </dgm:t>
    </dgm:pt>
    <dgm:pt modelId="{3A69DFD0-213D-40DB-B45A-70205E5D6160}" type="pres">
      <dgm:prSet presAssocID="{5D571321-0C01-4FAB-A52B-9F0193505B16}" presName="rootConnector" presStyleLbl="node2" presStyleIdx="1" presStyleCnt="2"/>
      <dgm:spPr/>
      <dgm:t>
        <a:bodyPr/>
        <a:lstStyle/>
        <a:p>
          <a:endParaRPr lang="en-IN"/>
        </a:p>
      </dgm:t>
    </dgm:pt>
    <dgm:pt modelId="{5C11817D-5998-4BF8-92BD-0FEE86B1DCD6}" type="pres">
      <dgm:prSet presAssocID="{5D571321-0C01-4FAB-A52B-9F0193505B16}" presName="hierChild4" presStyleCnt="0"/>
      <dgm:spPr/>
    </dgm:pt>
    <dgm:pt modelId="{F6FF8CF7-E296-464C-A3E3-A1B3A90747AA}" type="pres">
      <dgm:prSet presAssocID="{5D571321-0C01-4FAB-A52B-9F0193505B16}" presName="hierChild5" presStyleCnt="0"/>
      <dgm:spPr/>
    </dgm:pt>
    <dgm:pt modelId="{FED5B9AE-6456-415E-AA62-2D97FDA8BCB2}" type="pres">
      <dgm:prSet presAssocID="{556F648A-3494-4481-9A55-EF1216C4C423}" presName="hierChild3" presStyleCnt="0"/>
      <dgm:spPr/>
    </dgm:pt>
  </dgm:ptLst>
  <dgm:cxnLst>
    <dgm:cxn modelId="{82FD1F1C-7257-443B-9028-49F3A0447F29}" type="presOf" srcId="{17639CD9-D50D-49B3-8DE3-580413339BB7}" destId="{BC81F896-AFB0-4B02-8BE3-27EECFC92CE2}" srcOrd="0" destOrd="0" presId="urn:microsoft.com/office/officeart/2005/8/layout/orgChart1"/>
    <dgm:cxn modelId="{5A458816-0C8B-43DF-B737-ABA8B87010CD}" type="presOf" srcId="{5D571321-0C01-4FAB-A52B-9F0193505B16}" destId="{3A69DFD0-213D-40DB-B45A-70205E5D6160}" srcOrd="1" destOrd="0" presId="urn:microsoft.com/office/officeart/2005/8/layout/orgChart1"/>
    <dgm:cxn modelId="{830648C6-F46D-47C9-8A88-AC032143BCC3}" type="presOf" srcId="{EFDACBBF-3D71-4269-8A3B-8D7BA120A3C5}" destId="{F8A3C45F-1AAE-4C2D-967E-50FD91B66FB6}" srcOrd="0" destOrd="0" presId="urn:microsoft.com/office/officeart/2005/8/layout/orgChart1"/>
    <dgm:cxn modelId="{80DAA4B8-B6D6-482F-A674-63405A210326}" type="presOf" srcId="{556F648A-3494-4481-9A55-EF1216C4C423}" destId="{1B506021-D472-450B-B07C-EE38D88963FA}" srcOrd="0" destOrd="0" presId="urn:microsoft.com/office/officeart/2005/8/layout/orgChart1"/>
    <dgm:cxn modelId="{2C792CFB-3900-4A89-B1A0-586920C5B31A}" type="presOf" srcId="{09A66C89-B505-4C6A-8E4B-14747C8CF09E}" destId="{2FF30237-E2C0-4C95-9BCA-31115C7587AD}" srcOrd="0" destOrd="0" presId="urn:microsoft.com/office/officeart/2005/8/layout/orgChart1"/>
    <dgm:cxn modelId="{BF1B4245-4967-49E4-AD79-FC13FC0FCBB0}" srcId="{556F648A-3494-4481-9A55-EF1216C4C423}" destId="{5D571321-0C01-4FAB-A52B-9F0193505B16}" srcOrd="1" destOrd="0" parTransId="{09A66C89-B505-4C6A-8E4B-14747C8CF09E}" sibTransId="{911938C0-026D-49DB-82B6-9D0ED14196EE}"/>
    <dgm:cxn modelId="{66834621-280A-4AA9-B3C1-257555AEC267}" type="presOf" srcId="{556F648A-3494-4481-9A55-EF1216C4C423}" destId="{3B963FA9-4A4E-4FAA-A3D2-57CE399D8C4B}" srcOrd="1" destOrd="0" presId="urn:microsoft.com/office/officeart/2005/8/layout/orgChart1"/>
    <dgm:cxn modelId="{ED176154-D2FF-4F80-94AF-09B706862AD7}" type="presOf" srcId="{17639CD9-D50D-49B3-8DE3-580413339BB7}" destId="{5DAA64A1-CE0E-43CB-ABAE-7B09097E193B}" srcOrd="1" destOrd="0" presId="urn:microsoft.com/office/officeart/2005/8/layout/orgChart1"/>
    <dgm:cxn modelId="{3665166D-DA3E-430E-AC7C-0ACA9EC78326}" srcId="{EFDACBBF-3D71-4269-8A3B-8D7BA120A3C5}" destId="{556F648A-3494-4481-9A55-EF1216C4C423}" srcOrd="0" destOrd="0" parTransId="{B7B8491D-89CD-4AAD-BE3F-AAF3CD456B0A}" sibTransId="{24ACDA9B-E5C3-4789-8657-7F9FBB6643BF}"/>
    <dgm:cxn modelId="{F3EDA90F-ED18-45C8-9453-3C4CB62529E1}" type="presOf" srcId="{5D571321-0C01-4FAB-A52B-9F0193505B16}" destId="{0CD8E486-C672-49D8-B71A-95E2EDD84FF5}" srcOrd="0" destOrd="0" presId="urn:microsoft.com/office/officeart/2005/8/layout/orgChart1"/>
    <dgm:cxn modelId="{FA3F6521-5CF6-4338-84A8-AD1D4AC6DD28}" type="presOf" srcId="{21563BFD-AE89-413D-AB0D-3070342A6439}" destId="{2CB258BB-FEB5-466F-89E7-A6EEF487A4E3}" srcOrd="0" destOrd="0" presId="urn:microsoft.com/office/officeart/2005/8/layout/orgChart1"/>
    <dgm:cxn modelId="{04A66027-9FEC-4AD0-BF79-C11E0C349517}" srcId="{556F648A-3494-4481-9A55-EF1216C4C423}" destId="{17639CD9-D50D-49B3-8DE3-580413339BB7}" srcOrd="0" destOrd="0" parTransId="{21563BFD-AE89-413D-AB0D-3070342A6439}" sibTransId="{1C331B66-66D9-4FC0-B0BC-8773BAFDE9C8}"/>
    <dgm:cxn modelId="{8AB9C2D4-E75B-4069-BC5A-3399F7CFBAA7}" type="presParOf" srcId="{F8A3C45F-1AAE-4C2D-967E-50FD91B66FB6}" destId="{9670D428-8509-4C5A-965A-4B4DC02042BE}" srcOrd="0" destOrd="0" presId="urn:microsoft.com/office/officeart/2005/8/layout/orgChart1"/>
    <dgm:cxn modelId="{49FA5174-170B-411C-884F-4C605A6CE887}" type="presParOf" srcId="{9670D428-8509-4C5A-965A-4B4DC02042BE}" destId="{93448AA3-2FB1-41CA-8DDF-553D4D26BBDB}" srcOrd="0" destOrd="0" presId="urn:microsoft.com/office/officeart/2005/8/layout/orgChart1"/>
    <dgm:cxn modelId="{7724EFE6-5621-4E76-9C0F-DE0D971B194E}" type="presParOf" srcId="{93448AA3-2FB1-41CA-8DDF-553D4D26BBDB}" destId="{1B506021-D472-450B-B07C-EE38D88963FA}" srcOrd="0" destOrd="0" presId="urn:microsoft.com/office/officeart/2005/8/layout/orgChart1"/>
    <dgm:cxn modelId="{AFFFDC5B-9ED0-42EC-BC82-BF3896711703}" type="presParOf" srcId="{93448AA3-2FB1-41CA-8DDF-553D4D26BBDB}" destId="{3B963FA9-4A4E-4FAA-A3D2-57CE399D8C4B}" srcOrd="1" destOrd="0" presId="urn:microsoft.com/office/officeart/2005/8/layout/orgChart1"/>
    <dgm:cxn modelId="{5F2E93C1-960C-4D9C-998D-9112AF5B994E}" type="presParOf" srcId="{9670D428-8509-4C5A-965A-4B4DC02042BE}" destId="{F348777E-B3F5-4017-8985-3BA7669C7D2F}" srcOrd="1" destOrd="0" presId="urn:microsoft.com/office/officeart/2005/8/layout/orgChart1"/>
    <dgm:cxn modelId="{CCE211FB-088E-4BBC-8E81-085029AC47B2}" type="presParOf" srcId="{F348777E-B3F5-4017-8985-3BA7669C7D2F}" destId="{2CB258BB-FEB5-466F-89E7-A6EEF487A4E3}" srcOrd="0" destOrd="0" presId="urn:microsoft.com/office/officeart/2005/8/layout/orgChart1"/>
    <dgm:cxn modelId="{A8191212-DC61-412C-BB7D-D93DFD56DB5F}" type="presParOf" srcId="{F348777E-B3F5-4017-8985-3BA7669C7D2F}" destId="{E66C51B6-0D53-4738-AC04-92D83BAA40A0}" srcOrd="1" destOrd="0" presId="urn:microsoft.com/office/officeart/2005/8/layout/orgChart1"/>
    <dgm:cxn modelId="{27DFBA77-20C4-4C0D-805D-BF19C9C39F0B}" type="presParOf" srcId="{E66C51B6-0D53-4738-AC04-92D83BAA40A0}" destId="{0FD9AD8F-3CBD-4C0E-9318-AEC7CDB12524}" srcOrd="0" destOrd="0" presId="urn:microsoft.com/office/officeart/2005/8/layout/orgChart1"/>
    <dgm:cxn modelId="{21536A08-DE88-4A50-B1CF-5B0FBFED5C91}" type="presParOf" srcId="{0FD9AD8F-3CBD-4C0E-9318-AEC7CDB12524}" destId="{BC81F896-AFB0-4B02-8BE3-27EECFC92CE2}" srcOrd="0" destOrd="0" presId="urn:microsoft.com/office/officeart/2005/8/layout/orgChart1"/>
    <dgm:cxn modelId="{845FC3FC-BF3F-4E84-BAC3-49974F75BB95}" type="presParOf" srcId="{0FD9AD8F-3CBD-4C0E-9318-AEC7CDB12524}" destId="{5DAA64A1-CE0E-43CB-ABAE-7B09097E193B}" srcOrd="1" destOrd="0" presId="urn:microsoft.com/office/officeart/2005/8/layout/orgChart1"/>
    <dgm:cxn modelId="{E725BF37-71C7-4FE0-8EFC-76570F3D1C66}" type="presParOf" srcId="{E66C51B6-0D53-4738-AC04-92D83BAA40A0}" destId="{D1BC00D7-D9F4-435C-A2E9-34BC4F09B2EE}" srcOrd="1" destOrd="0" presId="urn:microsoft.com/office/officeart/2005/8/layout/orgChart1"/>
    <dgm:cxn modelId="{93F326A3-308B-4A2F-858E-5ABEC48062D2}" type="presParOf" srcId="{E66C51B6-0D53-4738-AC04-92D83BAA40A0}" destId="{D0F32AC7-532B-4E98-BC55-C61368017C0F}" srcOrd="2" destOrd="0" presId="urn:microsoft.com/office/officeart/2005/8/layout/orgChart1"/>
    <dgm:cxn modelId="{0B1B5E1D-7C39-4EF8-94E8-24D4280546E4}" type="presParOf" srcId="{F348777E-B3F5-4017-8985-3BA7669C7D2F}" destId="{2FF30237-E2C0-4C95-9BCA-31115C7587AD}" srcOrd="2" destOrd="0" presId="urn:microsoft.com/office/officeart/2005/8/layout/orgChart1"/>
    <dgm:cxn modelId="{A65B0717-EEB9-4568-B80A-71CEBCC4FA85}" type="presParOf" srcId="{F348777E-B3F5-4017-8985-3BA7669C7D2F}" destId="{DC0E5AA7-9167-488D-9744-DE9441EB4F8E}" srcOrd="3" destOrd="0" presId="urn:microsoft.com/office/officeart/2005/8/layout/orgChart1"/>
    <dgm:cxn modelId="{89121F92-E1B7-49A1-8009-16B40A0CA548}" type="presParOf" srcId="{DC0E5AA7-9167-488D-9744-DE9441EB4F8E}" destId="{A6F0AEB0-139C-4311-9D9B-70BE8B19275D}" srcOrd="0" destOrd="0" presId="urn:microsoft.com/office/officeart/2005/8/layout/orgChart1"/>
    <dgm:cxn modelId="{4F8EC946-DE0C-44A7-B474-2FDC027DE0C4}" type="presParOf" srcId="{A6F0AEB0-139C-4311-9D9B-70BE8B19275D}" destId="{0CD8E486-C672-49D8-B71A-95E2EDD84FF5}" srcOrd="0" destOrd="0" presId="urn:microsoft.com/office/officeart/2005/8/layout/orgChart1"/>
    <dgm:cxn modelId="{0B416521-A9BB-4827-B396-6A0FFBEC3891}" type="presParOf" srcId="{A6F0AEB0-139C-4311-9D9B-70BE8B19275D}" destId="{3A69DFD0-213D-40DB-B45A-70205E5D6160}" srcOrd="1" destOrd="0" presId="urn:microsoft.com/office/officeart/2005/8/layout/orgChart1"/>
    <dgm:cxn modelId="{8264B41D-C4E5-410C-9361-D47C58D4B676}" type="presParOf" srcId="{DC0E5AA7-9167-488D-9744-DE9441EB4F8E}" destId="{5C11817D-5998-4BF8-92BD-0FEE86B1DCD6}" srcOrd="1" destOrd="0" presId="urn:microsoft.com/office/officeart/2005/8/layout/orgChart1"/>
    <dgm:cxn modelId="{1A30516D-1CDC-45CF-9213-13EC23FBE855}" type="presParOf" srcId="{DC0E5AA7-9167-488D-9744-DE9441EB4F8E}" destId="{F6FF8CF7-E296-464C-A3E3-A1B3A90747AA}" srcOrd="2" destOrd="0" presId="urn:microsoft.com/office/officeart/2005/8/layout/orgChart1"/>
    <dgm:cxn modelId="{3A857D21-3ADD-495B-9717-4DFAB397E97F}" type="presParOf" srcId="{9670D428-8509-4C5A-965A-4B4DC02042BE}" destId="{FED5B9AE-6456-415E-AA62-2D97FDA8BCB2}"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 xmlns:p14="http://schemas.microsoft.com/office/powerpoint/2010/main" val="45161577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4" name="Google Shape;74;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Google Shape;67;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9"/>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a:stretch/>
        </p:blipFill>
        <p:spPr>
          <a:xfrm>
            <a:off x="0" y="3777621"/>
            <a:ext cx="9144000" cy="1365879"/>
          </a:xfrm>
          <a:prstGeom prst="rect">
            <a:avLst/>
          </a:prstGeom>
          <a:noFill/>
          <a:ln>
            <a:noFill/>
          </a:ln>
        </p:spPr>
      </p:pic>
      <p:pic>
        <p:nvPicPr>
          <p:cNvPr id="55" name="Google Shape;55;p13"/>
          <p:cNvPicPr preferRelativeResize="0"/>
          <p:nvPr/>
        </p:nvPicPr>
        <p:blipFill rotWithShape="1">
          <a:blip r:embed="rId4">
            <a:alphaModFix/>
          </a:blip>
          <a:srcRect/>
          <a:stretch/>
        </p:blipFill>
        <p:spPr>
          <a:xfrm>
            <a:off x="7904900" y="105700"/>
            <a:ext cx="1170475" cy="1170475"/>
          </a:xfrm>
          <a:prstGeom prst="rect">
            <a:avLst/>
          </a:prstGeom>
          <a:noFill/>
          <a:ln>
            <a:noFill/>
          </a:ln>
        </p:spPr>
      </p:pic>
      <p:sp>
        <p:nvSpPr>
          <p:cNvPr id="56" name="Google Shape;56;p13"/>
          <p:cNvSpPr txBox="1"/>
          <p:nvPr/>
        </p:nvSpPr>
        <p:spPr>
          <a:xfrm>
            <a:off x="1129004" y="699794"/>
            <a:ext cx="6913983" cy="2258010"/>
          </a:xfrm>
          <a:prstGeom prst="rect">
            <a:avLst/>
          </a:prstGeom>
          <a:noFill/>
          <a:ln>
            <a:noFill/>
          </a:ln>
        </p:spPr>
        <p:txBody>
          <a:bodyPr spcFirstLastPara="1" wrap="square" lIns="91425" tIns="91425" rIns="91425" bIns="91425" anchor="t" anchorCtr="0">
            <a:noAutofit/>
          </a:bodyPr>
          <a:lstStyle/>
          <a:p>
            <a:pPr lvl="0" algn="ctr">
              <a:buSzPts val="3100"/>
            </a:pPr>
            <a:r>
              <a:rPr lang="en-IN" sz="3000" b="1" dirty="0" smtClean="0">
                <a:solidFill>
                  <a:srgbClr val="FF0000"/>
                </a:solidFill>
                <a:latin typeface="Calibri"/>
                <a:ea typeface="Calibri"/>
                <a:cs typeface="Calibri"/>
                <a:sym typeface="Calibri"/>
              </a:rPr>
              <a:t>THE LIVING WORLD </a:t>
            </a:r>
          </a:p>
          <a:p>
            <a:pPr lvl="0">
              <a:buSzPts val="3100"/>
            </a:pPr>
            <a:r>
              <a:rPr lang="en-IN" sz="2800" dirty="0" smtClean="0">
                <a:solidFill>
                  <a:schemeClr val="tx1"/>
                </a:solidFill>
                <a:latin typeface="Calibri"/>
                <a:ea typeface="Calibri"/>
                <a:cs typeface="Calibri"/>
                <a:sym typeface="Calibri"/>
              </a:rPr>
              <a:t>    </a:t>
            </a:r>
            <a:r>
              <a:rPr lang="en-IN" sz="2500" b="1" dirty="0" smtClean="0">
                <a:solidFill>
                  <a:schemeClr val="tx1"/>
                </a:solidFill>
                <a:latin typeface="Calibri"/>
                <a:ea typeface="Calibri"/>
                <a:cs typeface="Calibri"/>
                <a:sym typeface="Calibri"/>
              </a:rPr>
              <a:t>INTRODUCTION, WHAT IS LIVING?,DIVERSITY</a:t>
            </a:r>
            <a:endParaRPr sz="2500" b="1" i="0" u="none" strike="noStrike" cap="none">
              <a:solidFill>
                <a:schemeClr val="tx1"/>
              </a:solidFill>
              <a:latin typeface="Calibri"/>
              <a:ea typeface="Calibri"/>
              <a:cs typeface="Calibri"/>
              <a:sym typeface="Calibri"/>
            </a:endParaRPr>
          </a:p>
        </p:txBody>
      </p:sp>
      <p:sp>
        <p:nvSpPr>
          <p:cNvPr id="57" name="Google Shape;57;p13"/>
          <p:cNvSpPr txBox="1"/>
          <p:nvPr/>
        </p:nvSpPr>
        <p:spPr>
          <a:xfrm>
            <a:off x="2576737" y="2487763"/>
            <a:ext cx="3497491" cy="966900"/>
          </a:xfrm>
          <a:prstGeom prst="rect">
            <a:avLst/>
          </a:prstGeom>
          <a:noFill/>
          <a:ln>
            <a:noFill/>
          </a:ln>
        </p:spPr>
        <p:txBody>
          <a:bodyPr spcFirstLastPara="1" wrap="square" lIns="91425" tIns="91425" rIns="91425" bIns="91425" anchor="t" anchorCtr="0">
            <a:noAutofit/>
          </a:bodyPr>
          <a:lstStyle/>
          <a:p>
            <a:pPr marL="0" lvl="0" indent="0" rtl="0">
              <a:spcBef>
                <a:spcPts val="0"/>
              </a:spcBef>
              <a:spcAft>
                <a:spcPts val="0"/>
              </a:spcAft>
              <a:buNone/>
            </a:pPr>
            <a:r>
              <a:rPr lang="en" b="1" dirty="0"/>
              <a:t>SUBJECT : </a:t>
            </a:r>
            <a:r>
              <a:rPr lang="en" b="1" dirty="0" smtClean="0"/>
              <a:t>BIOLOGY</a:t>
            </a:r>
            <a:endParaRPr b="1"/>
          </a:p>
          <a:p>
            <a:pPr marL="0" lvl="0" indent="0" rtl="0">
              <a:spcBef>
                <a:spcPts val="0"/>
              </a:spcBef>
              <a:spcAft>
                <a:spcPts val="0"/>
              </a:spcAft>
              <a:buNone/>
            </a:pPr>
            <a:r>
              <a:rPr lang="en" b="1" dirty="0"/>
              <a:t>CHAPTER NUMBER</a:t>
            </a:r>
            <a:r>
              <a:rPr lang="en" b="1" dirty="0" smtClean="0"/>
              <a:t>: 01</a:t>
            </a:r>
            <a:endParaRPr b="1"/>
          </a:p>
          <a:p>
            <a:pPr lvl="0"/>
            <a:r>
              <a:rPr lang="en" b="1" dirty="0"/>
              <a:t>CHAPTER NAME </a:t>
            </a:r>
            <a:r>
              <a:rPr lang="en" b="1" dirty="0" smtClean="0"/>
              <a:t>:THE LIVING WORLD</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178481"/>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US" sz="2200" b="1" i="0" u="none" strike="noStrike" cap="none" dirty="0" smtClean="0">
                <a:solidFill>
                  <a:srgbClr val="FF0000"/>
                </a:solidFill>
                <a:latin typeface="Calibri" pitchFamily="34" charset="0"/>
                <a:cs typeface="Calibri" pitchFamily="34" charset="0"/>
                <a:sym typeface="Arial"/>
              </a:rPr>
              <a:t>BIOLOGICAL NOMENCLATURE</a:t>
            </a:r>
            <a:endParaRPr sz="2200" b="1" i="0" u="none" strike="noStrike" cap="none">
              <a:solidFill>
                <a:srgbClr val="FF0000"/>
              </a:solidFill>
              <a:latin typeface="Calibri" pitchFamily="34" charset="0"/>
              <a:cs typeface="Calibri" pitchFamily="34" charset="0"/>
              <a:sym typeface="Arial"/>
            </a:endParaRPr>
          </a:p>
        </p:txBody>
      </p:sp>
      <p:sp>
        <p:nvSpPr>
          <p:cNvPr id="71" name="Google Shape;71;p15"/>
          <p:cNvSpPr txBox="1"/>
          <p:nvPr/>
        </p:nvSpPr>
        <p:spPr>
          <a:xfrm>
            <a:off x="309997" y="868532"/>
            <a:ext cx="8688300" cy="3367565"/>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b="1" dirty="0" err="1" smtClean="0">
                <a:latin typeface="Calibri"/>
                <a:ea typeface="Calibri"/>
                <a:cs typeface="Calibri"/>
                <a:sym typeface="Calibri"/>
              </a:rPr>
              <a:t>Carolous</a:t>
            </a:r>
            <a:r>
              <a:rPr lang="en-IN" b="1" dirty="0" smtClean="0">
                <a:latin typeface="Calibri"/>
                <a:ea typeface="Calibri"/>
                <a:cs typeface="Calibri"/>
                <a:sym typeface="Calibri"/>
              </a:rPr>
              <a:t> Linnaeus </a:t>
            </a:r>
            <a:r>
              <a:rPr lang="en-IN" dirty="0" smtClean="0">
                <a:latin typeface="Calibri"/>
                <a:ea typeface="Calibri"/>
                <a:cs typeface="Calibri"/>
                <a:sym typeface="Calibri"/>
              </a:rPr>
              <a:t>invented the modern system of binomial nomenclature.</a:t>
            </a:r>
          </a:p>
          <a:p>
            <a:pPr lvl="0">
              <a:buSzPts val="1400"/>
              <a:buFont typeface="Arial" pitchFamily="34" charset="0"/>
              <a:buChar char="•"/>
            </a:pPr>
            <a:endParaRPr lang="en-IN" b="1" dirty="0" smtClean="0">
              <a:latin typeface="Calibri"/>
              <a:ea typeface="Calibri"/>
              <a:cs typeface="Calibri"/>
              <a:sym typeface="Calibri"/>
            </a:endParaRPr>
          </a:p>
          <a:p>
            <a:pPr lvl="0">
              <a:spcAft>
                <a:spcPts val="600"/>
              </a:spcAft>
              <a:buSzPts val="1400"/>
              <a:buFont typeface="Arial" pitchFamily="34" charset="0"/>
              <a:buChar char="•"/>
            </a:pPr>
            <a:r>
              <a:rPr lang="en-IN" b="1" dirty="0" smtClean="0">
                <a:latin typeface="Calibri"/>
                <a:ea typeface="Calibri"/>
                <a:cs typeface="Calibri"/>
                <a:sym typeface="Calibri"/>
              </a:rPr>
              <a:t>Biological nomenclature</a:t>
            </a:r>
            <a:r>
              <a:rPr lang="en-IN" dirty="0" smtClean="0">
                <a:latin typeface="Calibri"/>
                <a:ea typeface="Calibri"/>
                <a:cs typeface="Calibri"/>
                <a:sym typeface="Calibri"/>
              </a:rPr>
              <a:t>– It is the universally accepted principles to provide scientific name to known organisms. Each name has two components- generic name (genus) and specific epithet (species). </a:t>
            </a:r>
          </a:p>
          <a:p>
            <a:pPr lvl="0">
              <a:spcAft>
                <a:spcPts val="600"/>
              </a:spcAft>
              <a:buSzPts val="1400"/>
              <a:buFont typeface="Arial" pitchFamily="34" charset="0"/>
              <a:buChar char="•"/>
            </a:pPr>
            <a:r>
              <a:rPr lang="en-IN" dirty="0" smtClean="0">
                <a:latin typeface="Calibri"/>
                <a:ea typeface="Calibri"/>
                <a:cs typeface="Calibri"/>
                <a:sym typeface="Calibri"/>
              </a:rPr>
              <a:t>Examples : Mango- </a:t>
            </a:r>
            <a:r>
              <a:rPr lang="en-IN" i="1" dirty="0" smtClean="0">
                <a:latin typeface="Calibri"/>
                <a:ea typeface="Calibri"/>
                <a:cs typeface="Calibri"/>
                <a:sym typeface="Calibri"/>
              </a:rPr>
              <a:t>Mangifera indica </a:t>
            </a:r>
            <a:r>
              <a:rPr lang="en-IN" dirty="0" smtClean="0">
                <a:latin typeface="Calibri"/>
                <a:ea typeface="Calibri"/>
                <a:cs typeface="Calibri"/>
                <a:sym typeface="Calibri"/>
              </a:rPr>
              <a:t>(Mango), </a:t>
            </a:r>
            <a:r>
              <a:rPr lang="en-IN" i="1" dirty="0" err="1" smtClean="0">
                <a:latin typeface="Calibri"/>
                <a:ea typeface="Calibri"/>
                <a:cs typeface="Calibri"/>
                <a:sym typeface="Calibri"/>
              </a:rPr>
              <a:t>Oryza</a:t>
            </a:r>
            <a:r>
              <a:rPr lang="en-IN" i="1" dirty="0" smtClean="0">
                <a:latin typeface="Calibri"/>
                <a:ea typeface="Calibri"/>
                <a:cs typeface="Calibri"/>
                <a:sym typeface="Calibri"/>
              </a:rPr>
              <a:t> </a:t>
            </a:r>
            <a:r>
              <a:rPr lang="en-IN" i="1" dirty="0" err="1" smtClean="0">
                <a:latin typeface="Calibri"/>
                <a:ea typeface="Calibri"/>
                <a:cs typeface="Calibri"/>
                <a:sym typeface="Calibri"/>
              </a:rPr>
              <a:t>sativa</a:t>
            </a:r>
            <a:r>
              <a:rPr lang="en-IN" i="1" dirty="0" smtClean="0">
                <a:latin typeface="Calibri"/>
                <a:ea typeface="Calibri"/>
                <a:cs typeface="Calibri"/>
                <a:sym typeface="Calibri"/>
              </a:rPr>
              <a:t> </a:t>
            </a:r>
            <a:r>
              <a:rPr lang="en-IN" dirty="0" smtClean="0">
                <a:latin typeface="Calibri"/>
                <a:ea typeface="Calibri"/>
                <a:cs typeface="Calibri"/>
                <a:sym typeface="Calibri"/>
              </a:rPr>
              <a:t>(Rice</a:t>
            </a:r>
            <a:r>
              <a:rPr lang="en-IN" i="1" dirty="0" smtClean="0">
                <a:latin typeface="Calibri"/>
                <a:ea typeface="Calibri"/>
                <a:cs typeface="Calibri"/>
                <a:sym typeface="Calibri"/>
              </a:rPr>
              <a:t>), </a:t>
            </a:r>
            <a:r>
              <a:rPr lang="en-IN" i="1" dirty="0" err="1" smtClean="0">
                <a:latin typeface="Calibri"/>
                <a:ea typeface="Calibri"/>
                <a:cs typeface="Calibri"/>
                <a:sym typeface="Calibri"/>
              </a:rPr>
              <a:t>Triticum</a:t>
            </a:r>
            <a:r>
              <a:rPr lang="en-IN" i="1" dirty="0" smtClean="0">
                <a:latin typeface="Calibri"/>
                <a:ea typeface="Calibri"/>
                <a:cs typeface="Calibri"/>
                <a:sym typeface="Calibri"/>
              </a:rPr>
              <a:t> </a:t>
            </a:r>
            <a:r>
              <a:rPr lang="en-IN" i="1" dirty="0" err="1" smtClean="0">
                <a:latin typeface="Calibri"/>
                <a:ea typeface="Calibri"/>
                <a:cs typeface="Calibri"/>
                <a:sym typeface="Calibri"/>
              </a:rPr>
              <a:t>aestivum</a:t>
            </a:r>
            <a:r>
              <a:rPr lang="en-IN" i="1" dirty="0" smtClean="0">
                <a:latin typeface="Calibri"/>
                <a:ea typeface="Calibri"/>
                <a:cs typeface="Calibri"/>
                <a:sym typeface="Calibri"/>
              </a:rPr>
              <a:t> </a:t>
            </a:r>
            <a:r>
              <a:rPr lang="en-IN" dirty="0" smtClean="0">
                <a:latin typeface="Calibri"/>
                <a:ea typeface="Calibri"/>
                <a:cs typeface="Calibri"/>
                <a:sym typeface="Calibri"/>
              </a:rPr>
              <a:t>(Wheat), </a:t>
            </a:r>
            <a:r>
              <a:rPr lang="en-IN" i="1" dirty="0" smtClean="0">
                <a:latin typeface="Calibri"/>
                <a:ea typeface="Calibri"/>
                <a:cs typeface="Calibri"/>
                <a:sym typeface="Calibri"/>
              </a:rPr>
              <a:t>Home </a:t>
            </a:r>
            <a:r>
              <a:rPr lang="en-IN" i="1" dirty="0" err="1" smtClean="0">
                <a:latin typeface="Calibri"/>
                <a:ea typeface="Calibri"/>
                <a:cs typeface="Calibri"/>
                <a:sym typeface="Calibri"/>
              </a:rPr>
              <a:t>sapien</a:t>
            </a:r>
            <a:r>
              <a:rPr lang="en-IN" i="1" dirty="0" smtClean="0">
                <a:latin typeface="Calibri"/>
                <a:ea typeface="Calibri"/>
                <a:cs typeface="Calibri"/>
                <a:sym typeface="Calibri"/>
              </a:rPr>
              <a:t> </a:t>
            </a:r>
            <a:r>
              <a:rPr lang="en-IN" dirty="0" smtClean="0">
                <a:latin typeface="Calibri"/>
                <a:ea typeface="Calibri"/>
                <a:cs typeface="Calibri"/>
                <a:sym typeface="Calibri"/>
              </a:rPr>
              <a:t>(Human beings).</a:t>
            </a:r>
          </a:p>
          <a:p>
            <a:pPr lvl="0">
              <a:buSzPts val="1400"/>
              <a:buFont typeface="Arial" pitchFamily="34" charset="0"/>
              <a:buChar char="•"/>
            </a:pPr>
            <a:r>
              <a:rPr lang="en-IN" b="1" dirty="0" smtClean="0">
                <a:latin typeface="Calibri"/>
                <a:ea typeface="Calibri"/>
                <a:cs typeface="Calibri"/>
                <a:sym typeface="Calibri"/>
              </a:rPr>
              <a:t>Universal rules of nomenclature</a:t>
            </a:r>
            <a:r>
              <a:rPr lang="en-IN" dirty="0" smtClean="0">
                <a:latin typeface="Calibri"/>
                <a:ea typeface="Calibri"/>
                <a:cs typeface="Calibri"/>
                <a:sym typeface="Calibri"/>
              </a:rPr>
              <a:t>:-</a:t>
            </a:r>
          </a:p>
          <a:p>
            <a:pPr marL="400050" lvl="0" indent="-400050">
              <a:buSzPts val="1400"/>
              <a:buFont typeface="+mj-lt"/>
              <a:buAutoNum type="romanLcPeriod"/>
            </a:pPr>
            <a:r>
              <a:rPr lang="en-IN" dirty="0" smtClean="0">
                <a:latin typeface="Calibri"/>
                <a:ea typeface="Calibri"/>
                <a:cs typeface="Calibri"/>
                <a:sym typeface="Calibri"/>
              </a:rPr>
              <a:t>Biological names are generally in </a:t>
            </a:r>
            <a:r>
              <a:rPr lang="en-IN" b="1" dirty="0" smtClean="0">
                <a:latin typeface="Calibri"/>
                <a:ea typeface="Calibri"/>
                <a:cs typeface="Calibri"/>
                <a:sym typeface="Calibri"/>
              </a:rPr>
              <a:t>Latin and written in italics.</a:t>
            </a:r>
            <a:r>
              <a:rPr lang="en-IN" dirty="0" smtClean="0">
                <a:latin typeface="Calibri"/>
                <a:ea typeface="Calibri"/>
                <a:cs typeface="Calibri"/>
                <a:sym typeface="Calibri"/>
              </a:rPr>
              <a:t> They are Latinised or derived from Latin irrespective of their origin. </a:t>
            </a:r>
          </a:p>
          <a:p>
            <a:pPr marL="400050" lvl="0" indent="-400050">
              <a:buSzPts val="1400"/>
              <a:buFont typeface="+mj-lt"/>
              <a:buAutoNum type="romanLcPeriod"/>
            </a:pPr>
            <a:r>
              <a:rPr lang="en-IN" dirty="0" smtClean="0">
                <a:latin typeface="Calibri"/>
                <a:ea typeface="Calibri"/>
                <a:cs typeface="Calibri"/>
                <a:sym typeface="Calibri"/>
              </a:rPr>
              <a:t>The first word in a biological name represents </a:t>
            </a:r>
            <a:r>
              <a:rPr lang="en-IN" b="1" dirty="0" smtClean="0">
                <a:latin typeface="Calibri"/>
                <a:ea typeface="Calibri"/>
                <a:cs typeface="Calibri"/>
                <a:sym typeface="Calibri"/>
              </a:rPr>
              <a:t>the genus </a:t>
            </a:r>
            <a:r>
              <a:rPr lang="en-IN" dirty="0" smtClean="0">
                <a:latin typeface="Calibri"/>
                <a:ea typeface="Calibri"/>
                <a:cs typeface="Calibri"/>
                <a:sym typeface="Calibri"/>
              </a:rPr>
              <a:t>while the second component denotes </a:t>
            </a:r>
            <a:r>
              <a:rPr lang="en-IN" b="1" dirty="0" smtClean="0">
                <a:latin typeface="Calibri"/>
                <a:ea typeface="Calibri"/>
                <a:cs typeface="Calibri"/>
                <a:sym typeface="Calibri"/>
              </a:rPr>
              <a:t>the specific epithet. </a:t>
            </a:r>
          </a:p>
          <a:p>
            <a:pPr marL="400050" lvl="0" indent="-400050">
              <a:buSzPts val="1400"/>
              <a:buFont typeface="+mj-lt"/>
              <a:buAutoNum type="romanLcPeriod"/>
            </a:pPr>
            <a:r>
              <a:rPr lang="en-IN" dirty="0" smtClean="0">
                <a:latin typeface="Calibri"/>
                <a:ea typeface="Calibri"/>
                <a:cs typeface="Calibri"/>
                <a:sym typeface="Calibri"/>
              </a:rPr>
              <a:t>Both the words in a biological name, when </a:t>
            </a:r>
            <a:r>
              <a:rPr lang="en-IN" b="1" dirty="0" smtClean="0">
                <a:latin typeface="Calibri"/>
                <a:ea typeface="Calibri"/>
                <a:cs typeface="Calibri"/>
                <a:sym typeface="Calibri"/>
              </a:rPr>
              <a:t>handwritten, are separately underlined, or printed in italics </a:t>
            </a:r>
            <a:r>
              <a:rPr lang="en-IN" dirty="0" smtClean="0">
                <a:latin typeface="Calibri"/>
                <a:ea typeface="Calibri"/>
                <a:cs typeface="Calibri"/>
                <a:sym typeface="Calibri"/>
              </a:rPr>
              <a:t>to indicate their Latin origin. </a:t>
            </a:r>
          </a:p>
          <a:p>
            <a:pPr marL="400050" lvl="0" indent="-400050">
              <a:buSzPts val="1400"/>
              <a:buFont typeface="+mj-lt"/>
              <a:buAutoNum type="romanLcPeriod"/>
            </a:pPr>
            <a:r>
              <a:rPr lang="en-IN" dirty="0" smtClean="0">
                <a:latin typeface="Calibri"/>
                <a:ea typeface="Calibri"/>
                <a:cs typeface="Calibri"/>
                <a:sym typeface="Calibri"/>
              </a:rPr>
              <a:t>The first word denoting </a:t>
            </a:r>
            <a:r>
              <a:rPr lang="en-IN" b="1" dirty="0" smtClean="0">
                <a:latin typeface="Calibri"/>
                <a:ea typeface="Calibri"/>
                <a:cs typeface="Calibri"/>
                <a:sym typeface="Calibri"/>
              </a:rPr>
              <a:t>the genus starts with a capital letter </a:t>
            </a:r>
            <a:r>
              <a:rPr lang="en-IN" dirty="0" smtClean="0">
                <a:latin typeface="Calibri"/>
                <a:ea typeface="Calibri"/>
                <a:cs typeface="Calibri"/>
                <a:sym typeface="Calibri"/>
              </a:rPr>
              <a:t>while the </a:t>
            </a:r>
            <a:r>
              <a:rPr lang="en-IN" b="1" dirty="0" smtClean="0">
                <a:latin typeface="Calibri"/>
                <a:ea typeface="Calibri"/>
                <a:cs typeface="Calibri"/>
                <a:sym typeface="Calibri"/>
              </a:rPr>
              <a:t>specific epithet starts with a small letter. </a:t>
            </a:r>
            <a:r>
              <a:rPr lang="en-IN" dirty="0" smtClean="0">
                <a:latin typeface="Calibri"/>
                <a:ea typeface="Calibri"/>
                <a:cs typeface="Calibri"/>
                <a:sym typeface="Calibri"/>
              </a:rPr>
              <a:t>It can be illustrated with the example of </a:t>
            </a:r>
            <a:r>
              <a:rPr lang="en-IN" i="1" dirty="0" smtClean="0">
                <a:latin typeface="Calibri"/>
                <a:ea typeface="Calibri"/>
                <a:cs typeface="Calibri"/>
                <a:sym typeface="Calibri"/>
              </a:rPr>
              <a:t>Mangifera indica.</a:t>
            </a:r>
          </a:p>
          <a:p>
            <a:pPr marL="400050" indent="-400050">
              <a:buSzPts val="1400"/>
              <a:buFont typeface="+mj-lt"/>
              <a:buAutoNum type="romanLcPeriod"/>
            </a:pPr>
            <a:r>
              <a:rPr lang="en-IN" dirty="0" smtClean="0">
                <a:latin typeface="Calibri"/>
                <a:ea typeface="Calibri"/>
                <a:cs typeface="Calibri"/>
                <a:sym typeface="Calibri"/>
              </a:rPr>
              <a:t>Name of the author appears after the specific epithet, i.e., at the end of the biological name and is written in an abbreviated form, e.g., </a:t>
            </a:r>
            <a:r>
              <a:rPr lang="en-IN" i="1" dirty="0" smtClean="0">
                <a:latin typeface="Calibri"/>
                <a:ea typeface="Calibri"/>
                <a:cs typeface="Calibri"/>
                <a:sym typeface="Calibri"/>
              </a:rPr>
              <a:t>Mangifera indica</a:t>
            </a:r>
            <a:r>
              <a:rPr lang="en-IN" dirty="0" smtClean="0">
                <a:latin typeface="Calibri"/>
                <a:ea typeface="Calibri"/>
                <a:cs typeface="Calibri"/>
                <a:sym typeface="Calibri"/>
              </a:rPr>
              <a:t> Linn. It indicates that this species was first described by Linnaeus</a:t>
            </a:r>
            <a:r>
              <a:rPr lang="en-IN" i="1" dirty="0" smtClean="0">
                <a:latin typeface="Calibri"/>
                <a:ea typeface="Calibri"/>
                <a:cs typeface="Calibri"/>
                <a:sym typeface="Calibri"/>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a:ea typeface="Calibri"/>
                <a:cs typeface="Calibri"/>
                <a:sym typeface="Calibri"/>
              </a:rPr>
              <a:t>DRAWBACKS OF BINOMIAL NOMENCLATURE</a:t>
            </a:r>
          </a:p>
        </p:txBody>
      </p:sp>
      <p:sp>
        <p:nvSpPr>
          <p:cNvPr id="71" name="Google Shape;71;p15"/>
          <p:cNvSpPr txBox="1"/>
          <p:nvPr/>
        </p:nvSpPr>
        <p:spPr>
          <a:xfrm>
            <a:off x="319328" y="1223095"/>
            <a:ext cx="8688300" cy="3367565"/>
          </a:xfrm>
          <a:prstGeom prst="rect">
            <a:avLst/>
          </a:prstGeom>
          <a:noFill/>
          <a:ln>
            <a:noFill/>
          </a:ln>
        </p:spPr>
        <p:txBody>
          <a:bodyPr spcFirstLastPara="1" wrap="square" lIns="91425" tIns="91425" rIns="91425" bIns="91425" anchor="t" anchorCtr="0">
            <a:noAutofit/>
          </a:bodyPr>
          <a:lstStyle/>
          <a:p>
            <a:pPr lvl="0">
              <a:buSzPts val="1400"/>
            </a:pPr>
            <a:r>
              <a:rPr lang="en-IN" dirty="0" smtClean="0">
                <a:latin typeface="Calibri"/>
                <a:ea typeface="Calibri"/>
                <a:cs typeface="Calibri"/>
                <a:sym typeface="Calibri"/>
              </a:rPr>
              <a:t>Some of the basic drawbacks of binomial nomenclature are:</a:t>
            </a:r>
          </a:p>
          <a:p>
            <a:pPr lvl="0">
              <a:buSzPts val="1400"/>
            </a:pPr>
            <a:endParaRPr lang="en-IN" dirty="0" smtClean="0">
              <a:latin typeface="Calibri"/>
              <a:ea typeface="Calibri"/>
              <a:cs typeface="Calibri"/>
              <a:sym typeface="Calibri"/>
            </a:endParaRPr>
          </a:p>
          <a:p>
            <a:pPr marL="342900" lvl="0" indent="-342900">
              <a:buSzPts val="1400"/>
              <a:buFont typeface="+mj-lt"/>
              <a:buAutoNum type="alphaLcPeriod"/>
            </a:pPr>
            <a:r>
              <a:rPr lang="en-IN" dirty="0" smtClean="0">
                <a:latin typeface="Calibri"/>
                <a:ea typeface="Calibri"/>
                <a:cs typeface="Calibri"/>
                <a:sym typeface="Calibri"/>
              </a:rPr>
              <a:t>If two or more names are currently in use, according to the law of priority, the correct name will be the one used first and the others end up being synonyms as validity is the senior synonym. Providing stability in the naming and classification of organisms must be emphasized.</a:t>
            </a:r>
          </a:p>
          <a:p>
            <a:pPr marL="342900" lvl="0" indent="-342900">
              <a:buSzPts val="1400"/>
              <a:buFont typeface="+mj-lt"/>
              <a:buAutoNum type="alphaLcPeriod"/>
            </a:pPr>
            <a:endParaRPr lang="en-IN" dirty="0" smtClean="0">
              <a:latin typeface="Calibri"/>
              <a:ea typeface="Calibri"/>
              <a:cs typeface="Calibri"/>
              <a:sym typeface="Calibri"/>
            </a:endParaRPr>
          </a:p>
          <a:p>
            <a:pPr marL="342900" lvl="0" indent="-342900">
              <a:buSzPts val="1400"/>
              <a:buFont typeface="+mj-lt"/>
              <a:buAutoNum type="alphaLcPeriod"/>
            </a:pPr>
            <a:r>
              <a:rPr lang="en-IN" dirty="0" smtClean="0">
                <a:latin typeface="Calibri"/>
                <a:ea typeface="Calibri"/>
                <a:cs typeface="Calibri"/>
                <a:sym typeface="Calibri"/>
              </a:rPr>
              <a:t>Also, the names used prior to those included in the “</a:t>
            </a:r>
            <a:r>
              <a:rPr lang="en-IN" dirty="0" err="1" smtClean="0">
                <a:latin typeface="Calibri"/>
                <a:ea typeface="Calibri"/>
                <a:cs typeface="Calibri"/>
                <a:sym typeface="Calibri"/>
              </a:rPr>
              <a:t>Systema</a:t>
            </a:r>
            <a:r>
              <a:rPr lang="en-IN" dirty="0" smtClean="0">
                <a:latin typeface="Calibri"/>
                <a:ea typeface="Calibri"/>
                <a:cs typeface="Calibri"/>
                <a:sym typeface="Calibri"/>
              </a:rPr>
              <a:t> </a:t>
            </a:r>
            <a:r>
              <a:rPr lang="en-IN" dirty="0" err="1" smtClean="0">
                <a:latin typeface="Calibri"/>
                <a:ea typeface="Calibri"/>
                <a:cs typeface="Calibri"/>
                <a:sym typeface="Calibri"/>
              </a:rPr>
              <a:t>Naturae</a:t>
            </a:r>
            <a:r>
              <a:rPr lang="en-IN" dirty="0" smtClean="0">
                <a:latin typeface="Calibri"/>
                <a:ea typeface="Calibri"/>
                <a:cs typeface="Calibri"/>
                <a:sym typeface="Calibri"/>
              </a:rPr>
              <a:t>”, by Linnaeus are not recognized.</a:t>
            </a:r>
          </a:p>
          <a:p>
            <a:pPr marL="342900" lvl="0" indent="-342900">
              <a:buSzPts val="1400"/>
            </a:pPr>
            <a:endParaRPr lang="en-IN" dirty="0" smtClean="0">
              <a:latin typeface="Calibri"/>
              <a:ea typeface="Calibri"/>
              <a:cs typeface="Calibri"/>
              <a:sym typeface="Calibri"/>
            </a:endParaRPr>
          </a:p>
          <a:p>
            <a:pPr marL="342900" indent="-342900">
              <a:buSzPts val="1400"/>
            </a:pPr>
            <a:r>
              <a:rPr lang="en-IN" dirty="0" smtClean="0">
                <a:latin typeface="Calibri"/>
                <a:ea typeface="Calibri"/>
                <a:cs typeface="Calibri"/>
                <a:sym typeface="Calibri"/>
              </a:rPr>
              <a:t>NOTE: </a:t>
            </a:r>
            <a:r>
              <a:rPr lang="en-IN" dirty="0" err="1" smtClean="0">
                <a:latin typeface="Calibri"/>
                <a:ea typeface="Calibri"/>
                <a:cs typeface="Calibri"/>
                <a:sym typeface="Calibri"/>
              </a:rPr>
              <a:t>Systema</a:t>
            </a:r>
            <a:r>
              <a:rPr lang="en-IN" dirty="0" smtClean="0">
                <a:latin typeface="Calibri"/>
                <a:ea typeface="Calibri"/>
                <a:cs typeface="Calibri"/>
                <a:sym typeface="Calibri"/>
              </a:rPr>
              <a:t> </a:t>
            </a:r>
            <a:r>
              <a:rPr lang="en-IN" dirty="0" err="1" smtClean="0">
                <a:latin typeface="Calibri"/>
                <a:ea typeface="Calibri"/>
                <a:cs typeface="Calibri"/>
                <a:sym typeface="Calibri"/>
              </a:rPr>
              <a:t>naturae</a:t>
            </a:r>
            <a:r>
              <a:rPr lang="en-IN" dirty="0" smtClean="0">
                <a:latin typeface="Calibri"/>
                <a:ea typeface="Calibri"/>
                <a:cs typeface="Calibri"/>
                <a:sym typeface="Calibri"/>
              </a:rPr>
              <a:t> is a  book of binomial nomenclature introduced by a Swedish botanist, zoologist and physician </a:t>
            </a:r>
            <a:r>
              <a:rPr lang="en-IN" dirty="0" err="1" smtClean="0">
                <a:latin typeface="Calibri"/>
                <a:ea typeface="Calibri"/>
                <a:cs typeface="Calibri"/>
                <a:sym typeface="Calibri"/>
              </a:rPr>
              <a:t>Carolous</a:t>
            </a:r>
            <a:r>
              <a:rPr lang="en-IN" dirty="0" smtClean="0">
                <a:latin typeface="Calibri"/>
                <a:ea typeface="Calibri"/>
                <a:cs typeface="Calibri"/>
                <a:sym typeface="Calibri"/>
              </a:rPr>
              <a:t> Linnaeus as the basis for Linnaean taxonomy.</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1800" b="1" i="0" u="none" strike="noStrike" cap="none">
              <a:solidFill>
                <a:srgbClr val="000000"/>
              </a:solidFill>
              <a:latin typeface="Arial"/>
              <a:ea typeface="Arial"/>
              <a:cs typeface="Arial"/>
              <a:sym typeface="Arial"/>
            </a:endParaRPr>
          </a:p>
        </p:txBody>
      </p:sp>
      <p:sp>
        <p:nvSpPr>
          <p:cNvPr id="71" name="Google Shape;71;p15"/>
          <p:cNvSpPr txBox="1"/>
          <p:nvPr/>
        </p:nvSpPr>
        <p:spPr>
          <a:xfrm>
            <a:off x="207361" y="831209"/>
            <a:ext cx="8688300" cy="4188659"/>
          </a:xfrm>
          <a:prstGeom prst="rect">
            <a:avLst/>
          </a:prstGeom>
          <a:noFill/>
          <a:ln>
            <a:noFill/>
          </a:ln>
        </p:spPr>
        <p:txBody>
          <a:bodyPr spcFirstLastPara="1" wrap="square" lIns="91425" tIns="91425" rIns="91425" bIns="91425" anchor="t" anchorCtr="0">
            <a:noAutofit/>
          </a:bodyPr>
          <a:lstStyle/>
          <a:p>
            <a:pPr lvl="0">
              <a:lnSpc>
                <a:spcPct val="150000"/>
              </a:lnSpc>
              <a:buSzPts val="1400"/>
              <a:buFont typeface="Arial" pitchFamily="34" charset="0"/>
              <a:buChar char="•"/>
            </a:pPr>
            <a:r>
              <a:rPr lang="en-IN" b="1" dirty="0" smtClean="0">
                <a:sym typeface="Calibri"/>
              </a:rPr>
              <a:t>Classification-</a:t>
            </a:r>
            <a:r>
              <a:rPr lang="en-IN" dirty="0" smtClean="0">
                <a:latin typeface="Calibri"/>
                <a:ea typeface="Calibri"/>
                <a:cs typeface="Calibri"/>
                <a:sym typeface="Calibri"/>
              </a:rPr>
              <a:t> It is the process by which anything is grouped into convenient categories based on some easily observable characteristics. Classification makes the study of organisms convenient.</a:t>
            </a:r>
          </a:p>
          <a:p>
            <a:pPr lvl="0">
              <a:lnSpc>
                <a:spcPct val="150000"/>
              </a:lnSpc>
              <a:buSzPts val="1400"/>
            </a:pPr>
            <a:endParaRPr lang="en-IN" dirty="0" smtClean="0">
              <a:latin typeface="Calibri"/>
              <a:ea typeface="Calibri"/>
              <a:cs typeface="Calibri"/>
              <a:sym typeface="Calibri"/>
            </a:endParaRPr>
          </a:p>
          <a:p>
            <a:pPr lvl="0">
              <a:lnSpc>
                <a:spcPct val="150000"/>
              </a:lnSpc>
              <a:buSzPts val="1400"/>
              <a:buFont typeface="Arial" pitchFamily="34" charset="0"/>
              <a:buChar char="•"/>
            </a:pPr>
            <a:r>
              <a:rPr lang="en-IN" b="1" dirty="0" smtClean="0">
                <a:latin typeface="Calibri"/>
                <a:ea typeface="Calibri"/>
                <a:cs typeface="Calibri"/>
                <a:sym typeface="Calibri"/>
              </a:rPr>
              <a:t>Taxonomy-</a:t>
            </a:r>
            <a:r>
              <a:rPr lang="en-IN" dirty="0" smtClean="0">
                <a:latin typeface="Calibri"/>
                <a:ea typeface="Calibri"/>
                <a:cs typeface="Calibri"/>
                <a:sym typeface="Calibri"/>
              </a:rPr>
              <a:t> The process of classification on the basis of external and internal structure along with internal structure of cell, development process and ecological information is known as taxonomy.</a:t>
            </a:r>
          </a:p>
          <a:p>
            <a:pPr lvl="0">
              <a:lnSpc>
                <a:spcPct val="150000"/>
              </a:lnSpc>
              <a:buSzPts val="1400"/>
            </a:pPr>
            <a:endParaRPr lang="en-IN" dirty="0" smtClean="0">
              <a:latin typeface="Calibri"/>
              <a:ea typeface="Calibri"/>
              <a:cs typeface="Calibri"/>
              <a:sym typeface="Calibri"/>
            </a:endParaRPr>
          </a:p>
          <a:p>
            <a:pPr lvl="0">
              <a:lnSpc>
                <a:spcPct val="150000"/>
              </a:lnSpc>
              <a:buSzPts val="1400"/>
              <a:buFont typeface="Arial" pitchFamily="34" charset="0"/>
              <a:buChar char="•"/>
            </a:pPr>
            <a:r>
              <a:rPr lang="en-IN" b="1" dirty="0" err="1" smtClean="0">
                <a:latin typeface="Calibri"/>
                <a:ea typeface="Calibri"/>
                <a:cs typeface="Calibri"/>
                <a:sym typeface="Calibri"/>
              </a:rPr>
              <a:t>Taxon</a:t>
            </a:r>
            <a:r>
              <a:rPr lang="en-IN" dirty="0" smtClean="0">
                <a:latin typeface="Calibri"/>
                <a:ea typeface="Calibri"/>
                <a:cs typeface="Calibri"/>
                <a:sym typeface="Calibri"/>
              </a:rPr>
              <a:t> - The scientific term for any unit used in the science of biological classification is called </a:t>
            </a:r>
            <a:r>
              <a:rPr lang="en-IN" dirty="0" err="1" smtClean="0">
                <a:latin typeface="Calibri"/>
                <a:ea typeface="Calibri"/>
                <a:cs typeface="Calibri"/>
                <a:sym typeface="Calibri"/>
              </a:rPr>
              <a:t>taxon</a:t>
            </a:r>
            <a:r>
              <a:rPr lang="en-IN" dirty="0" smtClean="0">
                <a:latin typeface="Calibri"/>
                <a:ea typeface="Calibri"/>
                <a:cs typeface="Calibri"/>
                <a:sym typeface="Calibri"/>
              </a:rPr>
              <a:t>.</a:t>
            </a:r>
          </a:p>
          <a:p>
            <a:pPr lvl="0">
              <a:lnSpc>
                <a:spcPct val="150000"/>
              </a:lnSpc>
              <a:buSzPts val="1400"/>
            </a:pPr>
            <a:endParaRPr lang="en-IN" dirty="0" smtClean="0">
              <a:latin typeface="Calibri"/>
              <a:ea typeface="Calibri"/>
              <a:cs typeface="Calibri"/>
              <a:sym typeface="Calibri"/>
            </a:endParaRPr>
          </a:p>
          <a:p>
            <a:pPr lvl="0">
              <a:lnSpc>
                <a:spcPct val="150000"/>
              </a:lnSpc>
              <a:buSzPts val="1400"/>
              <a:buFont typeface="Arial" pitchFamily="34" charset="0"/>
              <a:buChar char="•"/>
            </a:pPr>
            <a:r>
              <a:rPr lang="en-IN" dirty="0" err="1" smtClean="0">
                <a:latin typeface="Calibri"/>
                <a:ea typeface="Calibri"/>
                <a:cs typeface="Calibri"/>
                <a:sym typeface="Calibri"/>
              </a:rPr>
              <a:t>Carolus</a:t>
            </a:r>
            <a:r>
              <a:rPr lang="en-IN" dirty="0" smtClean="0">
                <a:latin typeface="Calibri"/>
                <a:ea typeface="Calibri"/>
                <a:cs typeface="Calibri"/>
                <a:sym typeface="Calibri"/>
              </a:rPr>
              <a:t> Linnaeus is regarded as the father of taxonomy.</a:t>
            </a:r>
          </a:p>
          <a:p>
            <a:pPr lvl="0">
              <a:lnSpc>
                <a:spcPct val="150000"/>
              </a:lnSpc>
              <a:buSzPts val="1400"/>
              <a:buFont typeface="Arial" pitchFamily="34" charset="0"/>
              <a:buChar char="•"/>
            </a:pPr>
            <a:r>
              <a:rPr lang="en-IN" dirty="0" smtClean="0">
                <a:latin typeface="Calibri"/>
                <a:ea typeface="Calibri"/>
                <a:cs typeface="Calibri"/>
                <a:sym typeface="Calibri"/>
              </a:rPr>
              <a:t>Process of Taxonomy</a:t>
            </a:r>
          </a:p>
          <a:p>
            <a:pPr marL="447675" lvl="0" indent="-177800">
              <a:buSzPts val="1400"/>
              <a:buFont typeface="Wingdings" pitchFamily="2" charset="2"/>
              <a:buChar char="ü"/>
            </a:pPr>
            <a:r>
              <a:rPr lang="en-IN" dirty="0" smtClean="0">
                <a:latin typeface="Calibri"/>
                <a:ea typeface="Calibri"/>
                <a:cs typeface="Calibri"/>
                <a:sym typeface="Calibri"/>
              </a:rPr>
              <a:t>Characterization</a:t>
            </a:r>
          </a:p>
          <a:p>
            <a:pPr marL="447675" lvl="0" indent="-177800">
              <a:buSzPts val="1400"/>
              <a:buFont typeface="Wingdings" pitchFamily="2" charset="2"/>
              <a:buChar char="ü"/>
            </a:pPr>
            <a:r>
              <a:rPr lang="en-IN" dirty="0" smtClean="0">
                <a:latin typeface="Calibri"/>
                <a:ea typeface="Calibri"/>
                <a:cs typeface="Calibri"/>
                <a:sym typeface="Calibri"/>
              </a:rPr>
              <a:t>Identification</a:t>
            </a:r>
          </a:p>
          <a:p>
            <a:pPr marL="447675" lvl="0" indent="-177800">
              <a:buSzPts val="1400"/>
              <a:buFont typeface="Wingdings" pitchFamily="2" charset="2"/>
              <a:buChar char="ü"/>
            </a:pPr>
            <a:r>
              <a:rPr lang="en-IN" dirty="0" smtClean="0">
                <a:latin typeface="Calibri"/>
                <a:ea typeface="Calibri"/>
                <a:cs typeface="Calibri"/>
                <a:sym typeface="Calibri"/>
              </a:rPr>
              <a:t>Classification</a:t>
            </a:r>
          </a:p>
          <a:p>
            <a:pPr marL="447675" lvl="0" indent="-177800">
              <a:buSzPts val="1400"/>
              <a:buFont typeface="Wingdings" pitchFamily="2" charset="2"/>
              <a:buChar char="ü"/>
            </a:pPr>
            <a:r>
              <a:rPr lang="en-IN" dirty="0" smtClean="0">
                <a:latin typeface="Calibri"/>
                <a:ea typeface="Calibri"/>
                <a:cs typeface="Calibri"/>
                <a:sym typeface="Calibri"/>
              </a:rPr>
              <a:t>Nomenclature</a:t>
            </a:r>
            <a:endParaRPr sz="1400" b="0" i="0" u="none" strike="noStrike" cap="none">
              <a:solidFill>
                <a:srgbClr val="000000"/>
              </a:solidFill>
              <a:latin typeface="Calibri"/>
              <a:ea typeface="Calibri"/>
              <a:cs typeface="Calibri"/>
              <a:sym typeface="Calibri"/>
            </a:endParaRPr>
          </a:p>
        </p:txBody>
      </p:sp>
      <p:sp>
        <p:nvSpPr>
          <p:cNvPr id="5" name="Google Shape;70;p15"/>
          <p:cNvSpPr txBox="1"/>
          <p:nvPr/>
        </p:nvSpPr>
        <p:spPr>
          <a:xfrm>
            <a:off x="425075" y="4374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a:ea typeface="Calibri"/>
                <a:cs typeface="Calibri"/>
                <a:sym typeface="Calibri"/>
              </a:rPr>
              <a:t>CLASSIFICATION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endParaRPr sz="1800" b="1" i="0" u="none" strike="noStrike" cap="none">
              <a:solidFill>
                <a:srgbClr val="000000"/>
              </a:solidFill>
              <a:latin typeface="Arial"/>
              <a:ea typeface="Arial"/>
              <a:cs typeface="Arial"/>
              <a:sym typeface="Arial"/>
            </a:endParaRPr>
          </a:p>
        </p:txBody>
      </p:sp>
      <p:sp>
        <p:nvSpPr>
          <p:cNvPr id="71" name="Google Shape;71;p15"/>
          <p:cNvSpPr txBox="1"/>
          <p:nvPr/>
        </p:nvSpPr>
        <p:spPr>
          <a:xfrm>
            <a:off x="254014" y="952508"/>
            <a:ext cx="8688300" cy="3199614"/>
          </a:xfrm>
          <a:prstGeom prst="rect">
            <a:avLst/>
          </a:prstGeom>
          <a:noFill/>
          <a:ln>
            <a:noFill/>
          </a:ln>
        </p:spPr>
        <p:txBody>
          <a:bodyPr spcFirstLastPara="1" wrap="square" lIns="91425" tIns="91425" rIns="91425" bIns="91425" anchor="t" anchorCtr="0">
            <a:noAutofit/>
          </a:bodyPr>
          <a:lstStyle/>
          <a:p>
            <a:pPr marL="93663" lvl="0" indent="-93663">
              <a:lnSpc>
                <a:spcPct val="150000"/>
              </a:lnSpc>
              <a:buSzPts val="1400"/>
              <a:buFont typeface="Arial" pitchFamily="34" charset="0"/>
              <a:buChar char="•"/>
            </a:pPr>
            <a:r>
              <a:rPr lang="en-IN" b="1" dirty="0" err="1" smtClean="0">
                <a:latin typeface="Calibri"/>
                <a:ea typeface="Calibri"/>
                <a:cs typeface="Calibri"/>
                <a:sym typeface="Calibri"/>
              </a:rPr>
              <a:t>Systematics</a:t>
            </a:r>
            <a:r>
              <a:rPr lang="en-IN" dirty="0" smtClean="0">
                <a:latin typeface="Calibri"/>
                <a:ea typeface="Calibri"/>
                <a:cs typeface="Calibri"/>
                <a:sym typeface="Calibri"/>
              </a:rPr>
              <a:t> is branch of biology that deals with cataloguing plants, animals and other organism into categories that can be named, compared and studied.</a:t>
            </a:r>
          </a:p>
          <a:p>
            <a:pPr marL="93663" lvl="0" indent="-93663">
              <a:lnSpc>
                <a:spcPct val="150000"/>
              </a:lnSpc>
              <a:buSzPts val="1400"/>
            </a:pPr>
            <a:endParaRPr lang="en-IN" dirty="0" smtClean="0">
              <a:latin typeface="Calibri"/>
              <a:ea typeface="Calibri"/>
              <a:cs typeface="Calibri"/>
              <a:sym typeface="Calibri"/>
            </a:endParaRPr>
          </a:p>
          <a:p>
            <a:pPr marL="93663" lvl="0" indent="-93663">
              <a:lnSpc>
                <a:spcPct val="150000"/>
              </a:lnSpc>
              <a:buSzPts val="1400"/>
              <a:buFont typeface="Arial" pitchFamily="34" charset="0"/>
              <a:buChar char="•"/>
            </a:pPr>
            <a:r>
              <a:rPr lang="en-IN" dirty="0" smtClean="0">
                <a:latin typeface="Calibri"/>
                <a:ea typeface="Calibri"/>
                <a:cs typeface="Calibri"/>
                <a:sym typeface="Calibri"/>
              </a:rPr>
              <a:t>The word </a:t>
            </a:r>
            <a:r>
              <a:rPr lang="en-IN" dirty="0" err="1" smtClean="0">
                <a:latin typeface="Calibri"/>
                <a:ea typeface="Calibri"/>
                <a:cs typeface="Calibri"/>
                <a:sym typeface="Calibri"/>
              </a:rPr>
              <a:t>systematics</a:t>
            </a:r>
            <a:r>
              <a:rPr lang="en-IN" dirty="0" smtClean="0">
                <a:latin typeface="Calibri"/>
                <a:ea typeface="Calibri"/>
                <a:cs typeface="Calibri"/>
                <a:sym typeface="Calibri"/>
              </a:rPr>
              <a:t> is derived from the Latin word ‘</a:t>
            </a:r>
            <a:r>
              <a:rPr lang="en-IN" dirty="0" err="1" smtClean="0">
                <a:latin typeface="Calibri"/>
                <a:ea typeface="Calibri"/>
                <a:cs typeface="Calibri"/>
                <a:sym typeface="Calibri"/>
              </a:rPr>
              <a:t>systema</a:t>
            </a:r>
            <a:r>
              <a:rPr lang="en-IN" dirty="0" smtClean="0">
                <a:latin typeface="Calibri"/>
                <a:ea typeface="Calibri"/>
                <a:cs typeface="Calibri"/>
                <a:sym typeface="Calibri"/>
              </a:rPr>
              <a:t>’ means systematic arrangement of  organisms.</a:t>
            </a:r>
          </a:p>
          <a:p>
            <a:pPr marL="93663" lvl="0" indent="-93663">
              <a:lnSpc>
                <a:spcPct val="150000"/>
              </a:lnSpc>
              <a:buSzPts val="1400"/>
            </a:pPr>
            <a:endParaRPr lang="en-IN" dirty="0" smtClean="0">
              <a:latin typeface="Calibri"/>
              <a:ea typeface="Calibri"/>
              <a:cs typeface="Calibri"/>
              <a:sym typeface="Calibri"/>
            </a:endParaRPr>
          </a:p>
          <a:p>
            <a:pPr marL="93663" lvl="0" indent="-93663">
              <a:lnSpc>
                <a:spcPct val="150000"/>
              </a:lnSpc>
              <a:buSzPts val="1400"/>
              <a:buFont typeface="Arial" pitchFamily="34" charset="0"/>
              <a:buChar char="•"/>
            </a:pPr>
            <a:r>
              <a:rPr lang="en-IN" dirty="0" err="1" smtClean="0">
                <a:latin typeface="Calibri"/>
                <a:ea typeface="Calibri"/>
                <a:cs typeface="Calibri"/>
                <a:sym typeface="Calibri"/>
              </a:rPr>
              <a:t>Systematics</a:t>
            </a:r>
            <a:r>
              <a:rPr lang="en-IN" dirty="0" smtClean="0">
                <a:latin typeface="Calibri"/>
                <a:ea typeface="Calibri"/>
                <a:cs typeface="Calibri"/>
                <a:sym typeface="Calibri"/>
              </a:rPr>
              <a:t> is the study of the diversification of living forms, both past and present, and the relationships among living things through time.</a:t>
            </a:r>
          </a:p>
          <a:p>
            <a:pPr marL="93663" lvl="0" indent="-93663">
              <a:lnSpc>
                <a:spcPct val="150000"/>
              </a:lnSpc>
              <a:buSzPts val="1400"/>
            </a:pPr>
            <a:endParaRPr lang="en-IN" dirty="0" smtClean="0">
              <a:latin typeface="Calibri"/>
              <a:ea typeface="Calibri"/>
              <a:cs typeface="Calibri"/>
              <a:sym typeface="Calibri"/>
            </a:endParaRPr>
          </a:p>
          <a:p>
            <a:pPr marL="93663" lvl="0" indent="-93663">
              <a:lnSpc>
                <a:spcPct val="150000"/>
              </a:lnSpc>
              <a:buSzPts val="1400"/>
              <a:buFont typeface="Arial" pitchFamily="34" charset="0"/>
              <a:buChar char="•"/>
            </a:pPr>
            <a:r>
              <a:rPr lang="en-IN" dirty="0" smtClean="0">
                <a:latin typeface="Calibri"/>
                <a:ea typeface="Calibri"/>
                <a:cs typeface="Calibri"/>
                <a:sym typeface="Calibri"/>
              </a:rPr>
              <a:t>Linnaeus used </a:t>
            </a:r>
            <a:r>
              <a:rPr lang="en-IN" b="1" i="1" dirty="0" err="1" smtClean="0">
                <a:latin typeface="Calibri"/>
                <a:ea typeface="Calibri"/>
                <a:cs typeface="Calibri"/>
                <a:sym typeface="Calibri"/>
              </a:rPr>
              <a:t>Systema</a:t>
            </a:r>
            <a:r>
              <a:rPr lang="en-IN" b="1" i="1" dirty="0" smtClean="0">
                <a:latin typeface="Calibri"/>
                <a:ea typeface="Calibri"/>
                <a:cs typeface="Calibri"/>
                <a:sym typeface="Calibri"/>
              </a:rPr>
              <a:t> </a:t>
            </a:r>
            <a:r>
              <a:rPr lang="en-IN" b="1" i="1" dirty="0" err="1" smtClean="0">
                <a:latin typeface="Calibri"/>
                <a:ea typeface="Calibri"/>
                <a:cs typeface="Calibri"/>
                <a:sym typeface="Calibri"/>
              </a:rPr>
              <a:t>Naturae</a:t>
            </a:r>
            <a:r>
              <a:rPr lang="en-IN" b="1" i="1" dirty="0" smtClean="0">
                <a:latin typeface="Calibri"/>
                <a:ea typeface="Calibri"/>
                <a:cs typeface="Calibri"/>
                <a:sym typeface="Calibri"/>
              </a:rPr>
              <a:t> </a:t>
            </a:r>
            <a:r>
              <a:rPr lang="en-IN" dirty="0" smtClean="0">
                <a:latin typeface="Calibri"/>
                <a:ea typeface="Calibri"/>
                <a:cs typeface="Calibri"/>
                <a:sym typeface="Calibri"/>
              </a:rPr>
              <a:t>as the title of his publication</a:t>
            </a:r>
          </a:p>
          <a:p>
            <a:pPr marL="447675" lvl="0" indent="-177800">
              <a:buSzPts val="1400"/>
              <a:buFont typeface="Wingdings" pitchFamily="2" charset="2"/>
              <a:buChar char="ü"/>
            </a:pPr>
            <a:endParaRPr sz="1400" b="0" i="0" u="none" strike="noStrike" cap="none">
              <a:solidFill>
                <a:srgbClr val="000000"/>
              </a:solidFill>
              <a:latin typeface="Calibri"/>
              <a:ea typeface="Calibri"/>
              <a:cs typeface="Calibri"/>
              <a:sym typeface="Calibri"/>
            </a:endParaRPr>
          </a:p>
        </p:txBody>
      </p:sp>
      <p:sp>
        <p:nvSpPr>
          <p:cNvPr id="5" name="Google Shape;70;p15"/>
          <p:cNvSpPr txBox="1"/>
          <p:nvPr/>
        </p:nvSpPr>
        <p:spPr>
          <a:xfrm>
            <a:off x="425075" y="4374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rPr>
              <a:t>SYSTEMATICS</a:t>
            </a:r>
            <a:endParaRPr lang="en-IN" sz="2200" b="1" dirty="0" smtClean="0">
              <a:solidFill>
                <a:srgbClr val="FF0000"/>
              </a:solidFill>
              <a:latin typeface="Calibri"/>
              <a:ea typeface="Calibri"/>
              <a:cs typeface="Calibri"/>
              <a:sym typeface="Calibri"/>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pic>
        <p:nvPicPr>
          <p:cNvPr id="76" name="Google Shape;76;p16"/>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7" name="Google Shape;77;p16"/>
          <p:cNvSpPr txBox="1"/>
          <p:nvPr/>
        </p:nvSpPr>
        <p:spPr>
          <a:xfrm>
            <a:off x="621425" y="743500"/>
            <a:ext cx="7801200" cy="3562200"/>
          </a:xfrm>
          <a:prstGeom prst="rect">
            <a:avLst/>
          </a:prstGeom>
          <a:noFill/>
          <a:ln>
            <a:noFill/>
          </a:ln>
        </p:spPr>
        <p:txBody>
          <a:bodyPr spcFirstLastPara="1" wrap="square" lIns="91425" tIns="91425" rIns="91425" bIns="91425" anchor="ctr" anchorCtr="0">
            <a:noAutofit/>
          </a:bodyPr>
          <a:lstStyle/>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000000"/>
                </a:solidFill>
                <a:latin typeface="Arial"/>
                <a:ea typeface="Arial"/>
                <a:cs typeface="Arial"/>
                <a:sym typeface="Arial"/>
              </a:rPr>
              <a:t>THANKING YOU</a:t>
            </a:r>
            <a:endParaRPr sz="4000" b="1" i="0" u="none" strike="noStrike" cap="none">
              <a:solidFill>
                <a:srgbClr val="000000"/>
              </a:solidFill>
              <a:latin typeface="Arial"/>
              <a:ea typeface="Arial"/>
              <a:cs typeface="Arial"/>
              <a:sym typeface="Arial"/>
            </a:endParaRPr>
          </a:p>
          <a:p>
            <a:pPr marL="457200" marR="0" lvl="0" indent="0" algn="ctr" rtl="0">
              <a:lnSpc>
                <a:spcPct val="115000"/>
              </a:lnSpc>
              <a:spcBef>
                <a:spcPts val="0"/>
              </a:spcBef>
              <a:spcAft>
                <a:spcPts val="0"/>
              </a:spcAft>
              <a:buClr>
                <a:srgbClr val="000000"/>
              </a:buClr>
              <a:buSzPts val="4000"/>
              <a:buFont typeface="Arial"/>
              <a:buNone/>
            </a:pPr>
            <a:r>
              <a:rPr lang="en" sz="4000" b="1" i="0" u="none" strike="noStrike" cap="none">
                <a:solidFill>
                  <a:srgbClr val="FF0000"/>
                </a:solidFill>
                <a:latin typeface="Arial"/>
                <a:ea typeface="Arial"/>
                <a:cs typeface="Arial"/>
                <a:sym typeface="Arial"/>
              </a:rPr>
              <a:t>ODM EDUCATIONAL GROUP</a:t>
            </a:r>
            <a:endParaRPr sz="4000" b="1" i="0" u="none" strike="noStrike" cap="none">
              <a:solidFill>
                <a:srgbClr val="FF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lvl="0">
              <a:buSzPts val="2200"/>
            </a:pPr>
            <a:r>
              <a:rPr lang="en-IN" sz="2200" b="1" dirty="0" smtClean="0">
                <a:solidFill>
                  <a:srgbClr val="FF0000"/>
                </a:solidFill>
                <a:latin typeface="Calibri" pitchFamily="34" charset="0"/>
                <a:cs typeface="Calibri" pitchFamily="34" charset="0"/>
              </a:rPr>
              <a:t>INTRODUCTION</a:t>
            </a:r>
          </a:p>
        </p:txBody>
      </p:sp>
      <p:sp>
        <p:nvSpPr>
          <p:cNvPr id="64" name="Google Shape;64;p14"/>
          <p:cNvSpPr txBox="1"/>
          <p:nvPr/>
        </p:nvSpPr>
        <p:spPr>
          <a:xfrm>
            <a:off x="235353" y="914399"/>
            <a:ext cx="8688300" cy="3834883"/>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b="1" dirty="0" smtClean="0">
                <a:latin typeface="Calibri"/>
                <a:ea typeface="Calibri"/>
                <a:cs typeface="Calibri"/>
                <a:sym typeface="Calibri"/>
              </a:rPr>
              <a:t>Biology </a:t>
            </a:r>
            <a:r>
              <a:rPr lang="en-IN" dirty="0" smtClean="0">
                <a:latin typeface="Calibri"/>
                <a:ea typeface="Calibri"/>
                <a:cs typeface="Calibri"/>
                <a:sym typeface="Calibri"/>
              </a:rPr>
              <a:t>- The term biology is derived from the Greek word bios means ‘life’ and logy means ‘study of’.</a:t>
            </a:r>
          </a:p>
          <a:p>
            <a:pPr lvl="0">
              <a:buSzPts val="1400"/>
            </a:pPr>
            <a:r>
              <a:rPr lang="en-IN" dirty="0" smtClean="0">
                <a:latin typeface="Calibri"/>
                <a:ea typeface="Calibri"/>
                <a:cs typeface="Calibri"/>
                <a:sym typeface="Calibri"/>
              </a:rPr>
              <a:t>                  Biology is the study of life and living organisms.</a:t>
            </a:r>
          </a:p>
          <a:p>
            <a:pPr lvl="0">
              <a:buSzPts val="1400"/>
            </a:pPr>
            <a:endParaRPr lang="en-IN" dirty="0" smtClean="0">
              <a:latin typeface="Calibri"/>
              <a:ea typeface="Calibri"/>
              <a:cs typeface="Calibri"/>
              <a:sym typeface="Calibri"/>
            </a:endParaRPr>
          </a:p>
          <a:p>
            <a:pPr>
              <a:buSzPts val="1400"/>
              <a:buFont typeface="Arial" pitchFamily="34" charset="0"/>
              <a:buChar char="•"/>
            </a:pPr>
            <a:r>
              <a:rPr lang="en-IN" b="1" dirty="0" smtClean="0">
                <a:latin typeface="Calibri"/>
                <a:ea typeface="Calibri"/>
                <a:cs typeface="Calibri"/>
                <a:sym typeface="Calibri"/>
              </a:rPr>
              <a:t>Life</a:t>
            </a:r>
            <a:r>
              <a:rPr lang="en-IN" dirty="0" smtClean="0">
                <a:latin typeface="Calibri"/>
                <a:ea typeface="Calibri"/>
                <a:cs typeface="Calibri"/>
                <a:sym typeface="Calibri"/>
              </a:rPr>
              <a:t> is a unique, complex organization of molecules that expresses itself through chemical reactions which lead to growth, development, responsiveness, adaptation and reproduction.</a:t>
            </a:r>
          </a:p>
          <a:p>
            <a:pPr>
              <a:lnSpc>
                <a:spcPct val="150000"/>
              </a:lnSpc>
              <a:buSzPts val="1400"/>
            </a:pP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Life can be defined as the property or quality of the living organisms that distinguishes from dead or non-living in some functions like:</a:t>
            </a:r>
          </a:p>
          <a:p>
            <a:pPr marL="354013" lvl="0" indent="-84138">
              <a:buSzPts val="1400"/>
              <a:buFont typeface="Arial" pitchFamily="34" charset="0"/>
              <a:buChar char="•"/>
            </a:pPr>
            <a:r>
              <a:rPr lang="en-IN" dirty="0" smtClean="0">
                <a:latin typeface="Calibri"/>
                <a:ea typeface="Calibri"/>
                <a:cs typeface="Calibri"/>
                <a:sym typeface="Calibri"/>
              </a:rPr>
              <a:t>Growth</a:t>
            </a:r>
          </a:p>
          <a:p>
            <a:pPr marL="354013" lvl="0" indent="-84138">
              <a:buSzPts val="1400"/>
              <a:buFont typeface="Arial" pitchFamily="34" charset="0"/>
              <a:buChar char="•"/>
            </a:pPr>
            <a:r>
              <a:rPr lang="en-IN" dirty="0" smtClean="0">
                <a:latin typeface="Calibri"/>
                <a:ea typeface="Calibri"/>
                <a:cs typeface="Calibri"/>
                <a:sym typeface="Calibri"/>
              </a:rPr>
              <a:t>Reproduction</a:t>
            </a:r>
          </a:p>
          <a:p>
            <a:pPr marL="354013" lvl="0" indent="-84138">
              <a:buSzPts val="1400"/>
              <a:buFont typeface="Arial" pitchFamily="34" charset="0"/>
              <a:buChar char="•"/>
            </a:pPr>
            <a:r>
              <a:rPr lang="en-IN" dirty="0" smtClean="0">
                <a:latin typeface="Calibri"/>
                <a:ea typeface="Calibri"/>
                <a:cs typeface="Calibri"/>
                <a:sym typeface="Calibri"/>
              </a:rPr>
              <a:t>Ability to sense environment</a:t>
            </a:r>
          </a:p>
          <a:p>
            <a:pPr marL="354013" lvl="0" indent="-84138">
              <a:buSzPts val="1400"/>
              <a:buFont typeface="Arial" pitchFamily="34" charset="0"/>
              <a:buChar char="•"/>
            </a:pPr>
            <a:r>
              <a:rPr lang="en-IN" dirty="0" smtClean="0">
                <a:latin typeface="Calibri"/>
                <a:ea typeface="Calibri"/>
                <a:cs typeface="Calibri"/>
                <a:sym typeface="Calibri"/>
              </a:rPr>
              <a:t>Metabolism</a:t>
            </a:r>
          </a:p>
          <a:p>
            <a:pPr marL="354013" lvl="0" indent="-84138">
              <a:buSzPts val="1400"/>
              <a:buFont typeface="Arial" pitchFamily="34" charset="0"/>
              <a:buChar char="•"/>
            </a:pPr>
            <a:r>
              <a:rPr lang="en-IN" dirty="0" smtClean="0">
                <a:latin typeface="Calibri"/>
                <a:ea typeface="Calibri"/>
                <a:cs typeface="Calibri"/>
                <a:sym typeface="Calibri"/>
              </a:rPr>
              <a:t>Cellular organization</a:t>
            </a:r>
          </a:p>
          <a:p>
            <a:pPr marL="354013" lvl="0" indent="-84138">
              <a:buSzPts val="1400"/>
              <a:buFont typeface="Arial" pitchFamily="34" charset="0"/>
              <a:buChar char="•"/>
            </a:pPr>
            <a:r>
              <a:rPr lang="en-IN" dirty="0" smtClean="0">
                <a:latin typeface="Calibri"/>
                <a:ea typeface="Calibri"/>
                <a:cs typeface="Calibri"/>
                <a:sym typeface="Calibri"/>
              </a:rPr>
              <a:t>Consciousness.</a:t>
            </a:r>
          </a:p>
          <a:p>
            <a:pPr lvl="0">
              <a:buSzPts val="1400"/>
              <a:buFont typeface="Arial" pitchFamily="34" charset="0"/>
              <a:buChar char="•"/>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pic>
        <p:nvPicPr>
          <p:cNvPr id="62" name="Google Shape;62;p14"/>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63" name="Google Shape;63;p14"/>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ea typeface="Calibri"/>
                <a:cs typeface="Calibri"/>
                <a:sym typeface="Calibri"/>
              </a:rPr>
              <a:t>CRITERIA THAT DETERMINES WHAT IS LIVING</a:t>
            </a:r>
          </a:p>
          <a:p>
            <a:pPr lvl="0">
              <a:buSzPts val="2200"/>
            </a:pPr>
            <a:endParaRPr lang="en-IN" sz="2200" b="1" dirty="0" smtClean="0">
              <a:solidFill>
                <a:srgbClr val="FF0000"/>
              </a:solidFill>
            </a:endParaRPr>
          </a:p>
        </p:txBody>
      </p:sp>
      <p:sp>
        <p:nvSpPr>
          <p:cNvPr id="64" name="Google Shape;64;p14"/>
          <p:cNvSpPr txBox="1"/>
          <p:nvPr/>
        </p:nvSpPr>
        <p:spPr>
          <a:xfrm>
            <a:off x="272675" y="951723"/>
            <a:ext cx="8688300" cy="3058337"/>
          </a:xfrm>
          <a:prstGeom prst="rect">
            <a:avLst/>
          </a:prstGeom>
          <a:noFill/>
          <a:ln>
            <a:noFill/>
          </a:ln>
        </p:spPr>
        <p:txBody>
          <a:bodyPr spcFirstLastPara="1" wrap="square" lIns="91425" tIns="91425" rIns="91425" bIns="91425" anchor="t" anchorCtr="0">
            <a:noAutofit/>
          </a:bodyPr>
          <a:lstStyle/>
          <a:p>
            <a:pPr lvl="0">
              <a:buSzPts val="1400"/>
            </a:pPr>
            <a:r>
              <a:rPr lang="en-IN" dirty="0" smtClean="0">
                <a:latin typeface="Calibri"/>
                <a:ea typeface="Calibri"/>
                <a:cs typeface="Calibri"/>
                <a:sym typeface="Calibri"/>
              </a:rPr>
              <a:t>The following criteria determine whether a thing is living or not:</a:t>
            </a:r>
          </a:p>
          <a:p>
            <a:pPr lvl="0">
              <a:buSzPts val="1400"/>
            </a:pPr>
            <a:endParaRPr lang="en-IN" dirty="0" smtClean="0">
              <a:latin typeface="Calibri"/>
              <a:ea typeface="Calibri"/>
              <a:cs typeface="Calibri"/>
              <a:sym typeface="Calibri"/>
            </a:endParaRPr>
          </a:p>
          <a:p>
            <a:pPr marL="400050" lvl="0" indent="-400050">
              <a:lnSpc>
                <a:spcPct val="150000"/>
              </a:lnSpc>
              <a:buSzPts val="1400"/>
              <a:buFont typeface="+mj-lt"/>
              <a:buAutoNum type="romanLcPeriod"/>
            </a:pPr>
            <a:r>
              <a:rPr lang="en-IN" dirty="0" smtClean="0">
                <a:latin typeface="Calibri"/>
                <a:ea typeface="Calibri"/>
                <a:cs typeface="Calibri"/>
                <a:sym typeface="Calibri"/>
              </a:rPr>
              <a:t>A living thing is able to maintain the internal environment of the body. This is known as homeostasis.</a:t>
            </a:r>
          </a:p>
          <a:p>
            <a:pPr marL="400050" lvl="0" indent="-400050">
              <a:lnSpc>
                <a:spcPct val="150000"/>
              </a:lnSpc>
              <a:buSzPts val="1400"/>
              <a:buFont typeface="+mj-lt"/>
              <a:buAutoNum type="romanLcPeriod"/>
            </a:pPr>
            <a:r>
              <a:rPr lang="en-IN" dirty="0" smtClean="0">
                <a:latin typeface="Calibri"/>
                <a:ea typeface="Calibri"/>
                <a:cs typeface="Calibri"/>
                <a:sym typeface="Calibri"/>
              </a:rPr>
              <a:t>The structure of a living thing is highly organized.</a:t>
            </a:r>
          </a:p>
          <a:p>
            <a:pPr marL="400050" lvl="0" indent="-400050">
              <a:lnSpc>
                <a:spcPct val="150000"/>
              </a:lnSpc>
              <a:buSzPts val="1400"/>
              <a:buFont typeface="+mj-lt"/>
              <a:buAutoNum type="romanLcPeriod"/>
            </a:pPr>
            <a:r>
              <a:rPr lang="en-IN" dirty="0" smtClean="0">
                <a:latin typeface="Calibri"/>
                <a:ea typeface="Calibri"/>
                <a:cs typeface="Calibri"/>
                <a:sym typeface="Calibri"/>
              </a:rPr>
              <a:t>It should be able to breakdown or build-up nutrients to carry out the metabolic activities.</a:t>
            </a:r>
          </a:p>
          <a:p>
            <a:pPr marL="400050" lvl="0" indent="-400050">
              <a:lnSpc>
                <a:spcPct val="150000"/>
              </a:lnSpc>
              <a:buSzPts val="1400"/>
              <a:buFont typeface="+mj-lt"/>
              <a:buAutoNum type="romanLcPeriod"/>
            </a:pPr>
            <a:r>
              <a:rPr lang="en-IN" dirty="0" smtClean="0">
                <a:latin typeface="Calibri"/>
                <a:ea typeface="Calibri"/>
                <a:cs typeface="Calibri"/>
                <a:sym typeface="Calibri"/>
              </a:rPr>
              <a:t>It should have the ability to adapt to changing environmental conditions.</a:t>
            </a:r>
          </a:p>
          <a:p>
            <a:pPr marL="400050" lvl="0" indent="-400050">
              <a:lnSpc>
                <a:spcPct val="150000"/>
              </a:lnSpc>
              <a:buSzPts val="1400"/>
              <a:buFont typeface="+mj-lt"/>
              <a:buAutoNum type="romanLcPeriod"/>
            </a:pPr>
            <a:r>
              <a:rPr lang="en-IN" dirty="0" smtClean="0">
                <a:latin typeface="Calibri"/>
                <a:ea typeface="Calibri"/>
                <a:cs typeface="Calibri"/>
                <a:sym typeface="Calibri"/>
              </a:rPr>
              <a:t>It should have the ability to respond to external stimuli.</a:t>
            </a:r>
          </a:p>
          <a:p>
            <a:pPr marL="400050" lvl="0" indent="-400050">
              <a:lnSpc>
                <a:spcPct val="150000"/>
              </a:lnSpc>
              <a:buSzPts val="1400"/>
              <a:buFont typeface="+mj-lt"/>
              <a:buAutoNum type="romanLcPeriod"/>
            </a:pPr>
            <a:r>
              <a:rPr lang="en-IN" dirty="0" smtClean="0">
                <a:latin typeface="Calibri"/>
                <a:ea typeface="Calibri"/>
                <a:cs typeface="Calibri"/>
                <a:sym typeface="Calibri"/>
              </a:rPr>
              <a:t>It should be able to increase in size and mass.</a:t>
            </a:r>
          </a:p>
          <a:p>
            <a:pPr lvl="0">
              <a:buSzPts val="1400"/>
              <a:buFont typeface="Arial" pitchFamily="34" charset="0"/>
              <a:buChar char="•"/>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131828"/>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2200" b="1" i="0" u="none" strike="noStrike" cap="none" dirty="0" smtClean="0">
                <a:solidFill>
                  <a:srgbClr val="FF0000"/>
                </a:solidFill>
                <a:latin typeface="Calibri" pitchFamily="34" charset="0"/>
                <a:cs typeface="Calibri" pitchFamily="34" charset="0"/>
                <a:sym typeface="Arial"/>
              </a:rPr>
              <a:t>GROWTH</a:t>
            </a:r>
            <a:endParaRPr sz="2200" b="1" i="0" u="none" strike="noStrike" cap="none">
              <a:solidFill>
                <a:srgbClr val="FF0000"/>
              </a:solidFill>
              <a:latin typeface="Calibri" pitchFamily="34" charset="0"/>
              <a:cs typeface="Calibri" pitchFamily="34" charset="0"/>
              <a:sym typeface="Arial"/>
            </a:endParaRPr>
          </a:p>
        </p:txBody>
      </p:sp>
      <p:sp>
        <p:nvSpPr>
          <p:cNvPr id="71" name="Google Shape;71;p15"/>
          <p:cNvSpPr txBox="1"/>
          <p:nvPr/>
        </p:nvSpPr>
        <p:spPr>
          <a:xfrm>
            <a:off x="207361" y="1111129"/>
            <a:ext cx="8688300" cy="2889600"/>
          </a:xfrm>
          <a:prstGeom prst="rect">
            <a:avLst/>
          </a:prstGeom>
          <a:noFill/>
          <a:ln>
            <a:noFill/>
          </a:ln>
        </p:spPr>
        <p:txBody>
          <a:bodyPr spcFirstLastPara="1" wrap="square" lIns="91425" tIns="91425" rIns="91425" bIns="91425" anchor="t" anchorCtr="0">
            <a:noAutofit/>
          </a:bodyPr>
          <a:lstStyle/>
          <a:p>
            <a:pPr lvl="0">
              <a:buSzPts val="1400"/>
              <a:buFont typeface="Arial" pitchFamily="34" charset="0"/>
              <a:buChar char="•"/>
            </a:pPr>
            <a:r>
              <a:rPr lang="en-IN" dirty="0" smtClean="0">
                <a:latin typeface="Calibri"/>
                <a:ea typeface="Calibri"/>
                <a:cs typeface="Calibri"/>
                <a:sym typeface="Calibri"/>
              </a:rPr>
              <a:t>Growth is an important characteristic feature of living beings.</a:t>
            </a:r>
          </a:p>
          <a:p>
            <a:pPr lvl="0">
              <a:buSzPts val="1400"/>
              <a:buFont typeface="Arial" pitchFamily="34" charset="0"/>
              <a:buChar char="•"/>
            </a:pP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They increase in mass and number.</a:t>
            </a:r>
          </a:p>
          <a:p>
            <a:pPr lvl="0">
              <a:buSzPts val="1400"/>
            </a:pP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Non-living objects also grow in mass by accumulation of material on its surface.</a:t>
            </a:r>
          </a:p>
          <a:p>
            <a:pPr lvl="0">
              <a:buSzPts val="1400"/>
            </a:pP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Plants show continuous growth throughout their life span, while animals show growth up to a certain age.</a:t>
            </a:r>
          </a:p>
          <a:p>
            <a:pPr lvl="0">
              <a:buSzPts val="1400"/>
              <a:buFont typeface="Arial" pitchFamily="34" charset="0"/>
              <a:buChar char="•"/>
            </a:pP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Growth in a living being takes place due to internal processes, i.e. cell division.</a:t>
            </a:r>
          </a:p>
          <a:p>
            <a:pPr lvl="0">
              <a:buSzPts val="1400"/>
            </a:pP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For example: mountains, boulders, sand mounds etc. So growth cannot be taken as a defining property of living organisms alone. A dead organism does not grow.</a:t>
            </a:r>
          </a:p>
          <a:p>
            <a:pPr lvl="0">
              <a:buSzPts val="1400"/>
              <a:buFont typeface="Arial" pitchFamily="34" charset="0"/>
              <a:buChar char="•"/>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37012" y="0"/>
            <a:ext cx="925650" cy="925650"/>
          </a:xfrm>
          <a:prstGeom prst="rect">
            <a:avLst/>
          </a:prstGeom>
          <a:noFill/>
          <a:ln>
            <a:noFill/>
          </a:ln>
        </p:spPr>
      </p:pic>
      <p:sp>
        <p:nvSpPr>
          <p:cNvPr id="70" name="Google Shape;70;p15"/>
          <p:cNvSpPr txBox="1"/>
          <p:nvPr/>
        </p:nvSpPr>
        <p:spPr>
          <a:xfrm>
            <a:off x="254014" y="210405"/>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2200" b="1" i="0" u="none" strike="noStrike" cap="none" dirty="0" smtClean="0">
                <a:solidFill>
                  <a:srgbClr val="FF0000"/>
                </a:solidFill>
                <a:latin typeface="Calibri" pitchFamily="34" charset="0"/>
                <a:cs typeface="Calibri" pitchFamily="34" charset="0"/>
                <a:sym typeface="Arial"/>
              </a:rPr>
              <a:t>REPRODUCTION</a:t>
            </a:r>
            <a:endParaRPr sz="2200" b="1" i="0" u="none" strike="noStrike" cap="none">
              <a:solidFill>
                <a:srgbClr val="FF0000"/>
              </a:solidFill>
              <a:latin typeface="Calibri" pitchFamily="34" charset="0"/>
              <a:cs typeface="Calibri" pitchFamily="34" charset="0"/>
              <a:sym typeface="Arial"/>
            </a:endParaRPr>
          </a:p>
        </p:txBody>
      </p:sp>
      <p:sp>
        <p:nvSpPr>
          <p:cNvPr id="71" name="Google Shape;71;p15"/>
          <p:cNvSpPr txBox="1"/>
          <p:nvPr/>
        </p:nvSpPr>
        <p:spPr>
          <a:xfrm>
            <a:off x="263344" y="588614"/>
            <a:ext cx="8582076" cy="3227606"/>
          </a:xfrm>
          <a:prstGeom prst="rect">
            <a:avLst/>
          </a:prstGeom>
          <a:noFill/>
          <a:ln>
            <a:noFill/>
          </a:ln>
        </p:spPr>
        <p:txBody>
          <a:bodyPr spcFirstLastPara="1" wrap="square" lIns="91425" tIns="91425" rIns="91425" bIns="91425" anchor="t" anchorCtr="0">
            <a:noAutofit/>
          </a:bodyPr>
          <a:lstStyle/>
          <a:p>
            <a:pPr lvl="0">
              <a:lnSpc>
                <a:spcPct val="150000"/>
              </a:lnSpc>
              <a:buSzPts val="1400"/>
              <a:buFont typeface="Arial" pitchFamily="34" charset="0"/>
              <a:buChar char="•"/>
            </a:pPr>
            <a:r>
              <a:rPr lang="en-IN" dirty="0" smtClean="0">
                <a:latin typeface="Calibri"/>
                <a:ea typeface="Calibri"/>
                <a:cs typeface="Calibri"/>
                <a:sym typeface="Calibri"/>
              </a:rPr>
              <a:t> All living beings produce their offspring by the process of reproduction.</a:t>
            </a:r>
          </a:p>
          <a:p>
            <a:pPr lvl="0">
              <a:lnSpc>
                <a:spcPct val="150000"/>
              </a:lnSpc>
              <a:buSzPts val="1400"/>
              <a:buFont typeface="Arial" pitchFamily="34" charset="0"/>
              <a:buChar char="•"/>
            </a:pPr>
            <a:r>
              <a:rPr lang="en-IN" dirty="0" smtClean="0">
                <a:latin typeface="Calibri"/>
                <a:ea typeface="Calibri"/>
                <a:cs typeface="Calibri"/>
                <a:sym typeface="Calibri"/>
              </a:rPr>
              <a:t> Reproduction is an important process for continuing the lineage of a species.</a:t>
            </a:r>
          </a:p>
          <a:p>
            <a:pPr lvl="0">
              <a:lnSpc>
                <a:spcPct val="150000"/>
              </a:lnSpc>
              <a:buSzPts val="1400"/>
              <a:buFont typeface="Arial" pitchFamily="34" charset="0"/>
              <a:buChar char="•"/>
            </a:pPr>
            <a:r>
              <a:rPr lang="en-IN" dirty="0" smtClean="0">
                <a:latin typeface="Calibri"/>
                <a:ea typeface="Calibri"/>
                <a:cs typeface="Calibri"/>
                <a:sym typeface="Calibri"/>
              </a:rPr>
              <a:t> Fungi reproduce by </a:t>
            </a:r>
            <a:r>
              <a:rPr lang="en-IN" b="1" dirty="0" smtClean="0">
                <a:latin typeface="Calibri"/>
                <a:ea typeface="Calibri"/>
                <a:cs typeface="Calibri"/>
                <a:sym typeface="Calibri"/>
              </a:rPr>
              <a:t>asexual spores.</a:t>
            </a:r>
          </a:p>
          <a:p>
            <a:pPr lvl="0">
              <a:lnSpc>
                <a:spcPct val="150000"/>
              </a:lnSpc>
              <a:buSzPts val="1400"/>
              <a:buFont typeface="Arial" pitchFamily="34" charset="0"/>
              <a:buChar char="•"/>
            </a:pPr>
            <a:r>
              <a:rPr lang="en-IN" dirty="0" smtClean="0">
                <a:latin typeface="Calibri"/>
                <a:ea typeface="Calibri"/>
                <a:cs typeface="Calibri"/>
                <a:sym typeface="Calibri"/>
              </a:rPr>
              <a:t> Yeast and Hydra by </a:t>
            </a:r>
            <a:r>
              <a:rPr lang="en-IN" b="1" dirty="0" smtClean="0">
                <a:latin typeface="Calibri"/>
                <a:ea typeface="Calibri"/>
                <a:cs typeface="Calibri"/>
                <a:sym typeface="Calibri"/>
              </a:rPr>
              <a:t>budding, </a:t>
            </a:r>
            <a:r>
              <a:rPr lang="en-IN" dirty="0" smtClean="0">
                <a:latin typeface="Calibri"/>
                <a:ea typeface="Calibri"/>
                <a:cs typeface="Calibri"/>
                <a:sym typeface="Calibri"/>
              </a:rPr>
              <a:t>Planaria (flat worms) by </a:t>
            </a:r>
            <a:r>
              <a:rPr lang="en-IN" b="1" dirty="0" smtClean="0">
                <a:latin typeface="Calibri"/>
                <a:ea typeface="Calibri"/>
                <a:cs typeface="Calibri"/>
                <a:sym typeface="Calibri"/>
              </a:rPr>
              <a:t>regeneration.</a:t>
            </a:r>
          </a:p>
          <a:p>
            <a:pPr lvl="0">
              <a:lnSpc>
                <a:spcPct val="150000"/>
              </a:lnSpc>
              <a:buSzPts val="1400"/>
              <a:buFont typeface="Arial" pitchFamily="34" charset="0"/>
              <a:buChar char="•"/>
            </a:pPr>
            <a:r>
              <a:rPr lang="en-IN" dirty="0" smtClean="0">
                <a:latin typeface="Calibri"/>
                <a:ea typeface="Calibri"/>
                <a:cs typeface="Calibri"/>
                <a:sym typeface="Calibri"/>
              </a:rPr>
              <a:t> Unicellular organisms like bacteria, unicellular algae or Amoeba, reproduction is synonymous with growth, i.e.,</a:t>
            </a:r>
          </a:p>
          <a:p>
            <a:pPr>
              <a:lnSpc>
                <a:spcPct val="150000"/>
              </a:lnSpc>
              <a:buSzPts val="1400"/>
            </a:pPr>
            <a:r>
              <a:rPr lang="en-IN" dirty="0" smtClean="0">
                <a:latin typeface="Calibri"/>
                <a:ea typeface="Calibri"/>
                <a:cs typeface="Calibri"/>
                <a:sym typeface="Calibri"/>
              </a:rPr>
              <a:t>   </a:t>
            </a:r>
            <a:r>
              <a:rPr lang="en-IN" b="1" dirty="0" smtClean="0">
                <a:latin typeface="Calibri"/>
                <a:ea typeface="Calibri"/>
                <a:cs typeface="Calibri"/>
                <a:sym typeface="Calibri"/>
              </a:rPr>
              <a:t>increase in number of cells. </a:t>
            </a:r>
          </a:p>
          <a:p>
            <a:pPr>
              <a:lnSpc>
                <a:spcPct val="150000"/>
              </a:lnSpc>
              <a:buSzPts val="1400"/>
              <a:buFont typeface="Arial" pitchFamily="34" charset="0"/>
              <a:buChar char="•"/>
            </a:pPr>
            <a:r>
              <a:rPr lang="en-IN" dirty="0" smtClean="0">
                <a:latin typeface="Calibri"/>
                <a:ea typeface="Calibri"/>
                <a:cs typeface="Calibri"/>
                <a:sym typeface="Calibri"/>
              </a:rPr>
              <a:t>In </a:t>
            </a:r>
            <a:r>
              <a:rPr lang="en-IN" b="1" dirty="0" smtClean="0">
                <a:latin typeface="Calibri"/>
                <a:ea typeface="Calibri"/>
                <a:cs typeface="Calibri"/>
                <a:sym typeface="Calibri"/>
              </a:rPr>
              <a:t>sexual reproduction two parents are involved </a:t>
            </a:r>
            <a:r>
              <a:rPr lang="en-IN" dirty="0" smtClean="0">
                <a:latin typeface="Calibri"/>
                <a:ea typeface="Calibri"/>
                <a:cs typeface="Calibri"/>
                <a:sym typeface="Calibri"/>
              </a:rPr>
              <a:t>to produce more or less similar kinds of individuals. </a:t>
            </a:r>
          </a:p>
          <a:p>
            <a:pPr>
              <a:lnSpc>
                <a:spcPct val="150000"/>
              </a:lnSpc>
              <a:buSzPts val="1400"/>
              <a:buFont typeface="Arial" pitchFamily="34" charset="0"/>
              <a:buChar char="•"/>
            </a:pPr>
            <a:r>
              <a:rPr lang="en-IN" dirty="0" smtClean="0">
                <a:latin typeface="Calibri"/>
                <a:ea typeface="Calibri"/>
                <a:cs typeface="Calibri"/>
                <a:sym typeface="Calibri"/>
              </a:rPr>
              <a:t>In </a:t>
            </a:r>
            <a:r>
              <a:rPr lang="en-IN" b="1" dirty="0" smtClean="0">
                <a:latin typeface="Calibri"/>
                <a:ea typeface="Calibri"/>
                <a:cs typeface="Calibri"/>
                <a:sym typeface="Calibri"/>
              </a:rPr>
              <a:t>asexual reproduction single parent is involved </a:t>
            </a:r>
            <a:r>
              <a:rPr lang="en-IN" dirty="0" smtClean="0">
                <a:latin typeface="Calibri"/>
                <a:ea typeface="Calibri"/>
                <a:cs typeface="Calibri"/>
                <a:sym typeface="Calibri"/>
              </a:rPr>
              <a:t>and individual is copy of the parent. Asexual reproduction may occurs by fission, fermentation, regeneration, vegetative propagation etc.</a:t>
            </a:r>
          </a:p>
          <a:p>
            <a:pPr>
              <a:lnSpc>
                <a:spcPct val="150000"/>
              </a:lnSpc>
              <a:buSzPts val="1400"/>
              <a:buFont typeface="Arial" pitchFamily="34" charset="0"/>
              <a:buChar char="•"/>
            </a:pPr>
            <a:r>
              <a:rPr lang="en-IN" dirty="0" smtClean="0">
                <a:latin typeface="Calibri"/>
                <a:ea typeface="Calibri"/>
                <a:cs typeface="Calibri"/>
                <a:sym typeface="Calibri"/>
              </a:rPr>
              <a:t> In unicellular organism, growth and reproduction are synonyms. </a:t>
            </a:r>
          </a:p>
          <a:p>
            <a:pPr>
              <a:lnSpc>
                <a:spcPct val="150000"/>
              </a:lnSpc>
              <a:buSzPts val="1400"/>
              <a:buFont typeface="Arial" pitchFamily="34" charset="0"/>
              <a:buChar char="•"/>
            </a:pPr>
            <a:r>
              <a:rPr lang="en-IN" b="1" dirty="0" smtClean="0">
                <a:latin typeface="Calibri"/>
                <a:ea typeface="Calibri"/>
                <a:cs typeface="Calibri"/>
                <a:sym typeface="Calibri"/>
              </a:rPr>
              <a:t>Many organisms like mules, sterile worker bees, infertile human couples do not reproduce</a:t>
            </a:r>
            <a:r>
              <a:rPr lang="en-IN" dirty="0" smtClean="0">
                <a:latin typeface="Calibri"/>
                <a:ea typeface="Calibri"/>
                <a:cs typeface="Calibri"/>
                <a:sym typeface="Calibri"/>
              </a:rPr>
              <a:t>. </a:t>
            </a:r>
          </a:p>
          <a:p>
            <a:pPr>
              <a:lnSpc>
                <a:spcPct val="150000"/>
              </a:lnSpc>
              <a:buSzPts val="1400"/>
              <a:buFont typeface="Arial" pitchFamily="34" charset="0"/>
              <a:buChar char="•"/>
            </a:pPr>
            <a:r>
              <a:rPr lang="en-IN" dirty="0" smtClean="0">
                <a:latin typeface="Calibri"/>
                <a:ea typeface="Calibri"/>
                <a:cs typeface="Calibri"/>
                <a:sym typeface="Calibri"/>
              </a:rPr>
              <a:t>Therefore, reproduction is not an all-inclusive characteristic of living organism. However, no nonliving object has the power to reproduce or replicate.</a:t>
            </a:r>
          </a:p>
          <a:p>
            <a:pPr lvl="0">
              <a:buSzPts val="1400"/>
            </a:pPr>
            <a:endParaRPr lang="en-IN" dirty="0" smtClean="0">
              <a:latin typeface="Calibri"/>
              <a:ea typeface="Calibri"/>
              <a:cs typeface="Calibri"/>
              <a:sym typeface="Calibri"/>
            </a:endParaRPr>
          </a:p>
        </p:txBody>
      </p:sp>
      <p:graphicFrame>
        <p:nvGraphicFramePr>
          <p:cNvPr id="5" name="Diagram 4"/>
          <p:cNvGraphicFramePr/>
          <p:nvPr/>
        </p:nvGraphicFramePr>
        <p:xfrm>
          <a:off x="5271797" y="139959"/>
          <a:ext cx="3601616" cy="2164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2200" b="1" i="0" u="none" strike="noStrike" cap="none" dirty="0" smtClean="0">
                <a:solidFill>
                  <a:srgbClr val="FF0000"/>
                </a:solidFill>
                <a:latin typeface="Calibri" pitchFamily="34" charset="0"/>
                <a:cs typeface="Calibri" pitchFamily="34" charset="0"/>
                <a:sym typeface="Arial"/>
              </a:rPr>
              <a:t>METABOLISM</a:t>
            </a:r>
            <a:endParaRPr sz="2200" b="1" i="0" u="none" strike="noStrike" cap="none">
              <a:solidFill>
                <a:srgbClr val="FF0000"/>
              </a:solidFill>
              <a:latin typeface="Calibri" pitchFamily="34" charset="0"/>
              <a:cs typeface="Calibri" pitchFamily="34" charset="0"/>
              <a:sym typeface="Arial"/>
            </a:endParaRPr>
          </a:p>
        </p:txBody>
      </p:sp>
      <p:sp>
        <p:nvSpPr>
          <p:cNvPr id="71" name="Google Shape;71;p15"/>
          <p:cNvSpPr txBox="1"/>
          <p:nvPr/>
        </p:nvSpPr>
        <p:spPr>
          <a:xfrm>
            <a:off x="272676" y="719243"/>
            <a:ext cx="8688300" cy="2889600"/>
          </a:xfrm>
          <a:prstGeom prst="rect">
            <a:avLst/>
          </a:prstGeom>
          <a:noFill/>
          <a:ln>
            <a:noFill/>
          </a:ln>
        </p:spPr>
        <p:txBody>
          <a:bodyPr spcFirstLastPara="1" wrap="square" lIns="91425" tIns="91425" rIns="91425" bIns="91425" anchor="t" anchorCtr="0">
            <a:noAutofit/>
          </a:bodyPr>
          <a:lstStyle/>
          <a:p>
            <a:pPr lvl="0">
              <a:lnSpc>
                <a:spcPct val="150000"/>
              </a:lnSpc>
              <a:buSzPts val="1400"/>
              <a:buFont typeface="Arial" pitchFamily="34" charset="0"/>
              <a:buChar char="•"/>
            </a:pPr>
            <a:r>
              <a:rPr lang="en-IN" dirty="0" smtClean="0">
                <a:latin typeface="Calibri"/>
                <a:ea typeface="Calibri"/>
                <a:cs typeface="Calibri"/>
                <a:sym typeface="Calibri"/>
              </a:rPr>
              <a:t>All living organisms are made of chemicals belonging to various classes, sizes and functions.</a:t>
            </a:r>
          </a:p>
          <a:p>
            <a:pPr lvl="0">
              <a:lnSpc>
                <a:spcPct val="150000"/>
              </a:lnSpc>
              <a:buSzPts val="1400"/>
              <a:buFont typeface="Arial" pitchFamily="34" charset="0"/>
              <a:buChar char="•"/>
            </a:pPr>
            <a:r>
              <a:rPr lang="en-IN" dirty="0" smtClean="0">
                <a:latin typeface="Calibri"/>
                <a:ea typeface="Calibri"/>
                <a:cs typeface="Calibri"/>
                <a:sym typeface="Calibri"/>
              </a:rPr>
              <a:t>The chemicals within a living organism are constantly being made and changed into some other biomolecules.</a:t>
            </a:r>
          </a:p>
          <a:p>
            <a:pPr lvl="0">
              <a:lnSpc>
                <a:spcPct val="150000"/>
              </a:lnSpc>
              <a:buSzPts val="1400"/>
              <a:buFont typeface="Arial" pitchFamily="34" charset="0"/>
              <a:buChar char="•"/>
            </a:pPr>
            <a:r>
              <a:rPr lang="en-IN" dirty="0" smtClean="0">
                <a:latin typeface="Calibri"/>
                <a:ea typeface="Calibri"/>
                <a:cs typeface="Calibri"/>
                <a:sym typeface="Calibri"/>
              </a:rPr>
              <a:t>The sum total of all the chemical reactions occurring in our body is metabolism.</a:t>
            </a:r>
          </a:p>
          <a:p>
            <a:pPr>
              <a:lnSpc>
                <a:spcPct val="150000"/>
              </a:lnSpc>
              <a:buSzPts val="1400"/>
              <a:buFont typeface="Arial" pitchFamily="34" charset="0"/>
              <a:buChar char="•"/>
            </a:pPr>
            <a:r>
              <a:rPr lang="en-IN" dirty="0" smtClean="0">
                <a:latin typeface="Calibri"/>
                <a:ea typeface="Calibri"/>
                <a:cs typeface="Calibri"/>
                <a:sym typeface="Calibri"/>
              </a:rPr>
              <a:t>No non-living object exhibits metabolism. </a:t>
            </a:r>
          </a:p>
          <a:p>
            <a:pPr>
              <a:lnSpc>
                <a:spcPct val="150000"/>
              </a:lnSpc>
              <a:buSzPts val="1400"/>
              <a:buFont typeface="Arial" pitchFamily="34" charset="0"/>
              <a:buChar char="•"/>
            </a:pPr>
            <a:r>
              <a:rPr lang="en-IN" b="1" dirty="0" smtClean="0">
                <a:latin typeface="Calibri"/>
                <a:ea typeface="Calibri"/>
                <a:cs typeface="Calibri"/>
                <a:sym typeface="Calibri"/>
              </a:rPr>
              <a:t>Anabolism</a:t>
            </a:r>
            <a:r>
              <a:rPr lang="en-IN" dirty="0" smtClean="0">
                <a:latin typeface="Calibri"/>
                <a:ea typeface="Calibri"/>
                <a:cs typeface="Calibri"/>
                <a:sym typeface="Calibri"/>
              </a:rPr>
              <a:t> includes all the building up reactions to increase the mass of the organism like photosynthesis.</a:t>
            </a:r>
          </a:p>
          <a:p>
            <a:pPr>
              <a:lnSpc>
                <a:spcPct val="150000"/>
              </a:lnSpc>
              <a:buSzPts val="1400"/>
              <a:buFont typeface="Arial" pitchFamily="34" charset="0"/>
              <a:buChar char="•"/>
            </a:pPr>
            <a:r>
              <a:rPr lang="en-IN" dirty="0" smtClean="0">
                <a:latin typeface="Calibri"/>
                <a:ea typeface="Calibri"/>
                <a:cs typeface="Calibri"/>
                <a:sym typeface="Calibri"/>
              </a:rPr>
              <a:t> In </a:t>
            </a:r>
            <a:r>
              <a:rPr lang="en-IN" b="1" dirty="0" smtClean="0">
                <a:latin typeface="Calibri"/>
                <a:ea typeface="Calibri"/>
                <a:cs typeface="Calibri"/>
                <a:sym typeface="Calibri"/>
              </a:rPr>
              <a:t>catabolism</a:t>
            </a:r>
            <a:r>
              <a:rPr lang="en-IN" dirty="0" smtClean="0">
                <a:latin typeface="Calibri"/>
                <a:ea typeface="Calibri"/>
                <a:cs typeface="Calibri"/>
                <a:sym typeface="Calibri"/>
              </a:rPr>
              <a:t> breakdown reactions are involved, such as respiration, digestion etc. no nonliving object show metabolism.</a:t>
            </a:r>
          </a:p>
          <a:p>
            <a:pPr lvl="0">
              <a:buSzPts val="1400"/>
            </a:pPr>
            <a:endParaRPr lang="en-IN" dirty="0" smtClean="0">
              <a:latin typeface="Calibri"/>
              <a:ea typeface="Calibri"/>
              <a:cs typeface="Calibri"/>
              <a:sym typeface="Calibri"/>
            </a:endParaRPr>
          </a:p>
          <a:p>
            <a:pPr lvl="0">
              <a:buSzPts val="1400"/>
            </a:pPr>
            <a:endParaRPr sz="1400" b="0" i="0" u="none" strike="noStrike" cap="none">
              <a:solidFill>
                <a:srgbClr val="000000"/>
              </a:solidFill>
              <a:latin typeface="Calibri"/>
              <a:ea typeface="Calibri"/>
              <a:cs typeface="Calibri"/>
              <a:sym typeface="Calibri"/>
            </a:endParaRPr>
          </a:p>
        </p:txBody>
      </p:sp>
      <p:graphicFrame>
        <p:nvGraphicFramePr>
          <p:cNvPr id="5" name="Diagram 4"/>
          <p:cNvGraphicFramePr/>
          <p:nvPr/>
        </p:nvGraphicFramePr>
        <p:xfrm>
          <a:off x="1794588" y="1940766"/>
          <a:ext cx="6096000" cy="35852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2200"/>
              <a:buFont typeface="Arial"/>
              <a:buNone/>
            </a:pPr>
            <a:r>
              <a:rPr lang="en-IN" sz="2200" b="1" i="0" u="none" strike="noStrike" cap="none" dirty="0" smtClean="0">
                <a:solidFill>
                  <a:srgbClr val="FF0000"/>
                </a:solidFill>
                <a:latin typeface="Calibri" pitchFamily="34" charset="0"/>
                <a:cs typeface="Calibri" pitchFamily="34" charset="0"/>
                <a:sym typeface="Arial"/>
              </a:rPr>
              <a:t>RESPONSE TO THE STIMULI</a:t>
            </a:r>
            <a:endParaRPr sz="2200" b="1" i="0" u="none" strike="noStrike" cap="none">
              <a:solidFill>
                <a:srgbClr val="FF0000"/>
              </a:solidFill>
              <a:latin typeface="Calibri" pitchFamily="34" charset="0"/>
              <a:cs typeface="Calibri" pitchFamily="34" charset="0"/>
              <a:sym typeface="Arial"/>
            </a:endParaRPr>
          </a:p>
        </p:txBody>
      </p:sp>
      <p:sp>
        <p:nvSpPr>
          <p:cNvPr id="71" name="Google Shape;71;p15"/>
          <p:cNvSpPr txBox="1"/>
          <p:nvPr/>
        </p:nvSpPr>
        <p:spPr>
          <a:xfrm>
            <a:off x="198030" y="877862"/>
            <a:ext cx="8688300" cy="3824767"/>
          </a:xfrm>
          <a:prstGeom prst="rect">
            <a:avLst/>
          </a:prstGeom>
          <a:noFill/>
          <a:ln>
            <a:noFill/>
          </a:ln>
        </p:spPr>
        <p:txBody>
          <a:bodyPr spcFirstLastPara="1" wrap="square" lIns="91425" tIns="91425" rIns="91425" bIns="91425" anchor="t" anchorCtr="0">
            <a:noAutofit/>
          </a:bodyPr>
          <a:lstStyle/>
          <a:p>
            <a:pPr lvl="0">
              <a:lnSpc>
                <a:spcPct val="150000"/>
              </a:lnSpc>
              <a:buSzPts val="1400"/>
              <a:buFont typeface="Arial" pitchFamily="34" charset="0"/>
              <a:buChar char="•"/>
            </a:pPr>
            <a:r>
              <a:rPr lang="en-IN" dirty="0" smtClean="0">
                <a:latin typeface="Calibri"/>
                <a:ea typeface="Calibri"/>
                <a:cs typeface="Calibri"/>
                <a:sym typeface="Calibri"/>
              </a:rPr>
              <a:t>Living organisms respond to their surroundings or environment.</a:t>
            </a:r>
          </a:p>
          <a:p>
            <a:pPr lvl="0">
              <a:lnSpc>
                <a:spcPct val="150000"/>
              </a:lnSpc>
              <a:buSzPts val="1400"/>
              <a:buFont typeface="Arial" pitchFamily="34" charset="0"/>
              <a:buChar char="•"/>
            </a:pPr>
            <a:r>
              <a:rPr lang="en-IN" dirty="0" smtClean="0">
                <a:latin typeface="Calibri"/>
                <a:ea typeface="Calibri"/>
                <a:cs typeface="Calibri"/>
                <a:sym typeface="Calibri"/>
              </a:rPr>
              <a:t>Respond to environmental </a:t>
            </a:r>
            <a:r>
              <a:rPr lang="en-IN" b="1" dirty="0" smtClean="0">
                <a:latin typeface="Calibri"/>
                <a:ea typeface="Calibri"/>
                <a:cs typeface="Calibri"/>
                <a:sym typeface="Calibri"/>
              </a:rPr>
              <a:t>stimuli could be physical, chemical or biological</a:t>
            </a:r>
            <a:r>
              <a:rPr lang="en-IN" dirty="0" smtClean="0">
                <a:latin typeface="Calibri"/>
                <a:ea typeface="Calibri"/>
                <a:cs typeface="Calibri"/>
                <a:sym typeface="Calibri"/>
              </a:rPr>
              <a:t>.</a:t>
            </a:r>
          </a:p>
          <a:p>
            <a:pPr lvl="0">
              <a:lnSpc>
                <a:spcPct val="150000"/>
              </a:lnSpc>
              <a:buSzPts val="1400"/>
              <a:buFont typeface="Arial" pitchFamily="34" charset="0"/>
              <a:buChar char="•"/>
            </a:pPr>
            <a:r>
              <a:rPr lang="en-IN" dirty="0" smtClean="0">
                <a:latin typeface="Calibri"/>
                <a:ea typeface="Calibri"/>
                <a:cs typeface="Calibri"/>
                <a:sym typeface="Calibri"/>
              </a:rPr>
              <a:t>Plants respond to external factors like light, water, temperature, other organisms, pollutants, etc.</a:t>
            </a:r>
          </a:p>
          <a:p>
            <a:pPr lvl="0">
              <a:lnSpc>
                <a:spcPct val="150000"/>
              </a:lnSpc>
              <a:buSzPts val="1400"/>
              <a:buFont typeface="Arial" pitchFamily="34" charset="0"/>
              <a:buChar char="•"/>
            </a:pPr>
            <a:r>
              <a:rPr lang="en-IN" dirty="0" smtClean="0">
                <a:latin typeface="Calibri"/>
                <a:ea typeface="Calibri"/>
                <a:cs typeface="Calibri"/>
                <a:sym typeface="Calibri"/>
              </a:rPr>
              <a:t>Organisms can sense and respond to environmental cues.</a:t>
            </a:r>
          </a:p>
          <a:p>
            <a:pPr lvl="0">
              <a:lnSpc>
                <a:spcPct val="150000"/>
              </a:lnSpc>
              <a:buSzPts val="1400"/>
              <a:buFont typeface="Arial" pitchFamily="34" charset="0"/>
              <a:buChar char="•"/>
            </a:pPr>
            <a:r>
              <a:rPr lang="en-IN" dirty="0" smtClean="0">
                <a:latin typeface="Calibri"/>
                <a:ea typeface="Calibri"/>
                <a:cs typeface="Calibri"/>
                <a:sym typeface="Calibri"/>
              </a:rPr>
              <a:t>Photoperiod affects reproduction in seasonal breeders, both plants and animals.</a:t>
            </a:r>
          </a:p>
          <a:p>
            <a:pPr lvl="0">
              <a:lnSpc>
                <a:spcPct val="150000"/>
              </a:lnSpc>
              <a:buSzPts val="1400"/>
              <a:buFont typeface="Arial" pitchFamily="34" charset="0"/>
              <a:buChar char="•"/>
            </a:pPr>
            <a:r>
              <a:rPr lang="en-IN" dirty="0" smtClean="0">
                <a:latin typeface="Calibri"/>
                <a:ea typeface="Calibri"/>
                <a:cs typeface="Calibri"/>
                <a:sym typeface="Calibri"/>
              </a:rPr>
              <a:t>Organisms handle chemicals entering their bodies and aware of their surroundings.</a:t>
            </a:r>
          </a:p>
          <a:p>
            <a:pPr lvl="0">
              <a:lnSpc>
                <a:spcPct val="150000"/>
              </a:lnSpc>
              <a:buSzPts val="1400"/>
              <a:buFont typeface="Arial" pitchFamily="34" charset="0"/>
              <a:buChar char="•"/>
            </a:pPr>
            <a:r>
              <a:rPr lang="en-IN" b="1" dirty="0" smtClean="0">
                <a:latin typeface="Calibri"/>
                <a:ea typeface="Calibri"/>
                <a:cs typeface="Calibri"/>
                <a:sym typeface="Calibri"/>
              </a:rPr>
              <a:t>Consciousness</a:t>
            </a:r>
            <a:r>
              <a:rPr lang="en-IN" dirty="0" smtClean="0">
                <a:latin typeface="Calibri"/>
                <a:ea typeface="Calibri"/>
                <a:cs typeface="Calibri"/>
                <a:sym typeface="Calibri"/>
              </a:rPr>
              <a:t> : It is a property by the virtue of which an organism reacts to an external stimulus or change in environment. It is a typical property of living organisms. They have the ability to sense any change in their environment. </a:t>
            </a:r>
            <a:r>
              <a:rPr lang="en-IN" b="1" dirty="0" smtClean="0">
                <a:latin typeface="Calibri"/>
                <a:ea typeface="Calibri"/>
                <a:cs typeface="Calibri"/>
                <a:sym typeface="Calibri"/>
              </a:rPr>
              <a:t>Human being, the only organism, which has self-consciousness. </a:t>
            </a:r>
          </a:p>
          <a:p>
            <a:pPr>
              <a:buSzPts val="1400"/>
            </a:pPr>
            <a:endParaRPr lang="en-IN" dirty="0" smtClean="0">
              <a:latin typeface="Calibri"/>
              <a:ea typeface="Calibri"/>
              <a:cs typeface="Calibri"/>
              <a:sym typeface="Calibri"/>
            </a:endParaRPr>
          </a:p>
          <a:p>
            <a:pPr>
              <a:buSzPts val="1400"/>
            </a:pPr>
            <a:r>
              <a:rPr lang="en-IN" b="1" dirty="0" smtClean="0">
                <a:latin typeface="Calibri"/>
                <a:ea typeface="Calibri"/>
                <a:cs typeface="Calibri"/>
                <a:sym typeface="Calibri"/>
              </a:rPr>
              <a:t>Life span- </a:t>
            </a:r>
            <a:r>
              <a:rPr lang="en-IN" dirty="0" smtClean="0">
                <a:latin typeface="Calibri"/>
                <a:ea typeface="Calibri"/>
                <a:cs typeface="Calibri"/>
                <a:sym typeface="Calibri"/>
              </a:rPr>
              <a:t>every living organism has a definite life span of birth, growth, maturity, senescence and death.</a:t>
            </a:r>
          </a:p>
          <a:p>
            <a:pPr>
              <a:buSzPts val="1400"/>
            </a:pPr>
            <a:r>
              <a:rPr lang="en-IN" dirty="0" smtClean="0">
                <a:latin typeface="Calibri"/>
                <a:ea typeface="Calibri"/>
                <a:cs typeface="Calibri"/>
                <a:sym typeface="Calibri"/>
              </a:rPr>
              <a:t>Living organisms are therefore, </a:t>
            </a:r>
            <a:r>
              <a:rPr lang="en-IN" b="1" dirty="0" smtClean="0">
                <a:latin typeface="Calibri"/>
                <a:ea typeface="Calibri"/>
                <a:cs typeface="Calibri"/>
                <a:sym typeface="Calibri"/>
              </a:rPr>
              <a:t>self-replicating, evolving and self-regulatory interactive systems </a:t>
            </a:r>
            <a:r>
              <a:rPr lang="en-IN" dirty="0" smtClean="0">
                <a:latin typeface="Calibri"/>
                <a:ea typeface="Calibri"/>
                <a:cs typeface="Calibri"/>
                <a:sym typeface="Calibri"/>
              </a:rPr>
              <a:t>capable of responding to external stimuli.</a:t>
            </a:r>
          </a:p>
          <a:p>
            <a:pPr>
              <a:buSzPts val="1400"/>
              <a:buFont typeface="Arial" pitchFamily="34" charset="0"/>
              <a:buChar char="•"/>
            </a:pPr>
            <a:endParaRPr lang="en-IN" dirty="0" smtClean="0">
              <a:latin typeface="Calibri"/>
              <a:ea typeface="Calibri"/>
              <a:cs typeface="Calibri"/>
              <a:sym typeface="Calibri"/>
            </a:endParaRPr>
          </a:p>
          <a:p>
            <a:pPr lvl="0">
              <a:buSzPts val="1400"/>
            </a:pPr>
            <a:endParaRPr lang="en-IN" sz="1400" b="0" i="0" u="none" strike="noStrike" cap="none" dirty="0" smtClean="0">
              <a:solidFill>
                <a:srgbClr val="000000"/>
              </a:solidFill>
              <a:latin typeface="Calibri"/>
              <a:ea typeface="Calibri"/>
              <a:cs typeface="Calibri"/>
              <a:sym typeface="Calibri"/>
            </a:endParaRPr>
          </a:p>
          <a:p>
            <a:pPr lvl="0">
              <a:buSzPts val="1400"/>
            </a:pPr>
            <a:endParaRPr sz="1400" b="0" i="0" u="none" strike="noStrike" cap="none">
              <a:solidFill>
                <a:srgbClr val="000000"/>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051929"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r>
              <a:rPr lang="en-IN" sz="2200" b="1" dirty="0" smtClean="0">
                <a:solidFill>
                  <a:srgbClr val="FF0000"/>
                </a:solidFill>
                <a:latin typeface="Calibri" pitchFamily="34" charset="0"/>
              </a:rPr>
              <a:t>DIVERSITY IN THE LIVING WORLD - BIODIVERSITY  </a:t>
            </a:r>
          </a:p>
          <a:p>
            <a:r>
              <a:rPr lang="en-IN" sz="2400" dirty="0" smtClean="0"/>
              <a:t/>
            </a:r>
            <a:br>
              <a:rPr lang="en-IN" sz="2400" dirty="0" smtClean="0"/>
            </a:br>
            <a:endParaRPr lang="en-IN" sz="2200" b="1" i="0" u="none" strike="noStrike" cap="none" dirty="0">
              <a:solidFill>
                <a:srgbClr val="FF0000"/>
              </a:solidFill>
              <a:latin typeface="Arial"/>
              <a:ea typeface="Arial"/>
              <a:cs typeface="Arial"/>
              <a:sym typeface="Arial"/>
            </a:endParaRPr>
          </a:p>
        </p:txBody>
      </p:sp>
      <p:sp>
        <p:nvSpPr>
          <p:cNvPr id="71" name="Google Shape;71;p15"/>
          <p:cNvSpPr txBox="1"/>
          <p:nvPr/>
        </p:nvSpPr>
        <p:spPr>
          <a:xfrm>
            <a:off x="263344" y="840541"/>
            <a:ext cx="8688300" cy="2889600"/>
          </a:xfrm>
          <a:prstGeom prst="rect">
            <a:avLst/>
          </a:prstGeom>
          <a:noFill/>
          <a:ln>
            <a:noFill/>
          </a:ln>
        </p:spPr>
        <p:txBody>
          <a:bodyPr spcFirstLastPara="1" wrap="square" lIns="91425" tIns="91425" rIns="91425" bIns="91425" anchor="t" anchorCtr="0">
            <a:noAutofit/>
          </a:bodyPr>
          <a:lstStyle/>
          <a:p>
            <a:pPr lvl="0">
              <a:lnSpc>
                <a:spcPct val="150000"/>
              </a:lnSpc>
              <a:buSzPts val="1400"/>
              <a:buFont typeface="Arial" pitchFamily="34" charset="0"/>
              <a:buChar char="•"/>
            </a:pPr>
            <a:r>
              <a:rPr lang="en-IN" dirty="0" smtClean="0">
                <a:latin typeface="Calibri"/>
                <a:ea typeface="Calibri"/>
                <a:cs typeface="Calibri"/>
                <a:sym typeface="Calibri"/>
              </a:rPr>
              <a:t>Diversity in the living world or biodiversity is the occurrence of variety of life forms differing in morphology, size,          colour, anatomy, habitats and habits. Each different kind of plant, animal or microorganisms represents a species.</a:t>
            </a:r>
          </a:p>
          <a:p>
            <a:pPr>
              <a:lnSpc>
                <a:spcPct val="150000"/>
              </a:lnSpc>
              <a:buSzPts val="1400"/>
              <a:buFont typeface="Arial" pitchFamily="34" charset="0"/>
              <a:buChar char="•"/>
            </a:pPr>
            <a:r>
              <a:rPr lang="en-IN" dirty="0" smtClean="0">
                <a:latin typeface="Calibri"/>
                <a:ea typeface="Calibri"/>
                <a:cs typeface="Calibri"/>
                <a:sym typeface="Calibri"/>
              </a:rPr>
              <a:t>Currently there are some 1.7 – 1.8 million living organisms known to science. Out of which 1.25 are animals and about 0.5 millions are plants.</a:t>
            </a:r>
          </a:p>
          <a:p>
            <a:pPr>
              <a:lnSpc>
                <a:spcPct val="150000"/>
              </a:lnSpc>
              <a:buSzPts val="1400"/>
              <a:buFont typeface="Arial" pitchFamily="34" charset="0"/>
              <a:buChar char="•"/>
            </a:pPr>
            <a:r>
              <a:rPr lang="en-IN" b="1" dirty="0" smtClean="0">
                <a:latin typeface="Calibri"/>
                <a:ea typeface="Calibri"/>
                <a:cs typeface="Calibri"/>
                <a:sym typeface="Calibri"/>
              </a:rPr>
              <a:t> Biodiversity</a:t>
            </a:r>
            <a:r>
              <a:rPr lang="en-IN" dirty="0" smtClean="0">
                <a:latin typeface="Calibri"/>
                <a:ea typeface="Calibri"/>
                <a:cs typeface="Calibri"/>
                <a:sym typeface="Calibri"/>
              </a:rPr>
              <a:t> - The diverse form of organisms present on earth is called biodiversity.</a:t>
            </a:r>
          </a:p>
          <a:p>
            <a:pPr lvl="0">
              <a:lnSpc>
                <a:spcPct val="150000"/>
              </a:lnSpc>
              <a:buSzPts val="1400"/>
              <a:buFont typeface="Arial" pitchFamily="34" charset="0"/>
              <a:buChar char="•"/>
            </a:pPr>
            <a:r>
              <a:rPr lang="en-IN" dirty="0" smtClean="0">
                <a:latin typeface="Calibri"/>
                <a:ea typeface="Calibri"/>
                <a:cs typeface="Calibri"/>
                <a:sym typeface="Calibri"/>
              </a:rPr>
              <a:t>Plants and animals are known in the local area by their local </a:t>
            </a:r>
            <a:r>
              <a:rPr lang="en-IN" dirty="0" err="1" smtClean="0">
                <a:latin typeface="Calibri"/>
                <a:ea typeface="Calibri"/>
                <a:cs typeface="Calibri"/>
                <a:sym typeface="Calibri"/>
              </a:rPr>
              <a:t>names.These</a:t>
            </a:r>
            <a:r>
              <a:rPr lang="en-IN" dirty="0" smtClean="0">
                <a:latin typeface="Calibri"/>
                <a:ea typeface="Calibri"/>
                <a:cs typeface="Calibri"/>
                <a:sym typeface="Calibri"/>
              </a:rPr>
              <a:t> local names are vary from place to place, region to region and within a country </a:t>
            </a:r>
            <a:r>
              <a:rPr lang="en-IN" dirty="0" err="1" smtClean="0">
                <a:latin typeface="Calibri"/>
                <a:ea typeface="Calibri"/>
                <a:cs typeface="Calibri"/>
                <a:sym typeface="Calibri"/>
              </a:rPr>
              <a:t>also.So</a:t>
            </a:r>
            <a:r>
              <a:rPr lang="en-IN" dirty="0" smtClean="0">
                <a:latin typeface="Calibri"/>
                <a:ea typeface="Calibri"/>
                <a:cs typeface="Calibri"/>
                <a:sym typeface="Calibri"/>
              </a:rPr>
              <a:t>, it is impossible for any person to remember the names of an organism in all the languages.</a:t>
            </a:r>
          </a:p>
          <a:p>
            <a:pPr lvl="0">
              <a:lnSpc>
                <a:spcPct val="150000"/>
              </a:lnSpc>
              <a:buSzPts val="1400"/>
              <a:buFont typeface="Arial" pitchFamily="34" charset="0"/>
              <a:buChar char="•"/>
            </a:pPr>
            <a:r>
              <a:rPr lang="en-IN" dirty="0" smtClean="0">
                <a:latin typeface="Calibri"/>
                <a:ea typeface="Calibri"/>
                <a:cs typeface="Calibri"/>
                <a:sym typeface="Calibri"/>
              </a:rPr>
              <a:t>Hence, there is need for a </a:t>
            </a:r>
            <a:r>
              <a:rPr lang="en-IN" b="1" dirty="0" smtClean="0">
                <a:latin typeface="Calibri"/>
                <a:ea typeface="Calibri"/>
                <a:cs typeface="Calibri"/>
                <a:sym typeface="Calibri"/>
              </a:rPr>
              <a:t>uniform system of nomenclature of organisms</a:t>
            </a:r>
            <a:r>
              <a:rPr lang="en-IN" dirty="0" smtClean="0">
                <a:latin typeface="Calibri"/>
                <a:ea typeface="Calibri"/>
                <a:cs typeface="Calibri"/>
                <a:sym typeface="Calibri"/>
              </a:rPr>
              <a:t>. Nomenclature or naming is only possible when the organism is described correctly and we know to what organism the name is attached to. This is </a:t>
            </a:r>
            <a:r>
              <a:rPr lang="en-IN" b="1" dirty="0" smtClean="0">
                <a:latin typeface="Calibri"/>
                <a:ea typeface="Calibri"/>
                <a:cs typeface="Calibri"/>
                <a:sym typeface="Calibri"/>
              </a:rPr>
              <a:t>identification.</a:t>
            </a:r>
          </a:p>
          <a:p>
            <a:pPr lvl="0">
              <a:lnSpc>
                <a:spcPct val="150000"/>
              </a:lnSpc>
              <a:buSzPts val="1400"/>
              <a:buFont typeface="Arial" pitchFamily="34" charset="0"/>
              <a:buChar char="•"/>
            </a:pPr>
            <a:r>
              <a:rPr lang="en-IN" b="1" dirty="0" smtClean="0">
                <a:latin typeface="Calibri"/>
                <a:ea typeface="Calibri"/>
                <a:cs typeface="Calibri"/>
                <a:sym typeface="Calibri"/>
              </a:rPr>
              <a:t>Identification, classification, nomenclature </a:t>
            </a:r>
            <a:r>
              <a:rPr lang="en-IN" dirty="0" smtClean="0">
                <a:latin typeface="Calibri"/>
                <a:ea typeface="Calibri"/>
                <a:cs typeface="Calibri"/>
                <a:sym typeface="Calibri"/>
              </a:rPr>
              <a:t>are basic to taxonomy.</a:t>
            </a:r>
            <a:endParaRPr sz="1400" i="0" u="none" strike="noStrike" cap="none">
              <a:solidFill>
                <a:srgbClr val="000000"/>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pic>
        <p:nvPicPr>
          <p:cNvPr id="69" name="Google Shape;69;p15"/>
          <p:cNvPicPr preferRelativeResize="0"/>
          <p:nvPr/>
        </p:nvPicPr>
        <p:blipFill rotWithShape="1">
          <a:blip r:embed="rId3">
            <a:alphaModFix/>
          </a:blip>
          <a:srcRect/>
          <a:stretch/>
        </p:blipFill>
        <p:spPr>
          <a:xfrm>
            <a:off x="8218350" y="0"/>
            <a:ext cx="925650" cy="925650"/>
          </a:xfrm>
          <a:prstGeom prst="rect">
            <a:avLst/>
          </a:prstGeom>
          <a:noFill/>
          <a:ln>
            <a:noFill/>
          </a:ln>
        </p:spPr>
      </p:pic>
      <p:sp>
        <p:nvSpPr>
          <p:cNvPr id="70" name="Google Shape;70;p15"/>
          <p:cNvSpPr txBox="1"/>
          <p:nvPr/>
        </p:nvSpPr>
        <p:spPr>
          <a:xfrm>
            <a:off x="272675" y="285050"/>
            <a:ext cx="8688300" cy="780900"/>
          </a:xfrm>
          <a:prstGeom prst="rect">
            <a:avLst/>
          </a:prstGeom>
          <a:noFill/>
          <a:ln>
            <a:noFill/>
          </a:ln>
        </p:spPr>
        <p:txBody>
          <a:bodyPr spcFirstLastPara="1" wrap="square" lIns="91425" tIns="91425" rIns="91425" bIns="91425" anchor="t" anchorCtr="0">
            <a:noAutofit/>
          </a:bodyPr>
          <a:lstStyle/>
          <a:p>
            <a:pPr>
              <a:buSzPts val="2200"/>
            </a:pPr>
            <a:r>
              <a:rPr lang="en-IN" sz="2200" b="1" dirty="0" smtClean="0">
                <a:solidFill>
                  <a:srgbClr val="FF0000"/>
                </a:solidFill>
                <a:latin typeface="Calibri" pitchFamily="34" charset="0"/>
              </a:rPr>
              <a:t>IDENTIFICATION AND NOMENCLATURE</a:t>
            </a:r>
          </a:p>
        </p:txBody>
      </p:sp>
      <p:sp>
        <p:nvSpPr>
          <p:cNvPr id="71" name="Google Shape;71;p15"/>
          <p:cNvSpPr txBox="1"/>
          <p:nvPr/>
        </p:nvSpPr>
        <p:spPr>
          <a:xfrm>
            <a:off x="254014" y="980499"/>
            <a:ext cx="8688300" cy="3591500"/>
          </a:xfrm>
          <a:prstGeom prst="rect">
            <a:avLst/>
          </a:prstGeom>
          <a:noFill/>
          <a:ln>
            <a:noFill/>
          </a:ln>
        </p:spPr>
        <p:txBody>
          <a:bodyPr spcFirstLastPara="1" wrap="square" lIns="91425" tIns="91425" rIns="91425" bIns="91425" anchor="t" anchorCtr="0">
            <a:noAutofit/>
          </a:bodyPr>
          <a:lstStyle/>
          <a:p>
            <a:pPr marL="93663" lvl="0" indent="-93663">
              <a:buSzPts val="1400"/>
            </a:pPr>
            <a:endParaRPr lang="en-IN" dirty="0" smtClean="0">
              <a:latin typeface="Calibri"/>
              <a:ea typeface="Calibri"/>
              <a:cs typeface="Calibri"/>
              <a:sym typeface="Calibri"/>
            </a:endParaRPr>
          </a:p>
          <a:p>
            <a:pPr>
              <a:buSzPts val="1400"/>
              <a:buFont typeface="Arial" pitchFamily="34" charset="0"/>
              <a:buChar char="•"/>
            </a:pPr>
            <a:r>
              <a:rPr lang="en-IN" b="1" dirty="0" smtClean="0">
                <a:latin typeface="Calibri"/>
                <a:ea typeface="Calibri"/>
                <a:cs typeface="Calibri"/>
                <a:sym typeface="Calibri"/>
              </a:rPr>
              <a:t>Identification</a:t>
            </a:r>
            <a:r>
              <a:rPr lang="en-IN" dirty="0" smtClean="0">
                <a:latin typeface="Calibri"/>
                <a:ea typeface="Calibri"/>
                <a:cs typeface="Calibri"/>
                <a:sym typeface="Calibri"/>
              </a:rPr>
              <a:t> is the finding of correct name and place and place of an organism in a system of classification. It is done with the help of keys. This is carried out by determining similarity with already known organisms.</a:t>
            </a:r>
          </a:p>
          <a:p>
            <a:pPr>
              <a:buSzPts val="1400"/>
            </a:pPr>
            <a:endParaRPr lang="en-IN" dirty="0" smtClean="0">
              <a:latin typeface="Calibri"/>
              <a:ea typeface="Calibri"/>
              <a:cs typeface="Calibri"/>
              <a:sym typeface="Calibri"/>
            </a:endParaRPr>
          </a:p>
          <a:p>
            <a:pPr>
              <a:buSzPts val="1400"/>
              <a:buFont typeface="Arial" pitchFamily="34" charset="0"/>
              <a:buChar char="•"/>
            </a:pPr>
            <a:r>
              <a:rPr lang="en-IN" b="1" dirty="0" smtClean="0">
                <a:latin typeface="Calibri"/>
                <a:ea typeface="Calibri"/>
                <a:cs typeface="Calibri"/>
                <a:sym typeface="Calibri"/>
              </a:rPr>
              <a:t>Nomenclature</a:t>
            </a:r>
            <a:r>
              <a:rPr lang="en-IN" dirty="0" smtClean="0">
                <a:latin typeface="Calibri"/>
                <a:ea typeface="Calibri"/>
                <a:cs typeface="Calibri"/>
                <a:sym typeface="Calibri"/>
              </a:rPr>
              <a:t> is the process of standardize naming of living organism such that a particular organism is known by the same name all over the world.</a:t>
            </a:r>
          </a:p>
          <a:p>
            <a:pPr>
              <a:buSzPts val="1400"/>
            </a:pPr>
            <a:endParaRPr lang="en-IN" dirty="0" smtClean="0">
              <a:latin typeface="Calibri"/>
              <a:ea typeface="Calibri"/>
              <a:cs typeface="Calibri"/>
              <a:sym typeface="Calibri"/>
            </a:endParaRPr>
          </a:p>
          <a:p>
            <a:pPr>
              <a:buSzPts val="1400"/>
              <a:buFont typeface="Arial" pitchFamily="34" charset="0"/>
              <a:buChar char="•"/>
            </a:pPr>
            <a:r>
              <a:rPr lang="en-IN" dirty="0" smtClean="0">
                <a:latin typeface="Calibri"/>
                <a:ea typeface="Calibri"/>
                <a:cs typeface="Calibri"/>
                <a:sym typeface="Calibri"/>
              </a:rPr>
              <a:t> For plants scientific names are based on international code of botanical nomenclature (ICBN) and animals names on international code of zoological nomenclature (ICZN). Scientific name ensures that each organism has only one name.</a:t>
            </a:r>
          </a:p>
          <a:p>
            <a:pPr>
              <a:buSzPts val="1400"/>
            </a:pPr>
            <a:endParaRPr lang="en-IN" dirty="0" smtClean="0">
              <a:latin typeface="Calibri"/>
              <a:ea typeface="Calibri"/>
              <a:cs typeface="Calibri"/>
              <a:sym typeface="Calibri"/>
            </a:endParaRPr>
          </a:p>
          <a:p>
            <a:pPr lvl="0">
              <a:buSzPts val="1400"/>
              <a:buFont typeface="Arial" pitchFamily="34" charset="0"/>
              <a:buChar char="•"/>
            </a:pPr>
            <a:r>
              <a:rPr lang="en-IN" dirty="0" smtClean="0">
                <a:latin typeface="Calibri"/>
                <a:ea typeface="Calibri"/>
                <a:cs typeface="Calibri"/>
                <a:sym typeface="Calibri"/>
              </a:rPr>
              <a:t> </a:t>
            </a:r>
            <a:r>
              <a:rPr lang="en-IN" b="1" dirty="0" smtClean="0">
                <a:latin typeface="Calibri"/>
                <a:ea typeface="Calibri"/>
                <a:cs typeface="Calibri"/>
                <a:sym typeface="Calibri"/>
              </a:rPr>
              <a:t>ICBN - International Code for Botanical Nomenclature</a:t>
            </a:r>
          </a:p>
          <a:p>
            <a:pPr lvl="0">
              <a:buSzPts val="1400"/>
              <a:buFont typeface="Arial" pitchFamily="34" charset="0"/>
              <a:buChar char="•"/>
            </a:pPr>
            <a:r>
              <a:rPr lang="en-IN" b="1" dirty="0" smtClean="0">
                <a:latin typeface="Calibri"/>
                <a:ea typeface="Calibri"/>
                <a:cs typeface="Calibri"/>
                <a:sym typeface="Calibri"/>
              </a:rPr>
              <a:t>ICZN - International Code for Zoological Nomenclature</a:t>
            </a:r>
            <a:endParaRPr sz="1400" b="1" i="0" u="none" strike="noStrike" cap="none">
              <a:solidFill>
                <a:srgbClr val="000000"/>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1406</Words>
  <Application>Microsoft Office PowerPoint</Application>
  <PresentationFormat>On-screen Show (16:9)</PresentationFormat>
  <Paragraphs>136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Simple Light</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PRAVAT</cp:lastModifiedBy>
  <cp:revision>37</cp:revision>
  <dcterms:modified xsi:type="dcterms:W3CDTF">2020-08-27T05:33:26Z</dcterms:modified>
</cp:coreProperties>
</file>