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  <p:sldId id="264" r:id="rId9"/>
    <p:sldId id="259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49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491925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-IN" sz="30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PLANT KINGDOM</a:t>
            </a:r>
          </a:p>
          <a:p>
            <a:pPr lvl="0" algn="ctr">
              <a:buSzPts val="3100"/>
            </a:pPr>
            <a:r>
              <a:rPr lang="en-IN" sz="25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ALGAE</a:t>
            </a:r>
          </a:p>
        </p:txBody>
      </p:sp>
      <p:sp>
        <p:nvSpPr>
          <p:cNvPr id="6" name="Google Shape;57;p13"/>
          <p:cNvSpPr txBox="1"/>
          <p:nvPr/>
        </p:nvSpPr>
        <p:spPr>
          <a:xfrm>
            <a:off x="2276113" y="2390185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</a:t>
            </a:r>
            <a:r>
              <a:rPr lang="en" b="1" dirty="0" smtClean="0"/>
              <a:t>BIOLOGY 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</a:t>
            </a:r>
            <a:r>
              <a:rPr lang="en-IN" b="1" dirty="0" smtClean="0"/>
              <a:t> 3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</a:t>
            </a:r>
            <a:r>
              <a:rPr lang="en" b="1" dirty="0" smtClean="0"/>
              <a:t>: PLANT KINGDOM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05277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ALGAE</a:t>
            </a:r>
            <a:endParaRPr sz="1800" b="1" i="0" u="none" strike="noStrike" cap="none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44683" y="812548"/>
            <a:ext cx="8688300" cy="368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Aft>
                <a:spcPts val="600"/>
              </a:spcAft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Chlorophyll bearing, simple, </a:t>
            </a:r>
            <a:r>
              <a:rPr lang="en-IN" u="sng" dirty="0" err="1" smtClean="0">
                <a:latin typeface="Calibri"/>
                <a:ea typeface="Calibri"/>
                <a:cs typeface="Calibri"/>
                <a:sym typeface="Calibri"/>
              </a:rPr>
              <a:t>thalloid</a:t>
            </a:r>
            <a:r>
              <a:rPr lang="en-IN" u="sng" dirty="0" smtClean="0">
                <a:latin typeface="Calibri"/>
                <a:ea typeface="Calibri"/>
                <a:cs typeface="Calibri"/>
                <a:sym typeface="Calibri"/>
              </a:rPr>
              <a:t>, autotrophic and mostly aquatic organisms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 Moist stone, soils and wood are the other habitat.</a:t>
            </a:r>
          </a:p>
          <a:p>
            <a:pPr lvl="0">
              <a:spcAft>
                <a:spcPts val="600"/>
              </a:spcAft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• The size ranges from microscopic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unicellular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forms like Chlamydomonas, to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colonial forms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like </a:t>
            </a: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Volvox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and to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filamentous forms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like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Ulothrix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Spirogyra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 A few marine forms such as kelps,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form massive plant bodies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>
              <a:spcAft>
                <a:spcPts val="600"/>
              </a:spcAft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• Reproduce vegetatively by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fragmentation.</a:t>
            </a:r>
          </a:p>
          <a:p>
            <a:pPr lvl="0">
              <a:spcAft>
                <a:spcPts val="600"/>
              </a:spcAft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• Reproduce asexually mostly by producing motile spore called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zoospores.</a:t>
            </a:r>
          </a:p>
          <a:p>
            <a:pPr lvl="0">
              <a:spcAft>
                <a:spcPts val="600"/>
              </a:spcAft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• Reproduce sexually by producing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gametes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>
              <a:spcAft>
                <a:spcPts val="600"/>
              </a:spcAft>
              <a:buSzPts val="1400"/>
            </a:pPr>
            <a:endParaRPr lang="en-IN" b="1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447675">
              <a:spcAft>
                <a:spcPts val="600"/>
              </a:spcAft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Isogamous: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both gametes are same size and </a:t>
            </a: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motile.e.g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Chlamydomonas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 , Spirogyra</a:t>
            </a:r>
          </a:p>
          <a:p>
            <a:pPr marL="447675">
              <a:spcAft>
                <a:spcPts val="600"/>
              </a:spcAft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Anisogamous: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both gametes are dissimilar in size but motile. </a:t>
            </a: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e.g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Chlamydomonas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47675">
              <a:spcAft>
                <a:spcPts val="600"/>
              </a:spcAft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Oogamous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male gamete is smaller but motile, female gamete is large and non- motile. e.g.,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Volvox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 ,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Fucus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30911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IMPORTANCE OF ALGAE </a:t>
            </a: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1157781"/>
            <a:ext cx="8688300" cy="349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At least half of the total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carbon dioxide fixation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on earth carried out by them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>
              <a:spcAft>
                <a:spcPts val="600"/>
              </a:spcAft>
              <a:buSzPts val="1400"/>
            </a:pPr>
            <a:endParaRPr lang="en-IN" dirty="0" smtClean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Increase oxygen level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in the environment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>
              <a:spcAft>
                <a:spcPts val="600"/>
              </a:spcAft>
              <a:buSzPts val="1400"/>
            </a:pPr>
            <a:endParaRPr lang="en-IN" dirty="0" smtClean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Many species like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Laminaria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Sargassum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etc. are used as food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>
              <a:spcAft>
                <a:spcPts val="600"/>
              </a:spcAft>
              <a:buSzPts val="1400"/>
            </a:pPr>
            <a:endParaRPr lang="en-IN" dirty="0" smtClean="0">
              <a:latin typeface="Calibri"/>
              <a:ea typeface="Calibri"/>
              <a:cs typeface="Calibri"/>
              <a:sym typeface="Calibri"/>
            </a:endParaRPr>
          </a:p>
          <a:p>
            <a:pPr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Agar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obtained from 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Gelidium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Gracilaria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is used in ice-creams and jellies and also used to culture bacteria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>
              <a:spcAft>
                <a:spcPts val="600"/>
              </a:spcAft>
              <a:buSzPts val="1400"/>
            </a:pPr>
            <a:endParaRPr lang="en-IN" dirty="0" smtClean="0">
              <a:latin typeface="Calibri"/>
              <a:ea typeface="Calibri"/>
              <a:cs typeface="Calibri"/>
              <a:sym typeface="Calibri"/>
            </a:endParaRPr>
          </a:p>
          <a:p>
            <a:pPr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Algin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obtained from brown algae and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carrageen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from red algae used commercially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>
              <a:spcAft>
                <a:spcPts val="600"/>
              </a:spcAft>
              <a:buSzPts val="1400"/>
            </a:pPr>
            <a:endParaRPr lang="en-IN" dirty="0" smtClean="0">
              <a:latin typeface="Calibri"/>
              <a:ea typeface="Calibri"/>
              <a:cs typeface="Calibri"/>
              <a:sym typeface="Calibri"/>
            </a:endParaRPr>
          </a:p>
          <a:p>
            <a:pPr>
              <a:spcAft>
                <a:spcPts val="600"/>
              </a:spcAft>
              <a:buSzPts val="1400"/>
              <a:buFont typeface="Arial" pitchFamily="34" charset="0"/>
              <a:buChar char="•"/>
            </a:pP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Chlorella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Spirullina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are unicellular algae, rich in protein and used as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food supplement even by space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travelers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n-IN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30911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ALGAE DIVIDED INTO 3 CLASSES</a:t>
            </a: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1157781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1400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algae are divided into three main classes:</a:t>
            </a:r>
          </a:p>
          <a:p>
            <a:pPr marL="342900" lvl="0" indent="-342900">
              <a:buSzPts val="1400"/>
              <a:buFont typeface="+mj-lt"/>
              <a:buAutoNum type="arabicPeriod"/>
            </a:pP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Chlorophyceae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- Green algae</a:t>
            </a:r>
          </a:p>
          <a:p>
            <a:pPr marL="342900" lvl="0" indent="-342900">
              <a:buSzPts val="1400"/>
              <a:buFont typeface="+mj-lt"/>
              <a:buAutoNum type="arabicPeriod"/>
            </a:pP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Phaeophyceae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- Brown algae</a:t>
            </a:r>
          </a:p>
          <a:p>
            <a:pPr marL="342900" lvl="0" indent="-342900">
              <a:buSzPts val="1400"/>
              <a:buFont typeface="+mj-lt"/>
              <a:buAutoNum type="arabicPeriod"/>
            </a:pP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Rhodophyceae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- Red </a:t>
            </a:r>
            <a:r>
              <a:rPr lang="en-IN" dirty="0" err="1" smtClean="0">
                <a:latin typeface="Calibri"/>
                <a:ea typeface="Calibri"/>
                <a:cs typeface="Calibri"/>
                <a:sym typeface="Calibri"/>
              </a:rPr>
              <a:t>alage</a:t>
            </a:r>
            <a:endParaRPr lang="en-IN" dirty="0" smtClean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98" name="Picture 2" descr="Alga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23701" y="727112"/>
            <a:ext cx="4563049" cy="4416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31848" y="187812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263150" y="15240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Chlorophyceae</a:t>
            </a:r>
            <a:endParaRPr lang="en-IN" sz="1800" b="1" i="0" u="none" strike="noStrike" cap="none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53430" y="724491"/>
            <a:ext cx="4691211" cy="4085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Aft>
                <a:spcPts val="300"/>
              </a:spcAft>
              <a:buSzPts val="1400"/>
            </a:pPr>
            <a:r>
              <a:rPr lang="en-IN" dirty="0" smtClean="0"/>
              <a:t>1</a:t>
            </a:r>
            <a:r>
              <a:rPr lang="en-IN" sz="1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IN" sz="1800" b="1" u="sng" dirty="0" smtClean="0">
                <a:latin typeface="Calibri" pitchFamily="34" charset="0"/>
                <a:cs typeface="Calibri" pitchFamily="34" charset="0"/>
              </a:rPr>
              <a:t>CHLOROPHYCEAE</a:t>
            </a:r>
          </a:p>
          <a:p>
            <a:pPr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Commonly known as green algae, their plant body may be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unicellular, colonial or filamentous. </a:t>
            </a:r>
          </a:p>
          <a:p>
            <a:pPr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They are usually grass green as a result of the dominance of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pigments chlorophyll a and b. </a:t>
            </a:r>
          </a:p>
          <a:p>
            <a:pPr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pigments are localised in definite chloroplasts. </a:t>
            </a:r>
          </a:p>
          <a:p>
            <a:pPr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Most of the members have one or more storage bodies called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pyrenoids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(contain protein-based starch)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found in the chloroplasts. </a:t>
            </a:r>
          </a:p>
          <a:p>
            <a:pPr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Vegetative reproduction usually takes place by the formation of different types of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spores or fragmentation.</a:t>
            </a:r>
          </a:p>
          <a:p>
            <a:pPr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Asexual reproduction is by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flagellated zoospores produced in zoosporangia. </a:t>
            </a:r>
          </a:p>
          <a:p>
            <a:pPr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sexual reproduction depicts variation in the formation and type of sex cells and it may be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isogamous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anisogamous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oogamous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Examples: 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Chlamydomonas,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Volvox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Ulothrix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, Spirogyra</a:t>
            </a:r>
            <a:endParaRPr sz="14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90" name="Picture 2" descr="Some Green Alge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81575" y="1392237"/>
            <a:ext cx="4162425" cy="3038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Phaeophyceae</a:t>
            </a:r>
            <a:endParaRPr sz="1800" b="1" i="0" u="none" strike="noStrike" cap="none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98029" y="756564"/>
            <a:ext cx="5716995" cy="4386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Commonly known as brown algae, these are found in </a:t>
            </a:r>
            <a:r>
              <a:rPr lang="en-IN" b="1" dirty="0" smtClean="0">
                <a:latin typeface="Calibri" pitchFamily="34" charset="0"/>
              </a:rPr>
              <a:t>marine habitats.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They range from simple </a:t>
            </a:r>
            <a:r>
              <a:rPr lang="en-IN" b="1" dirty="0" smtClean="0">
                <a:latin typeface="Calibri" pitchFamily="34" charset="0"/>
              </a:rPr>
              <a:t>branched, filamentous forms (</a:t>
            </a:r>
            <a:r>
              <a:rPr lang="en-IN" b="1" i="1" dirty="0" err="1" smtClean="0">
                <a:latin typeface="Calibri" pitchFamily="34" charset="0"/>
              </a:rPr>
              <a:t>Ectocarpus</a:t>
            </a:r>
            <a:r>
              <a:rPr lang="en-IN" dirty="0" smtClean="0">
                <a:latin typeface="Calibri" pitchFamily="34" charset="0"/>
              </a:rPr>
              <a:t>) to </a:t>
            </a:r>
            <a:r>
              <a:rPr lang="en-IN" b="1" dirty="0" smtClean="0">
                <a:latin typeface="Calibri" pitchFamily="34" charset="0"/>
              </a:rPr>
              <a:t>profusely branched forms as represented by kelps.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Brown algae possesses </a:t>
            </a:r>
            <a:r>
              <a:rPr lang="en-IN" b="1" dirty="0" smtClean="0">
                <a:latin typeface="Calibri" pitchFamily="34" charset="0"/>
              </a:rPr>
              <a:t>chlorophyll a, c and xanthophylls, carotenoids</a:t>
            </a:r>
            <a:r>
              <a:rPr lang="en-IN" dirty="0" smtClean="0">
                <a:latin typeface="Calibri" pitchFamily="34" charset="0"/>
              </a:rPr>
              <a:t>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Food is stored as complex carbohydrates, which may be in the form of </a:t>
            </a:r>
            <a:r>
              <a:rPr lang="en-IN" b="1" dirty="0" err="1" smtClean="0">
                <a:latin typeface="Calibri" pitchFamily="34" charset="0"/>
              </a:rPr>
              <a:t>laminarin</a:t>
            </a:r>
            <a:r>
              <a:rPr lang="en-IN" b="1" dirty="0" smtClean="0">
                <a:latin typeface="Calibri" pitchFamily="34" charset="0"/>
              </a:rPr>
              <a:t> or </a:t>
            </a:r>
            <a:r>
              <a:rPr lang="en-IN" b="1" dirty="0" err="1" smtClean="0">
                <a:latin typeface="Calibri" pitchFamily="34" charset="0"/>
              </a:rPr>
              <a:t>mannitol</a:t>
            </a:r>
            <a:r>
              <a:rPr lang="en-IN" b="1" dirty="0" smtClean="0">
                <a:latin typeface="Calibri" pitchFamily="34" charset="0"/>
              </a:rPr>
              <a:t>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The vegetative cells have a cellulosic wall usually covered on the outside by </a:t>
            </a:r>
            <a:r>
              <a:rPr lang="en-IN" b="1" dirty="0" smtClean="0">
                <a:latin typeface="Calibri" pitchFamily="34" charset="0"/>
              </a:rPr>
              <a:t>a gelatinous coating of </a:t>
            </a:r>
            <a:r>
              <a:rPr lang="en-IN" b="1" dirty="0" err="1" smtClean="0">
                <a:latin typeface="Calibri" pitchFamily="34" charset="0"/>
              </a:rPr>
              <a:t>algin</a:t>
            </a:r>
            <a:r>
              <a:rPr lang="en-IN" b="1" dirty="0" smtClean="0">
                <a:latin typeface="Calibri" pitchFamily="34" charset="0"/>
              </a:rPr>
              <a:t>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In addition to plastids, the protoplast contains a centrally located vacuole and nucleus.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The plant body is usually attached to the substratum by a </a:t>
            </a:r>
            <a:r>
              <a:rPr lang="en-IN" b="1" dirty="0" smtClean="0">
                <a:latin typeface="Calibri" pitchFamily="34" charset="0"/>
              </a:rPr>
              <a:t>holdfast</a:t>
            </a:r>
            <a:r>
              <a:rPr lang="en-IN" dirty="0" smtClean="0">
                <a:latin typeface="Calibri" pitchFamily="34" charset="0"/>
              </a:rPr>
              <a:t>, and has </a:t>
            </a:r>
            <a:r>
              <a:rPr lang="en-IN" b="1" dirty="0" smtClean="0">
                <a:latin typeface="Calibri" pitchFamily="34" charset="0"/>
              </a:rPr>
              <a:t>a stalk, the </a:t>
            </a:r>
            <a:r>
              <a:rPr lang="en-IN" b="1" dirty="0" err="1" smtClean="0">
                <a:latin typeface="Calibri" pitchFamily="34" charset="0"/>
              </a:rPr>
              <a:t>stipe</a:t>
            </a:r>
            <a:r>
              <a:rPr lang="en-IN" b="1" dirty="0" smtClean="0">
                <a:latin typeface="Calibri" pitchFamily="34" charset="0"/>
              </a:rPr>
              <a:t> </a:t>
            </a:r>
            <a:r>
              <a:rPr lang="en-IN" dirty="0" smtClean="0">
                <a:latin typeface="Calibri" pitchFamily="34" charset="0"/>
              </a:rPr>
              <a:t>and </a:t>
            </a:r>
            <a:r>
              <a:rPr lang="en-IN" b="1" dirty="0" smtClean="0">
                <a:latin typeface="Calibri" pitchFamily="34" charset="0"/>
              </a:rPr>
              <a:t>the frond</a:t>
            </a:r>
            <a:r>
              <a:rPr lang="en-IN" dirty="0" smtClean="0">
                <a:latin typeface="Calibri" pitchFamily="34" charset="0"/>
              </a:rPr>
              <a:t>( leaf-like photosynthetic organ).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Asexual reproduction in most brown algae is by biflagellate zoospores that are pear-shaped and have two unequal laterally attached flagella.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Vegetative reproduction takes place by </a:t>
            </a:r>
            <a:r>
              <a:rPr lang="en-IN" b="1" dirty="0" smtClean="0">
                <a:latin typeface="Calibri" pitchFamily="34" charset="0"/>
              </a:rPr>
              <a:t>fragmentation.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Sexual reproduction may be </a:t>
            </a:r>
            <a:r>
              <a:rPr lang="en-IN" b="1" dirty="0" err="1" smtClean="0">
                <a:latin typeface="Calibri" pitchFamily="34" charset="0"/>
              </a:rPr>
              <a:t>isogamous</a:t>
            </a:r>
            <a:r>
              <a:rPr lang="en-IN" b="1" dirty="0" smtClean="0">
                <a:latin typeface="Calibri" pitchFamily="34" charset="0"/>
              </a:rPr>
              <a:t>, </a:t>
            </a:r>
            <a:r>
              <a:rPr lang="en-IN" b="1" dirty="0" err="1" smtClean="0">
                <a:latin typeface="Calibri" pitchFamily="34" charset="0"/>
              </a:rPr>
              <a:t>anisogamous</a:t>
            </a:r>
            <a:r>
              <a:rPr lang="en-IN" b="1" dirty="0" smtClean="0">
                <a:latin typeface="Calibri" pitchFamily="34" charset="0"/>
              </a:rPr>
              <a:t> or </a:t>
            </a:r>
            <a:r>
              <a:rPr lang="en-IN" b="1" dirty="0" err="1" smtClean="0">
                <a:latin typeface="Calibri" pitchFamily="34" charset="0"/>
              </a:rPr>
              <a:t>oogamous</a:t>
            </a:r>
            <a:r>
              <a:rPr lang="en-IN" b="1" dirty="0" smtClean="0">
                <a:latin typeface="Calibri" pitchFamily="34" charset="0"/>
              </a:rPr>
              <a:t>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 pitchFamily="34" charset="0"/>
              </a:rPr>
              <a:t> Examples – </a:t>
            </a:r>
            <a:r>
              <a:rPr lang="en-IN" i="1" dirty="0" err="1" smtClean="0">
                <a:latin typeface="Calibri" pitchFamily="34" charset="0"/>
              </a:rPr>
              <a:t>Ectocarpus</a:t>
            </a:r>
            <a:r>
              <a:rPr lang="en-IN" i="1" dirty="0" smtClean="0">
                <a:latin typeface="Calibri" pitchFamily="34" charset="0"/>
              </a:rPr>
              <a:t>, </a:t>
            </a:r>
            <a:r>
              <a:rPr lang="en-IN" i="1" dirty="0" err="1" smtClean="0">
                <a:latin typeface="Calibri" pitchFamily="34" charset="0"/>
              </a:rPr>
              <a:t>Dictyota</a:t>
            </a:r>
            <a:r>
              <a:rPr lang="en-IN" i="1" dirty="0" smtClean="0">
                <a:latin typeface="Calibri" pitchFamily="34" charset="0"/>
              </a:rPr>
              <a:t>, </a:t>
            </a:r>
            <a:r>
              <a:rPr lang="en-IN" i="1" dirty="0" err="1" smtClean="0">
                <a:latin typeface="Calibri" pitchFamily="34" charset="0"/>
              </a:rPr>
              <a:t>Laminaria</a:t>
            </a:r>
            <a:r>
              <a:rPr lang="en-IN" i="1" dirty="0" smtClean="0">
                <a:latin typeface="Calibri" pitchFamily="34" charset="0"/>
              </a:rPr>
              <a:t>, </a:t>
            </a:r>
            <a:r>
              <a:rPr lang="en-IN" i="1" dirty="0" err="1" smtClean="0">
                <a:latin typeface="Calibri" pitchFamily="34" charset="0"/>
              </a:rPr>
              <a:t>Sargassum</a:t>
            </a:r>
            <a:r>
              <a:rPr lang="en-IN" i="1" dirty="0" smtClean="0">
                <a:latin typeface="Calibri" pitchFamily="34" charset="0"/>
              </a:rPr>
              <a:t> and </a:t>
            </a:r>
            <a:r>
              <a:rPr lang="en-IN" i="1" dirty="0" err="1" smtClean="0">
                <a:latin typeface="Calibri" pitchFamily="34" charset="0"/>
              </a:rPr>
              <a:t>Fucus</a:t>
            </a:r>
            <a:r>
              <a:rPr lang="en-IN" i="1" dirty="0" smtClean="0">
                <a:latin typeface="Calibri" pitchFamily="34" charset="0"/>
              </a:rPr>
              <a:t>.</a:t>
            </a:r>
            <a:endParaRPr sz="1400" b="0" i="1" u="none" strike="noStrike" cap="none">
              <a:solidFill>
                <a:srgbClr val="00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2050" name="Picture 2" descr="C:\Users\PRAVAT\Desktop\77-11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30102" y="962219"/>
            <a:ext cx="2952750" cy="33240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200"/>
            </a:pPr>
            <a:r>
              <a:rPr lang="en-IN" sz="22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Rhodophyceae</a:t>
            </a:r>
            <a:endParaRPr sz="1800" b="1" i="0" u="none" strike="noStrike" cap="none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09997" y="831210"/>
            <a:ext cx="4862078" cy="442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Commonly called red algae due to the predominance of the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red pigment, r-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phycoerythrin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in their body.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Most of these are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marine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with greater concentrations found in the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warmer areas.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They are found in both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well-lighted regions close to the surface of water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and also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at great depths in oceans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where relatively little light seeps in.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Some of them have complex body organisation.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 food is stored as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floridean starch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which is very similar to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amylopectin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and glycogen 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in structure.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Reproduce vegetatively by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fragmentation.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They reproduce sexually by </a:t>
            </a:r>
            <a:r>
              <a:rPr lang="en-IN" b="1" dirty="0" smtClean="0">
                <a:latin typeface="Calibri"/>
                <a:ea typeface="Calibri"/>
                <a:cs typeface="Calibri"/>
                <a:sym typeface="Calibri"/>
              </a:rPr>
              <a:t>non-motile gametes and asexually by non-motile spores.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Sexual reproduction is </a:t>
            </a:r>
            <a:r>
              <a:rPr lang="en-IN" b="1" dirty="0" err="1" smtClean="0">
                <a:latin typeface="Calibri"/>
                <a:ea typeface="Calibri"/>
                <a:cs typeface="Calibri"/>
                <a:sym typeface="Calibri"/>
              </a:rPr>
              <a:t>oogamous</a:t>
            </a: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 following complex post fertilisation developments. </a:t>
            </a:r>
          </a:p>
          <a:p>
            <a:pPr lvl="0">
              <a:spcAft>
                <a:spcPts val="300"/>
              </a:spcAft>
              <a:buSzPts val="1400"/>
              <a:buFont typeface="Arial" pitchFamily="34" charset="0"/>
              <a:buChar char="•"/>
            </a:pPr>
            <a:r>
              <a:rPr lang="en-IN" dirty="0" smtClean="0">
                <a:latin typeface="Calibri"/>
                <a:ea typeface="Calibri"/>
                <a:cs typeface="Calibri"/>
                <a:sym typeface="Calibri"/>
              </a:rPr>
              <a:t>Examples 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: Gelidium,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Porphyra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Polysiphonia</a:t>
            </a:r>
            <a:r>
              <a:rPr lang="en-IN" i="1" dirty="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IN" i="1" dirty="0" err="1" smtClean="0">
                <a:latin typeface="Calibri"/>
                <a:ea typeface="Calibri"/>
                <a:cs typeface="Calibri"/>
                <a:sym typeface="Calibri"/>
              </a:rPr>
              <a:t>Gracilaria</a:t>
            </a:r>
            <a:endParaRPr sz="14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94" name="Picture 2" descr="Biology 11 RHODOPHYCEAE: RED ALGA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95875" y="981076"/>
            <a:ext cx="3733800" cy="3019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2050" name="AutoShape 2" descr="Chapter 2 Biological Classification part2 handwritten n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2" name="AutoShape 4" descr="Chapter 2 Biological Classification part2 handwritten n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Chapter 2 Biological Classification part2 handwritten n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056" name="Picture 8" descr="Alga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382" y="752519"/>
            <a:ext cx="7548465" cy="3816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698</Words>
  <Application>Microsoft Office PowerPoint</Application>
  <PresentationFormat>On-screen Show (16:9)</PresentationFormat>
  <Paragraphs>66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PRAVAT</cp:lastModifiedBy>
  <cp:revision>18</cp:revision>
  <dcterms:modified xsi:type="dcterms:W3CDTF">2020-08-27T05:58:02Z</dcterms:modified>
</cp:coreProperties>
</file>