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iBZQgjibGml97Je4AcrB4HRR/Mj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2" name="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0-08-19T13:45:52.425">
    <p:pos x="6118" y="0"/>
    <p:text>+amanrouniyar@odmegroup.org How come the website here is ODM Egroup and not ODM PS?
_Assigned to you_
-Swoyan Satyendu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G1Ae1NA"/>
      </p:ext>
    </p:extLst>
  </p:cm>
  <p:cm authorId="0" idx="2" dt="2020-08-19T13:45:52.423">
    <p:pos x="6118" y="0"/>
    <p:text>1. The logo in the centre looks bad. take it to TOP-LEFT
2. Where in ODM E Group Logo, here? 
3. What about, Closing Slide? 
Similar changes, pending in Kids World PPT as well +amanrouniyar@odmegroup.org
_Assigned to you_
-Swoyan Satyendu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G1Ae1M8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9192acea1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9192acea1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9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1"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9"/>
          <p:cNvSpPr txBox="1"/>
          <p:nvPr>
            <p:ph idx="2"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0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1"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0"/>
          <p:cNvSpPr txBox="1"/>
          <p:nvPr>
            <p:ph idx="2"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0"/>
          <p:cNvSpPr txBox="1"/>
          <p:nvPr>
            <p:ph idx="3"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4"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1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1"/>
          <p:cNvSpPr txBox="1"/>
          <p:nvPr>
            <p:ph idx="1"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1"/>
          <p:cNvSpPr txBox="1"/>
          <p:nvPr>
            <p:ph idx="2"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52" name="Google Shape;52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11"/>
          <p:cNvSpPr txBox="1"/>
          <p:nvPr>
            <p:ph idx="1"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2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2"/>
          <p:cNvSpPr txBox="1"/>
          <p:nvPr>
            <p:ph idx="1"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"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2"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4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/>
          <p:nvPr>
            <p:ph idx="1"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"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6"/>
          <p:cNvSpPr txBox="1"/>
          <p:nvPr>
            <p:ph idx="2"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3"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7"/>
          <p:cNvSpPr txBox="1"/>
          <p:nvPr>
            <p:ph idx="1"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2"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3"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"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8"/>
          <p:cNvSpPr txBox="1"/>
          <p:nvPr>
            <p:ph idx="2"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8"/>
          <p:cNvSpPr txBox="1"/>
          <p:nvPr>
            <p:ph idx="3"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Relationship Id="rId4" Type="http://schemas.openxmlformats.org/officeDocument/2006/relationships/image" Target="../media/image2.jpg"/><Relationship Id="rId5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3777480"/>
            <a:ext cx="9141840" cy="1363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904880" y="105840"/>
            <a:ext cx="1168200" cy="11682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"/>
          <p:cNvSpPr/>
          <p:nvPr/>
        </p:nvSpPr>
        <p:spPr>
          <a:xfrm>
            <a:off x="1288975" y="297450"/>
            <a:ext cx="6556500" cy="8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MUSCLE TISSUE AND NEURAL TISSUE</a:t>
            </a:r>
            <a:endParaRPr b="1" i="0" sz="30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IN" sz="2500">
                <a:latin typeface="Calibri"/>
                <a:ea typeface="Calibri"/>
                <a:cs typeface="Calibri"/>
                <a:sym typeface="Calibri"/>
              </a:rPr>
              <a:t>STRUCTURE OF MUSCLE TISSUE,TYPES OF MUSCLE TISSUE,STRUCTURE OF NEURONS</a:t>
            </a:r>
            <a:endParaRPr b="1" sz="25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"/>
          <p:cNvSpPr/>
          <p:nvPr/>
        </p:nvSpPr>
        <p:spPr>
          <a:xfrm>
            <a:off x="1979650" y="2751473"/>
            <a:ext cx="5755200" cy="8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SUBJECT : BIOLOGY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NUMBER: 07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NAME : STRUCTURAL ORGANISATION IN ANIMALS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72360" y="62640"/>
            <a:ext cx="923400" cy="72792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2"/>
          <p:cNvSpPr/>
          <p:nvPr/>
        </p:nvSpPr>
        <p:spPr>
          <a:xfrm>
            <a:off x="3369240" y="285120"/>
            <a:ext cx="3002400" cy="5054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2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MUSCLE T</a:t>
            </a:r>
            <a:r>
              <a:rPr b="1" i="0" lang="en-IN" sz="2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ISSUE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"/>
          <p:cNvSpPr/>
          <p:nvPr/>
        </p:nvSpPr>
        <p:spPr>
          <a:xfrm>
            <a:off x="371825" y="1224000"/>
            <a:ext cx="7764300" cy="30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Char char="●"/>
            </a:pPr>
            <a:r>
              <a:rPr lang="en-IN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ach muscle is made of many long, cylindrical fibres arranged in parallel arrays. </a:t>
            </a:r>
            <a:endParaRPr i="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These fibres are composed of numerous fine fibrils, called myofibrils.</a:t>
            </a:r>
            <a:endParaRPr i="0" u="none" cap="none" strike="noStrike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Muscle fibres contract (shorten) in response to stimulation, then relax (lengthen) and return to their uncontracted state in a coordinated fashion. </a:t>
            </a:r>
            <a:endParaRPr i="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Their action moves the body to adjust to the changes in the environment and to maintain the positions of the various parts of the body. </a:t>
            </a:r>
            <a:endParaRPr i="0" u="none" cap="none" strike="noStrike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In general, muscles play an active role in all the movements of the body. </a:t>
            </a:r>
            <a:endParaRPr i="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72360" y="62640"/>
            <a:ext cx="923400" cy="72792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3"/>
          <p:cNvSpPr/>
          <p:nvPr/>
        </p:nvSpPr>
        <p:spPr>
          <a:xfrm>
            <a:off x="3369240" y="285120"/>
            <a:ext cx="3002400" cy="5054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2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MUSCLE TISSUE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3"/>
          <p:cNvSpPr/>
          <p:nvPr/>
        </p:nvSpPr>
        <p:spPr>
          <a:xfrm>
            <a:off x="1728000" y="2016000"/>
            <a:ext cx="4817880" cy="2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IN" sz="1600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Muscles are of three types:</a:t>
            </a:r>
            <a:endParaRPr i="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		1</a:t>
            </a:r>
            <a:r>
              <a:rPr b="1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.  skeletal</a:t>
            </a:r>
            <a:endParaRPr i="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			2. Smooth </a:t>
            </a:r>
            <a:endParaRPr i="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				3. Cardiac.</a:t>
            </a:r>
            <a:endParaRPr i="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3"/>
          <p:cNvSpPr/>
          <p:nvPr/>
        </p:nvSpPr>
        <p:spPr>
          <a:xfrm>
            <a:off x="976680" y="801360"/>
            <a:ext cx="3090600" cy="5054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1800" u="none" cap="none" strike="noStrike">
                <a:latin typeface="Calibri"/>
                <a:ea typeface="Calibri"/>
                <a:cs typeface="Calibri"/>
                <a:sym typeface="Calibri"/>
              </a:rPr>
              <a:t>TYPES OF  MUSCLE TISSUE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72360" y="62640"/>
            <a:ext cx="923400" cy="72792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4"/>
          <p:cNvSpPr/>
          <p:nvPr/>
        </p:nvSpPr>
        <p:spPr>
          <a:xfrm>
            <a:off x="3369240" y="285120"/>
            <a:ext cx="3002400" cy="5054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2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MUSCLE TISSUE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4"/>
          <p:cNvSpPr/>
          <p:nvPr/>
        </p:nvSpPr>
        <p:spPr>
          <a:xfrm>
            <a:off x="865450" y="1368000"/>
            <a:ext cx="7475700" cy="25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b="0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Skeletal muscle tissue is closely attached to skeletal bones. </a:t>
            </a:r>
            <a:endParaRPr b="0" i="0" u="none" cap="none" strike="noStrike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b="0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In a typical muscle such as the biceps, striated (striped) skeletal muscle fibres are bundled together in a parallel fashion. </a:t>
            </a:r>
            <a:endParaRPr b="0" i="0" u="none" cap="none" strike="noStrike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b="0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A sheath of tough connective tissue encloses several bundles of muscle fibres.  </a:t>
            </a:r>
            <a:endParaRPr b="0" i="0" u="none" cap="none" strike="noStrike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4"/>
          <p:cNvSpPr/>
          <p:nvPr/>
        </p:nvSpPr>
        <p:spPr>
          <a:xfrm>
            <a:off x="976680" y="801360"/>
            <a:ext cx="3090600" cy="5054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1800" u="none" cap="none" strike="noStrike">
                <a:latin typeface="Calibri"/>
                <a:ea typeface="Calibri"/>
                <a:cs typeface="Calibri"/>
                <a:sym typeface="Calibri"/>
              </a:rPr>
              <a:t>SKELETAL MUSCLE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4"/>
          <p:cNvPicPr preferRelativeResize="0"/>
          <p:nvPr/>
        </p:nvPicPr>
        <p:blipFill rotWithShape="1">
          <a:blip r:embed="rId4">
            <a:alphaModFix/>
          </a:blip>
          <a:srcRect b="0" l="29217" r="38520" t="20385"/>
          <a:stretch/>
        </p:blipFill>
        <p:spPr>
          <a:xfrm>
            <a:off x="1586425" y="2900175"/>
            <a:ext cx="5180675" cy="158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72360" y="62640"/>
            <a:ext cx="923400" cy="72792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5"/>
          <p:cNvSpPr/>
          <p:nvPr/>
        </p:nvSpPr>
        <p:spPr>
          <a:xfrm>
            <a:off x="3369240" y="213120"/>
            <a:ext cx="2102760" cy="5054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2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MUSCLE TISSUE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5"/>
          <p:cNvSpPr/>
          <p:nvPr/>
        </p:nvSpPr>
        <p:spPr>
          <a:xfrm>
            <a:off x="652680" y="657360"/>
            <a:ext cx="2083320" cy="5054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1800" u="none" cap="none" strike="noStrike">
                <a:latin typeface="Calibri"/>
                <a:ea typeface="Calibri"/>
                <a:cs typeface="Calibri"/>
                <a:sym typeface="Calibri"/>
              </a:rPr>
              <a:t>SMOOTH MUSCLE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5"/>
          <p:cNvSpPr/>
          <p:nvPr/>
        </p:nvSpPr>
        <p:spPr>
          <a:xfrm>
            <a:off x="727200" y="1116000"/>
            <a:ext cx="7700700" cy="39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b="0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The smooth muscle fibres taper at both ends (fusiform) and do not show striations. </a:t>
            </a:r>
            <a:endParaRPr b="0" i="0" u="none" cap="none" strike="noStrike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b="0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Cell junctions hold them together and they are bundled together in a connective tissue sheath. </a:t>
            </a:r>
            <a:endParaRPr b="0" i="0" u="none" cap="none" strike="noStrike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b="0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The wall of internal organs such as the blood vessels, stomach and intestine contains this type of muscle tissue. </a:t>
            </a:r>
            <a:endParaRPr b="0" i="0" u="none" cap="none" strike="noStrike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b="0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Smooth muscles are </a:t>
            </a:r>
            <a:r>
              <a:rPr b="1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‘involuntary</a:t>
            </a:r>
            <a:r>
              <a:rPr b="0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’ as their functioning cannot be directly controlled. </a:t>
            </a:r>
            <a:endParaRPr b="0" i="0" u="none" cap="none" strike="noStrike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4" name="Google Shape;94;p5"/>
          <p:cNvPicPr preferRelativeResize="0"/>
          <p:nvPr/>
        </p:nvPicPr>
        <p:blipFill rotWithShape="1">
          <a:blip r:embed="rId4">
            <a:alphaModFix/>
          </a:blip>
          <a:srcRect b="0" l="60942" r="0" t="16572"/>
          <a:stretch/>
        </p:blipFill>
        <p:spPr>
          <a:xfrm>
            <a:off x="5023475" y="3272000"/>
            <a:ext cx="3613324" cy="169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72360" y="62640"/>
            <a:ext cx="923400" cy="72792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6"/>
          <p:cNvSpPr/>
          <p:nvPr/>
        </p:nvSpPr>
        <p:spPr>
          <a:xfrm>
            <a:off x="3369240" y="285120"/>
            <a:ext cx="3002400" cy="5054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2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MUSCLE TISSUE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6"/>
          <p:cNvSpPr/>
          <p:nvPr/>
        </p:nvSpPr>
        <p:spPr>
          <a:xfrm>
            <a:off x="976680" y="801360"/>
            <a:ext cx="3090600" cy="5054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1800" u="none" cap="none" strike="noStrike">
                <a:latin typeface="Calibri"/>
                <a:ea typeface="Calibri"/>
                <a:cs typeface="Calibri"/>
                <a:sym typeface="Calibri"/>
              </a:rPr>
              <a:t>CARDIAC MUSCLE TISSUE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6"/>
          <p:cNvSpPr/>
          <p:nvPr/>
        </p:nvSpPr>
        <p:spPr>
          <a:xfrm>
            <a:off x="619200" y="1224000"/>
            <a:ext cx="7920300" cy="17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Cardiac muscle tissue is a contractile tissue present only in the heart.</a:t>
            </a:r>
            <a:endParaRPr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Cell junctions fuse the plasma membranes of cardiac muscle cells and make them stick together. </a:t>
            </a:r>
            <a:endParaRPr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Communication junctions (intercalated discs) at some fusion points allow the cells to contract as a unit, i.e., when one cell receives a signal to contract, its neighbours are also stimulated to contract.</a:t>
            </a:r>
            <a:endParaRPr i="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p6"/>
          <p:cNvPicPr preferRelativeResize="0"/>
          <p:nvPr/>
        </p:nvPicPr>
        <p:blipFill rotWithShape="1">
          <a:blip r:embed="rId4">
            <a:alphaModFix/>
          </a:blip>
          <a:srcRect b="0" l="0" r="70698" t="22140"/>
          <a:stretch/>
        </p:blipFill>
        <p:spPr>
          <a:xfrm>
            <a:off x="3270250" y="3209975"/>
            <a:ext cx="2629275" cy="1825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72360" y="62640"/>
            <a:ext cx="923400" cy="72792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7"/>
          <p:cNvSpPr/>
          <p:nvPr/>
        </p:nvSpPr>
        <p:spPr>
          <a:xfrm>
            <a:off x="3369240" y="285120"/>
            <a:ext cx="3002400" cy="5054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2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NEURAL TISSUE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7"/>
          <p:cNvSpPr/>
          <p:nvPr/>
        </p:nvSpPr>
        <p:spPr>
          <a:xfrm>
            <a:off x="976680" y="801360"/>
            <a:ext cx="3090600" cy="505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7"/>
          <p:cNvSpPr/>
          <p:nvPr/>
        </p:nvSpPr>
        <p:spPr>
          <a:xfrm>
            <a:off x="372248" y="864000"/>
            <a:ext cx="8006100" cy="42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b="0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Neural tissue exerts the greatest control over the body’s responsiveness to changing conditions. </a:t>
            </a:r>
            <a:endParaRPr b="0" i="0" u="none" cap="none" strike="noStrike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b="0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Neurons, the unit of neural system are excitable cells.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b="0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The neuroglial cell which constitute the rest of the neural system protect and support neurons. 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b="0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Neuroglia make up more than one half the volume of neural tissue in our body. </a:t>
            </a:r>
            <a:endParaRPr b="0" i="0" u="none" cap="none" strike="noStrike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1F20"/>
              </a:buClr>
              <a:buSzPts val="1400"/>
              <a:buFont typeface="Calibri"/>
              <a:buChar char="●"/>
            </a:pPr>
            <a:r>
              <a:rPr b="0" i="0" lang="en-IN" u="none" cap="none" strike="noStrike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When a neuron is suitably stimulated, an electrical disturbance is generated which swiftly travels along its plasma.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g9192acea15_0_0"/>
          <p:cNvPicPr preferRelativeResize="0"/>
          <p:nvPr/>
        </p:nvPicPr>
        <p:blipFill rotWithShape="1">
          <a:blip r:embed="rId3">
            <a:alphaModFix/>
          </a:blip>
          <a:srcRect b="8883" l="0" r="0" t="0"/>
          <a:stretch/>
        </p:blipFill>
        <p:spPr>
          <a:xfrm>
            <a:off x="1908675" y="265725"/>
            <a:ext cx="4932801" cy="4295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9192acea1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72360" y="62640"/>
            <a:ext cx="923400" cy="7279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08000" y="72000"/>
            <a:ext cx="923400" cy="92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8"/>
          <p:cNvSpPr/>
          <p:nvPr/>
        </p:nvSpPr>
        <p:spPr>
          <a:xfrm>
            <a:off x="621360" y="743400"/>
            <a:ext cx="7799040" cy="3560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0000" spcFirstLastPara="1" rIns="90000" wrap="square" tIns="91425">
            <a:noAutofit/>
          </a:bodyPr>
          <a:lstStyle/>
          <a:p>
            <a:pPr indent="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4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