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gpWHNL3ekzImgLgG+iUxfvOKz3O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customschemas.google.com/relationships/presentationmetadata" Target="meta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08-19T14:13:02.520">
    <p:pos x="6118" y="0"/>
    <p:text>+amanrouniyar@odmegroup.org How come the website here is ODM Egroup and not ODM PS?
_Assigned to you_
-Swoyan Satyendu</p:text>
    <p:extLst>
      <p:ext uri="{C676402C-5697-4E1C-873F-D02D1690AC5C}">
        <p15:threadingInfo timeZoneBias="0"/>
      </p:ext>
      <p:ext uri="http://customooxmlschemas.google.com/">
        <go:slidesCustomData xmlns:go="http://customooxmlschemas.google.com/" commentPostId="AAAAG1RHRfM"/>
      </p:ext>
    </p:extLst>
  </p:cm>
  <p:cm authorId="0" idx="2" dt="2020-08-19T14:13:02.519">
    <p:pos x="6118" y="0"/>
    <p:text>1. The logo in the centre looks bad. take it to TOP-LEFT
2. Where in ODM E Group Logo, here? 
3. What about, Closing Slide? 
Similar changes, pending in Kids World PPT as well +amanrouniyar@odmegroup.org
_Assigned to you_
-Swoyan Satyendu</p:text>
    <p:extLst>
      <p:ext uri="{C676402C-5697-4E1C-873F-D02D1690AC5C}">
        <p15:threadingInfo timeZoneBias="0"/>
      </p:ext>
      <p:ext uri="http://customooxmlschemas.google.com/">
        <go:slidesCustomData xmlns:go="http://customooxmlschemas.google.com/" commentPostId="AAAAG1RHRf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38" name="Shape 38"/>
        <p:cNvGrpSpPr/>
        <p:nvPr/>
      </p:nvGrpSpPr>
      <p:grpSpPr>
        <a:xfrm>
          <a:off x="0" y="0"/>
          <a:ext cx="0" cy="0"/>
          <a:chOff x="0" y="0"/>
          <a:chExt cx="0" cy="0"/>
        </a:xfrm>
      </p:grpSpPr>
      <p:sp>
        <p:nvSpPr>
          <p:cNvPr id="39" name="Google Shape;39;p22"/>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2"/>
          <p:cNvSpPr txBox="1"/>
          <p:nvPr>
            <p:ph idx="1" type="body"/>
          </p:nvPr>
        </p:nvSpPr>
        <p:spPr>
          <a:xfrm>
            <a:off x="457200" y="1203480"/>
            <a:ext cx="8229240" cy="142272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1" name="Google Shape;41;p22"/>
          <p:cNvSpPr txBox="1"/>
          <p:nvPr>
            <p:ph idx="2" type="body"/>
          </p:nvPr>
        </p:nvSpPr>
        <p:spPr>
          <a:xfrm>
            <a:off x="457200" y="2761920"/>
            <a:ext cx="8229240" cy="142272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2" name="Shape 42"/>
        <p:cNvGrpSpPr/>
        <p:nvPr/>
      </p:nvGrpSpPr>
      <p:grpSpPr>
        <a:xfrm>
          <a:off x="0" y="0"/>
          <a:ext cx="0" cy="0"/>
          <a:chOff x="0" y="0"/>
          <a:chExt cx="0" cy="0"/>
        </a:xfrm>
      </p:grpSpPr>
      <p:sp>
        <p:nvSpPr>
          <p:cNvPr id="43" name="Google Shape;43;p23"/>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3"/>
          <p:cNvSpPr txBox="1"/>
          <p:nvPr>
            <p:ph idx="1" type="body"/>
          </p:nvPr>
        </p:nvSpPr>
        <p:spPr>
          <a:xfrm>
            <a:off x="457200" y="1203480"/>
            <a:ext cx="4015800" cy="142272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5" name="Google Shape;45;p23"/>
          <p:cNvSpPr txBox="1"/>
          <p:nvPr>
            <p:ph idx="2" type="body"/>
          </p:nvPr>
        </p:nvSpPr>
        <p:spPr>
          <a:xfrm>
            <a:off x="4674240" y="1203480"/>
            <a:ext cx="4015800" cy="142272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6" name="Google Shape;46;p23"/>
          <p:cNvSpPr txBox="1"/>
          <p:nvPr>
            <p:ph idx="3" type="body"/>
          </p:nvPr>
        </p:nvSpPr>
        <p:spPr>
          <a:xfrm>
            <a:off x="4674240" y="2761920"/>
            <a:ext cx="4015800" cy="142272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7" name="Google Shape;47;p23"/>
          <p:cNvSpPr txBox="1"/>
          <p:nvPr>
            <p:ph idx="4" type="body"/>
          </p:nvPr>
        </p:nvSpPr>
        <p:spPr>
          <a:xfrm>
            <a:off x="457200" y="2761920"/>
            <a:ext cx="4015800" cy="142272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48" name="Shape 48"/>
        <p:cNvGrpSpPr/>
        <p:nvPr/>
      </p:nvGrpSpPr>
      <p:grpSpPr>
        <a:xfrm>
          <a:off x="0" y="0"/>
          <a:ext cx="0" cy="0"/>
          <a:chOff x="0" y="0"/>
          <a:chExt cx="0" cy="0"/>
        </a:xfrm>
      </p:grpSpPr>
      <p:sp>
        <p:nvSpPr>
          <p:cNvPr id="49" name="Google Shape;49;p24"/>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4"/>
          <p:cNvSpPr txBox="1"/>
          <p:nvPr>
            <p:ph idx="1" type="body"/>
          </p:nvPr>
        </p:nvSpPr>
        <p:spPr>
          <a:xfrm>
            <a:off x="457200" y="1203480"/>
            <a:ext cx="8229240" cy="298296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1" name="Google Shape;51;p24"/>
          <p:cNvSpPr txBox="1"/>
          <p:nvPr>
            <p:ph idx="2" type="body"/>
          </p:nvPr>
        </p:nvSpPr>
        <p:spPr>
          <a:xfrm>
            <a:off x="457200" y="1203480"/>
            <a:ext cx="8229240" cy="298296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pic>
        <p:nvPicPr>
          <p:cNvPr id="52" name="Google Shape;52;p24"/>
          <p:cNvPicPr preferRelativeResize="0"/>
          <p:nvPr/>
        </p:nvPicPr>
        <p:blipFill rotWithShape="1">
          <a:blip r:embed="rId2">
            <a:alphaModFix/>
          </a:blip>
          <a:srcRect b="0" l="0" r="0" t="0"/>
          <a:stretch/>
        </p:blipFill>
        <p:spPr>
          <a:xfrm>
            <a:off x="2702160" y="1203480"/>
            <a:ext cx="3738600" cy="2982960"/>
          </a:xfrm>
          <a:prstGeom prst="rect">
            <a:avLst/>
          </a:prstGeom>
          <a:noFill/>
          <a:ln>
            <a:noFill/>
          </a:ln>
        </p:spPr>
      </p:pic>
      <p:pic>
        <p:nvPicPr>
          <p:cNvPr id="53" name="Google Shape;53;p24"/>
          <p:cNvPicPr preferRelativeResize="0"/>
          <p:nvPr/>
        </p:nvPicPr>
        <p:blipFill rotWithShape="1">
          <a:blip r:embed="rId2">
            <a:alphaModFix/>
          </a:blip>
          <a:srcRect b="0" l="0" r="0" t="0"/>
          <a:stretch/>
        </p:blipFill>
        <p:spPr>
          <a:xfrm>
            <a:off x="2702160" y="1203480"/>
            <a:ext cx="3738600" cy="298296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9" name="Shape 9"/>
        <p:cNvGrpSpPr/>
        <p:nvPr/>
      </p:nvGrpSpPr>
      <p:grpSpPr>
        <a:xfrm>
          <a:off x="0" y="0"/>
          <a:ext cx="0" cy="0"/>
          <a:chOff x="0" y="0"/>
          <a:chExt cx="0" cy="0"/>
        </a:xfrm>
      </p:grpSpPr>
      <p:sp>
        <p:nvSpPr>
          <p:cNvPr id="10" name="Google Shape;10;p14"/>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 name="Google Shape;11;p14"/>
          <p:cNvSpPr txBox="1"/>
          <p:nvPr>
            <p:ph idx="1" type="subTitle"/>
          </p:nvPr>
        </p:nvSpPr>
        <p:spPr>
          <a:xfrm>
            <a:off x="457200" y="1203480"/>
            <a:ext cx="8229240" cy="29829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2" name="Shape 12"/>
        <p:cNvGrpSpPr/>
        <p:nvPr/>
      </p:nvGrpSpPr>
      <p:grpSpPr>
        <a:xfrm>
          <a:off x="0" y="0"/>
          <a:ext cx="0" cy="0"/>
          <a:chOff x="0" y="0"/>
          <a:chExt cx="0" cy="0"/>
        </a:xfrm>
      </p:grpSpPr>
      <p:sp>
        <p:nvSpPr>
          <p:cNvPr id="13" name="Google Shape;13;p15"/>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5"/>
          <p:cNvSpPr txBox="1"/>
          <p:nvPr>
            <p:ph idx="1" type="body"/>
          </p:nvPr>
        </p:nvSpPr>
        <p:spPr>
          <a:xfrm>
            <a:off x="457200" y="1203480"/>
            <a:ext cx="8229240" cy="298296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5" name="Shape 15"/>
        <p:cNvGrpSpPr/>
        <p:nvPr/>
      </p:nvGrpSpPr>
      <p:grpSpPr>
        <a:xfrm>
          <a:off x="0" y="0"/>
          <a:ext cx="0" cy="0"/>
          <a:chOff x="0" y="0"/>
          <a:chExt cx="0" cy="0"/>
        </a:xfrm>
      </p:grpSpPr>
      <p:sp>
        <p:nvSpPr>
          <p:cNvPr id="16" name="Google Shape;16;p16"/>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6"/>
          <p:cNvSpPr txBox="1"/>
          <p:nvPr>
            <p:ph idx="1" type="body"/>
          </p:nvPr>
        </p:nvSpPr>
        <p:spPr>
          <a:xfrm>
            <a:off x="457200" y="1203480"/>
            <a:ext cx="4015800" cy="298296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 name="Google Shape;18;p16"/>
          <p:cNvSpPr txBox="1"/>
          <p:nvPr>
            <p:ph idx="2" type="body"/>
          </p:nvPr>
        </p:nvSpPr>
        <p:spPr>
          <a:xfrm>
            <a:off x="4674240" y="1203480"/>
            <a:ext cx="4015800" cy="298296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17"/>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1" name="Shape 21"/>
        <p:cNvGrpSpPr/>
        <p:nvPr/>
      </p:nvGrpSpPr>
      <p:grpSpPr>
        <a:xfrm>
          <a:off x="0" y="0"/>
          <a:ext cx="0" cy="0"/>
          <a:chOff x="0" y="0"/>
          <a:chExt cx="0" cy="0"/>
        </a:xfrm>
      </p:grpSpPr>
      <p:sp>
        <p:nvSpPr>
          <p:cNvPr id="22" name="Google Shape;22;p18"/>
          <p:cNvSpPr txBox="1"/>
          <p:nvPr>
            <p:ph idx="1" type="subTitle"/>
          </p:nvPr>
        </p:nvSpPr>
        <p:spPr>
          <a:xfrm>
            <a:off x="457200" y="205200"/>
            <a:ext cx="8229240" cy="3981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3" name="Shape 23"/>
        <p:cNvGrpSpPr/>
        <p:nvPr/>
      </p:nvGrpSpPr>
      <p:grpSpPr>
        <a:xfrm>
          <a:off x="0" y="0"/>
          <a:ext cx="0" cy="0"/>
          <a:chOff x="0" y="0"/>
          <a:chExt cx="0" cy="0"/>
        </a:xfrm>
      </p:grpSpPr>
      <p:sp>
        <p:nvSpPr>
          <p:cNvPr id="24" name="Google Shape;24;p19"/>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9"/>
          <p:cNvSpPr txBox="1"/>
          <p:nvPr>
            <p:ph idx="1" type="body"/>
          </p:nvPr>
        </p:nvSpPr>
        <p:spPr>
          <a:xfrm>
            <a:off x="457200" y="1203480"/>
            <a:ext cx="4015800" cy="142272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 name="Google Shape;26;p19"/>
          <p:cNvSpPr txBox="1"/>
          <p:nvPr>
            <p:ph idx="2" type="body"/>
          </p:nvPr>
        </p:nvSpPr>
        <p:spPr>
          <a:xfrm>
            <a:off x="457200" y="2761920"/>
            <a:ext cx="4015800" cy="142272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 name="Google Shape;27;p19"/>
          <p:cNvSpPr txBox="1"/>
          <p:nvPr>
            <p:ph idx="3" type="body"/>
          </p:nvPr>
        </p:nvSpPr>
        <p:spPr>
          <a:xfrm>
            <a:off x="4674240" y="1203480"/>
            <a:ext cx="4015800" cy="298296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8" name="Shape 28"/>
        <p:cNvGrpSpPr/>
        <p:nvPr/>
      </p:nvGrpSpPr>
      <p:grpSpPr>
        <a:xfrm>
          <a:off x="0" y="0"/>
          <a:ext cx="0" cy="0"/>
          <a:chOff x="0" y="0"/>
          <a:chExt cx="0" cy="0"/>
        </a:xfrm>
      </p:grpSpPr>
      <p:sp>
        <p:nvSpPr>
          <p:cNvPr id="29" name="Google Shape;29;p20"/>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0"/>
          <p:cNvSpPr txBox="1"/>
          <p:nvPr>
            <p:ph idx="1" type="body"/>
          </p:nvPr>
        </p:nvSpPr>
        <p:spPr>
          <a:xfrm>
            <a:off x="457200" y="1203480"/>
            <a:ext cx="4015800" cy="298296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20"/>
          <p:cNvSpPr txBox="1"/>
          <p:nvPr>
            <p:ph idx="2" type="body"/>
          </p:nvPr>
        </p:nvSpPr>
        <p:spPr>
          <a:xfrm>
            <a:off x="4674240" y="1203480"/>
            <a:ext cx="4015800" cy="142272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20"/>
          <p:cNvSpPr txBox="1"/>
          <p:nvPr>
            <p:ph idx="3" type="body"/>
          </p:nvPr>
        </p:nvSpPr>
        <p:spPr>
          <a:xfrm>
            <a:off x="4674240" y="2761920"/>
            <a:ext cx="4015800" cy="142272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3" name="Shape 33"/>
        <p:cNvGrpSpPr/>
        <p:nvPr/>
      </p:nvGrpSpPr>
      <p:grpSpPr>
        <a:xfrm>
          <a:off x="0" y="0"/>
          <a:ext cx="0" cy="0"/>
          <a:chOff x="0" y="0"/>
          <a:chExt cx="0" cy="0"/>
        </a:xfrm>
      </p:grpSpPr>
      <p:sp>
        <p:nvSpPr>
          <p:cNvPr id="34" name="Google Shape;34;p21"/>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1"/>
          <p:cNvSpPr txBox="1"/>
          <p:nvPr>
            <p:ph idx="1" type="body"/>
          </p:nvPr>
        </p:nvSpPr>
        <p:spPr>
          <a:xfrm>
            <a:off x="457200" y="1203480"/>
            <a:ext cx="4015800" cy="142272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6" name="Google Shape;36;p21"/>
          <p:cNvSpPr txBox="1"/>
          <p:nvPr>
            <p:ph idx="2" type="body"/>
          </p:nvPr>
        </p:nvSpPr>
        <p:spPr>
          <a:xfrm>
            <a:off x="4674240" y="1203480"/>
            <a:ext cx="4015800" cy="142272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7" name="Google Shape;37;p21"/>
          <p:cNvSpPr txBox="1"/>
          <p:nvPr>
            <p:ph idx="3" type="body"/>
          </p:nvPr>
        </p:nvSpPr>
        <p:spPr>
          <a:xfrm>
            <a:off x="457200" y="2761920"/>
            <a:ext cx="8229240" cy="142272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p12"/>
          <p:cNvSpPr txBox="1"/>
          <p:nvPr>
            <p:ph idx="1" type="body"/>
          </p:nvPr>
        </p:nvSpPr>
        <p:spPr>
          <a:xfrm>
            <a:off x="457200" y="1203480"/>
            <a:ext cx="8229240" cy="298296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3.jpg"/><Relationship Id="rId5"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1"/>
          <p:cNvPicPr preferRelativeResize="0"/>
          <p:nvPr/>
        </p:nvPicPr>
        <p:blipFill rotWithShape="1">
          <a:blip r:embed="rId4">
            <a:alphaModFix/>
          </a:blip>
          <a:srcRect b="0" l="0" r="0" t="0"/>
          <a:stretch/>
        </p:blipFill>
        <p:spPr>
          <a:xfrm>
            <a:off x="0" y="3777480"/>
            <a:ext cx="9141840" cy="1363680"/>
          </a:xfrm>
          <a:prstGeom prst="rect">
            <a:avLst/>
          </a:prstGeom>
          <a:noFill/>
          <a:ln>
            <a:noFill/>
          </a:ln>
        </p:spPr>
      </p:pic>
      <p:pic>
        <p:nvPicPr>
          <p:cNvPr id="59" name="Google Shape;59;p1"/>
          <p:cNvPicPr preferRelativeResize="0"/>
          <p:nvPr/>
        </p:nvPicPr>
        <p:blipFill rotWithShape="1">
          <a:blip r:embed="rId5">
            <a:alphaModFix/>
          </a:blip>
          <a:srcRect b="0" l="0" r="0" t="0"/>
          <a:stretch/>
        </p:blipFill>
        <p:spPr>
          <a:xfrm>
            <a:off x="7904880" y="105840"/>
            <a:ext cx="1168200" cy="1168200"/>
          </a:xfrm>
          <a:prstGeom prst="rect">
            <a:avLst/>
          </a:prstGeom>
          <a:noFill/>
          <a:ln>
            <a:noFill/>
          </a:ln>
        </p:spPr>
      </p:pic>
      <p:sp>
        <p:nvSpPr>
          <p:cNvPr id="60" name="Google Shape;60;p1"/>
          <p:cNvSpPr/>
          <p:nvPr/>
        </p:nvSpPr>
        <p:spPr>
          <a:xfrm>
            <a:off x="191150" y="752048"/>
            <a:ext cx="8760900" cy="78480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IN" sz="3000" u="none" cap="none" strike="noStrike">
                <a:solidFill>
                  <a:srgbClr val="FF0000"/>
                </a:solidFill>
                <a:latin typeface="Calibri"/>
                <a:ea typeface="Calibri"/>
                <a:cs typeface="Calibri"/>
                <a:sym typeface="Calibri"/>
              </a:rPr>
              <a:t>MORPHOLOGY OF COCKROACH</a:t>
            </a:r>
            <a:endParaRPr b="1" i="0" sz="3000" u="none" cap="none" strike="noStrike">
              <a:solidFill>
                <a:srgbClr val="FF0000"/>
              </a:solidFill>
              <a:latin typeface="Calibri"/>
              <a:ea typeface="Calibri"/>
              <a:cs typeface="Calibri"/>
              <a:sym typeface="Calibri"/>
            </a:endParaRPr>
          </a:p>
          <a:p>
            <a:pPr indent="0" lvl="0" marL="0" marR="0" rtl="0" algn="ctr">
              <a:lnSpc>
                <a:spcPct val="100000"/>
              </a:lnSpc>
              <a:spcBef>
                <a:spcPts val="0"/>
              </a:spcBef>
              <a:spcAft>
                <a:spcPts val="0"/>
              </a:spcAft>
              <a:buNone/>
            </a:pPr>
            <a:r>
              <a:rPr b="1" lang="en-IN" sz="2500">
                <a:latin typeface="Calibri"/>
                <a:ea typeface="Calibri"/>
                <a:cs typeface="Calibri"/>
                <a:sym typeface="Calibri"/>
              </a:rPr>
              <a:t>BODY STRUCTURE,WINGS,APPENDAGES,MOUTH PARTS,SEX ORGANS</a:t>
            </a:r>
            <a:endParaRPr b="1" sz="2500">
              <a:latin typeface="Calibri"/>
              <a:ea typeface="Calibri"/>
              <a:cs typeface="Calibri"/>
              <a:sym typeface="Calibri"/>
            </a:endParaRPr>
          </a:p>
        </p:txBody>
      </p:sp>
      <p:sp>
        <p:nvSpPr>
          <p:cNvPr id="61" name="Google Shape;61;p1"/>
          <p:cNvSpPr/>
          <p:nvPr/>
        </p:nvSpPr>
        <p:spPr>
          <a:xfrm>
            <a:off x="1979640" y="2355840"/>
            <a:ext cx="5755320" cy="122328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None/>
            </a:pPr>
            <a:r>
              <a:rPr b="1" i="0" lang="en-IN" sz="1400" u="none" cap="none" strike="noStrike">
                <a:solidFill>
                  <a:srgbClr val="000000"/>
                </a:solidFill>
                <a:latin typeface="Arial"/>
                <a:ea typeface="Arial"/>
                <a:cs typeface="Arial"/>
                <a:sym typeface="Arial"/>
              </a:rPr>
              <a:t>SUBJECT : BIOLOGY</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IN" sz="1400" u="none" cap="none" strike="noStrike">
                <a:solidFill>
                  <a:srgbClr val="000000"/>
                </a:solidFill>
                <a:latin typeface="Arial"/>
                <a:ea typeface="Arial"/>
                <a:cs typeface="Arial"/>
                <a:sym typeface="Arial"/>
              </a:rPr>
              <a:t>CHAPTER NUMBER: 07</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IN" sz="1400" u="none" cap="none" strike="noStrike">
                <a:solidFill>
                  <a:srgbClr val="000000"/>
                </a:solidFill>
                <a:latin typeface="Arial"/>
                <a:ea typeface="Arial"/>
                <a:cs typeface="Arial"/>
                <a:sym typeface="Arial"/>
              </a:rPr>
              <a:t>CHAPTER NAME : STRUCTURAL ORGANISATION IN ANIMALS</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10"/>
          <p:cNvPicPr preferRelativeResize="0"/>
          <p:nvPr/>
        </p:nvPicPr>
        <p:blipFill rotWithShape="1">
          <a:blip r:embed="rId3">
            <a:alphaModFix/>
          </a:blip>
          <a:srcRect b="0" l="0" r="0" t="10729"/>
          <a:stretch/>
        </p:blipFill>
        <p:spPr>
          <a:xfrm>
            <a:off x="38880" y="216000"/>
            <a:ext cx="8673120" cy="4999680"/>
          </a:xfrm>
          <a:prstGeom prst="rect">
            <a:avLst/>
          </a:prstGeom>
          <a:noFill/>
          <a:ln>
            <a:noFill/>
          </a:ln>
        </p:spPr>
      </p:pic>
      <p:pic>
        <p:nvPicPr>
          <p:cNvPr id="124" name="Google Shape;124;p10"/>
          <p:cNvPicPr preferRelativeResize="0"/>
          <p:nvPr/>
        </p:nvPicPr>
        <p:blipFill rotWithShape="1">
          <a:blip r:embed="rId4">
            <a:alphaModFix/>
          </a:blip>
          <a:srcRect b="0" l="0" r="0" t="0"/>
          <a:stretch/>
        </p:blipFill>
        <p:spPr>
          <a:xfrm>
            <a:off x="8172360" y="62640"/>
            <a:ext cx="923400" cy="727920"/>
          </a:xfrm>
          <a:prstGeom prst="rect">
            <a:avLst/>
          </a:prstGeom>
          <a:noFill/>
          <a:ln>
            <a:noFill/>
          </a:ln>
        </p:spPr>
      </p:pic>
      <p:sp>
        <p:nvSpPr>
          <p:cNvPr id="125" name="Google Shape;125;p10"/>
          <p:cNvSpPr/>
          <p:nvPr/>
        </p:nvSpPr>
        <p:spPr>
          <a:xfrm>
            <a:off x="544680" y="144000"/>
            <a:ext cx="2047320" cy="50544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None/>
            </a:pPr>
            <a:r>
              <a:rPr b="1" i="0" lang="en-IN" sz="1800" u="none" cap="none" strike="noStrike">
                <a:solidFill>
                  <a:srgbClr val="FF0000"/>
                </a:solidFill>
                <a:latin typeface="Calibri"/>
                <a:ea typeface="Calibri"/>
                <a:cs typeface="Calibri"/>
                <a:sym typeface="Calibri"/>
              </a:rPr>
              <a:t>ABDOMEN REGION</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11"/>
          <p:cNvPicPr preferRelativeResize="0"/>
          <p:nvPr/>
        </p:nvPicPr>
        <p:blipFill rotWithShape="1">
          <a:blip r:embed="rId3">
            <a:alphaModFix/>
          </a:blip>
          <a:srcRect b="0" l="0" r="0" t="0"/>
          <a:stretch/>
        </p:blipFill>
        <p:spPr>
          <a:xfrm>
            <a:off x="8208000" y="72000"/>
            <a:ext cx="923400" cy="923400"/>
          </a:xfrm>
          <a:prstGeom prst="rect">
            <a:avLst/>
          </a:prstGeom>
          <a:noFill/>
          <a:ln>
            <a:noFill/>
          </a:ln>
        </p:spPr>
      </p:pic>
      <p:sp>
        <p:nvSpPr>
          <p:cNvPr id="131" name="Google Shape;131;p11"/>
          <p:cNvSpPr/>
          <p:nvPr/>
        </p:nvSpPr>
        <p:spPr>
          <a:xfrm>
            <a:off x="621360" y="743400"/>
            <a:ext cx="7799040" cy="3560040"/>
          </a:xfrm>
          <a:prstGeom prst="rect">
            <a:avLst/>
          </a:prstGeom>
          <a:noFill/>
          <a:ln>
            <a:noFill/>
          </a:ln>
        </p:spPr>
        <p:txBody>
          <a:bodyPr anchorCtr="0" anchor="ctr" bIns="91425" lIns="90000" spcFirstLastPara="1" rIns="90000" wrap="square" tIns="91425">
            <a:noAutofit/>
          </a:bodyPr>
          <a:lstStyle/>
          <a:p>
            <a:pPr indent="0" lvl="0" marL="457200" marR="0" rtl="0" algn="ctr">
              <a:lnSpc>
                <a:spcPct val="115000"/>
              </a:lnSpc>
              <a:spcBef>
                <a:spcPts val="0"/>
              </a:spcBef>
              <a:spcAft>
                <a:spcPts val="0"/>
              </a:spcAft>
              <a:buNone/>
            </a:pPr>
            <a:r>
              <a:rPr b="1" i="0" lang="en-IN" sz="4000" u="none" cap="none" strike="noStrike">
                <a:solidFill>
                  <a:srgbClr val="000000"/>
                </a:solidFill>
                <a:latin typeface="Arial"/>
                <a:ea typeface="Arial"/>
                <a:cs typeface="Arial"/>
                <a:sym typeface="Arial"/>
              </a:rPr>
              <a:t>THANKING YOU</a:t>
            </a:r>
            <a:endParaRPr b="0" i="0" sz="1800" u="none" cap="none" strike="noStrike">
              <a:solidFill>
                <a:srgbClr val="000000"/>
              </a:solidFill>
              <a:latin typeface="Arial"/>
              <a:ea typeface="Arial"/>
              <a:cs typeface="Arial"/>
              <a:sym typeface="Arial"/>
            </a:endParaRPr>
          </a:p>
          <a:p>
            <a:pPr indent="0" lvl="0" marL="457200" marR="0" rtl="0" algn="ctr">
              <a:lnSpc>
                <a:spcPct val="115000"/>
              </a:lnSpc>
              <a:spcBef>
                <a:spcPts val="0"/>
              </a:spcBef>
              <a:spcAft>
                <a:spcPts val="0"/>
              </a:spcAft>
              <a:buNone/>
            </a:pPr>
            <a:r>
              <a:rPr b="1" i="0" lang="en-IN" sz="4000" u="none" cap="none" strike="noStrike">
                <a:solidFill>
                  <a:srgbClr val="FF0000"/>
                </a:solidFill>
                <a:latin typeface="Arial"/>
                <a:ea typeface="Arial"/>
                <a:cs typeface="Arial"/>
                <a:sym typeface="Arial"/>
              </a:rPr>
              <a:t>ODM EDUCATIONAL GROUP</a:t>
            </a:r>
            <a:endParaRPr b="0" i="0" sz="1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2"/>
          <p:cNvPicPr preferRelativeResize="0"/>
          <p:nvPr/>
        </p:nvPicPr>
        <p:blipFill rotWithShape="1">
          <a:blip r:embed="rId3">
            <a:alphaModFix/>
          </a:blip>
          <a:srcRect b="0" l="0" r="0" t="0"/>
          <a:stretch/>
        </p:blipFill>
        <p:spPr>
          <a:xfrm>
            <a:off x="8172360" y="62640"/>
            <a:ext cx="923400" cy="727920"/>
          </a:xfrm>
          <a:prstGeom prst="rect">
            <a:avLst/>
          </a:prstGeom>
          <a:noFill/>
          <a:ln>
            <a:noFill/>
          </a:ln>
        </p:spPr>
      </p:pic>
      <p:sp>
        <p:nvSpPr>
          <p:cNvPr id="67" name="Google Shape;67;p2"/>
          <p:cNvSpPr/>
          <p:nvPr/>
        </p:nvSpPr>
        <p:spPr>
          <a:xfrm>
            <a:off x="1656000" y="285120"/>
            <a:ext cx="5400000" cy="50544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None/>
            </a:pPr>
            <a:r>
              <a:rPr b="1" i="0" lang="en-IN" sz="2200" u="none" cap="none" strike="noStrike">
                <a:solidFill>
                  <a:srgbClr val="FF0000"/>
                </a:solidFill>
                <a:latin typeface="Calibri"/>
                <a:ea typeface="Calibri"/>
                <a:cs typeface="Calibri"/>
                <a:sym typeface="Calibri"/>
              </a:rPr>
              <a:t>GENERAL CHARACTERISTICS OF  COCKROACH</a:t>
            </a:r>
            <a:endParaRPr b="0" i="0" sz="1800" u="none" cap="none" strike="noStrike">
              <a:solidFill>
                <a:srgbClr val="000000"/>
              </a:solidFill>
              <a:latin typeface="Arial"/>
              <a:ea typeface="Arial"/>
              <a:cs typeface="Arial"/>
              <a:sym typeface="Arial"/>
            </a:endParaRPr>
          </a:p>
        </p:txBody>
      </p:sp>
      <p:sp>
        <p:nvSpPr>
          <p:cNvPr id="68" name="Google Shape;68;p2"/>
          <p:cNvSpPr/>
          <p:nvPr/>
        </p:nvSpPr>
        <p:spPr>
          <a:xfrm>
            <a:off x="936000" y="1159538"/>
            <a:ext cx="7272000" cy="3339600"/>
          </a:xfrm>
          <a:prstGeom prst="rect">
            <a:avLst/>
          </a:prstGeom>
          <a:noFill/>
          <a:ln>
            <a:noFill/>
          </a:ln>
        </p:spPr>
        <p:txBody>
          <a:bodyPr anchorCtr="0" anchor="t" bIns="45000" lIns="90000" spcFirstLastPara="1" rIns="90000" wrap="square" tIns="45000">
            <a:noAutofit/>
          </a:bodyPr>
          <a:lstStyle/>
          <a:p>
            <a:pPr indent="-317500" lvl="0" marL="457200" marR="0" rtl="0" algn="just">
              <a:spcBef>
                <a:spcPts val="0"/>
              </a:spcBef>
              <a:spcAft>
                <a:spcPts val="0"/>
              </a:spcAft>
              <a:buClr>
                <a:srgbClr val="231F20"/>
              </a:buClr>
              <a:buSzPts val="1400"/>
              <a:buFont typeface="Calibri"/>
              <a:buChar char="●"/>
            </a:pPr>
            <a:r>
              <a:rPr b="0" i="0" lang="en-IN" u="none" cap="none" strike="noStrike">
                <a:solidFill>
                  <a:srgbClr val="231F20"/>
                </a:solidFill>
                <a:latin typeface="Calibri"/>
                <a:ea typeface="Calibri"/>
                <a:cs typeface="Calibri"/>
                <a:sym typeface="Calibri"/>
              </a:rPr>
              <a:t>Cockroaches are brown or black bodied animals that are included in </a:t>
            </a:r>
            <a:r>
              <a:rPr lang="en-IN">
                <a:solidFill>
                  <a:srgbClr val="231F20"/>
                </a:solidFill>
                <a:latin typeface="Calibri"/>
                <a:ea typeface="Calibri"/>
                <a:cs typeface="Calibri"/>
                <a:sym typeface="Calibri"/>
              </a:rPr>
              <a:t>C</a:t>
            </a:r>
            <a:r>
              <a:rPr b="0" i="0" lang="en-IN" u="none" cap="none" strike="noStrike">
                <a:solidFill>
                  <a:srgbClr val="231F20"/>
                </a:solidFill>
                <a:latin typeface="Calibri"/>
                <a:ea typeface="Calibri"/>
                <a:cs typeface="Calibri"/>
                <a:sym typeface="Calibri"/>
              </a:rPr>
              <a:t>lass Insecta of Phylum Arthropoda. </a:t>
            </a:r>
            <a:endParaRPr b="0" i="0" u="none" cap="none" strike="noStrike">
              <a:solidFill>
                <a:srgbClr val="000000"/>
              </a:solidFill>
              <a:latin typeface="Calibri"/>
              <a:ea typeface="Calibri"/>
              <a:cs typeface="Calibri"/>
              <a:sym typeface="Calibri"/>
            </a:endParaRPr>
          </a:p>
          <a:p>
            <a:pPr indent="0" lvl="0" marL="0" marR="0" rtl="0" algn="just">
              <a:spcBef>
                <a:spcPts val="0"/>
              </a:spcBef>
              <a:spcAft>
                <a:spcPts val="0"/>
              </a:spcAft>
              <a:buNone/>
            </a:pPr>
            <a:r>
              <a:t/>
            </a:r>
            <a:endParaRPr b="0" i="0" u="none" cap="none" strike="noStrike">
              <a:solidFill>
                <a:srgbClr val="000000"/>
              </a:solidFill>
              <a:latin typeface="Calibri"/>
              <a:ea typeface="Calibri"/>
              <a:cs typeface="Calibri"/>
              <a:sym typeface="Calibri"/>
            </a:endParaRPr>
          </a:p>
          <a:p>
            <a:pPr indent="-317500" lvl="0" marL="457200" marR="0" rtl="0" algn="just">
              <a:spcBef>
                <a:spcPts val="0"/>
              </a:spcBef>
              <a:spcAft>
                <a:spcPts val="0"/>
              </a:spcAft>
              <a:buClr>
                <a:srgbClr val="231F20"/>
              </a:buClr>
              <a:buSzPts val="1400"/>
              <a:buFont typeface="Calibri"/>
              <a:buChar char="●"/>
            </a:pPr>
            <a:r>
              <a:rPr b="0" i="0" lang="en-IN" u="none" cap="none" strike="noStrike">
                <a:solidFill>
                  <a:srgbClr val="231F20"/>
                </a:solidFill>
                <a:latin typeface="Calibri"/>
                <a:ea typeface="Calibri"/>
                <a:cs typeface="Calibri"/>
                <a:sym typeface="Calibri"/>
              </a:rPr>
              <a:t>Bright yellow, red and green coloured cockroaches have also been reported in tropical regions. </a:t>
            </a:r>
            <a:endParaRPr b="0" i="0" u="none" cap="none" strike="noStrike">
              <a:solidFill>
                <a:srgbClr val="000000"/>
              </a:solidFill>
              <a:latin typeface="Calibri"/>
              <a:ea typeface="Calibri"/>
              <a:cs typeface="Calibri"/>
              <a:sym typeface="Calibri"/>
            </a:endParaRPr>
          </a:p>
          <a:p>
            <a:pPr indent="0" lvl="0" marL="457200" marR="0" rtl="0" algn="just">
              <a:spcBef>
                <a:spcPts val="0"/>
              </a:spcBef>
              <a:spcAft>
                <a:spcPts val="0"/>
              </a:spcAft>
              <a:buNone/>
            </a:pPr>
            <a:r>
              <a:t/>
            </a:r>
            <a:endParaRPr b="0" i="0" u="none" cap="none" strike="noStrike">
              <a:solidFill>
                <a:srgbClr val="000000"/>
              </a:solidFill>
              <a:latin typeface="Calibri"/>
              <a:ea typeface="Calibri"/>
              <a:cs typeface="Calibri"/>
              <a:sym typeface="Calibri"/>
            </a:endParaRPr>
          </a:p>
          <a:p>
            <a:pPr indent="-317500" lvl="0" marL="457200" marR="0" rtl="0" algn="just">
              <a:spcBef>
                <a:spcPts val="0"/>
              </a:spcBef>
              <a:spcAft>
                <a:spcPts val="0"/>
              </a:spcAft>
              <a:buClr>
                <a:srgbClr val="231F20"/>
              </a:buClr>
              <a:buSzPts val="1400"/>
              <a:buFont typeface="Calibri"/>
              <a:buChar char="●"/>
            </a:pPr>
            <a:r>
              <a:rPr b="0" i="0" lang="en-IN" u="none" cap="none" strike="noStrike">
                <a:solidFill>
                  <a:srgbClr val="231F20"/>
                </a:solidFill>
                <a:latin typeface="Calibri"/>
                <a:ea typeface="Calibri"/>
                <a:cs typeface="Calibri"/>
                <a:sym typeface="Calibri"/>
              </a:rPr>
              <a:t>Their size ranges from ¼ inches to 3 inches (0.6-7.6 cm) and have long antenna, legs and flat extension of the upper body wall that conceals head. </a:t>
            </a:r>
            <a:endParaRPr b="0" i="0" u="none" cap="none" strike="noStrike">
              <a:solidFill>
                <a:srgbClr val="000000"/>
              </a:solidFill>
              <a:latin typeface="Calibri"/>
              <a:ea typeface="Calibri"/>
              <a:cs typeface="Calibri"/>
              <a:sym typeface="Calibri"/>
            </a:endParaRPr>
          </a:p>
          <a:p>
            <a:pPr indent="0" lvl="0" marL="457200" marR="0" rtl="0" algn="just">
              <a:spcBef>
                <a:spcPts val="0"/>
              </a:spcBef>
              <a:spcAft>
                <a:spcPts val="0"/>
              </a:spcAft>
              <a:buNone/>
            </a:pPr>
            <a:r>
              <a:t/>
            </a:r>
            <a:endParaRPr b="0" i="0" u="none" cap="none" strike="noStrike">
              <a:solidFill>
                <a:srgbClr val="000000"/>
              </a:solidFill>
              <a:latin typeface="Calibri"/>
              <a:ea typeface="Calibri"/>
              <a:cs typeface="Calibri"/>
              <a:sym typeface="Calibri"/>
            </a:endParaRPr>
          </a:p>
          <a:p>
            <a:pPr indent="-317500" lvl="0" marL="457200" marR="0" rtl="0" algn="just">
              <a:spcBef>
                <a:spcPts val="0"/>
              </a:spcBef>
              <a:spcAft>
                <a:spcPts val="0"/>
              </a:spcAft>
              <a:buClr>
                <a:srgbClr val="231F20"/>
              </a:buClr>
              <a:buSzPts val="1400"/>
              <a:buFont typeface="Calibri"/>
              <a:buChar char="●"/>
            </a:pPr>
            <a:r>
              <a:rPr b="0" i="0" lang="en-IN" u="none" cap="none" strike="noStrike">
                <a:solidFill>
                  <a:srgbClr val="231F20"/>
                </a:solidFill>
                <a:latin typeface="Calibri"/>
                <a:ea typeface="Calibri"/>
                <a:cs typeface="Calibri"/>
                <a:sym typeface="Calibri"/>
              </a:rPr>
              <a:t>They are nocturnal omnivores that live in damp places throughout the world. </a:t>
            </a:r>
            <a:endParaRPr b="0" i="0" u="none" cap="none" strike="noStrike">
              <a:solidFill>
                <a:srgbClr val="000000"/>
              </a:solidFill>
              <a:latin typeface="Calibri"/>
              <a:ea typeface="Calibri"/>
              <a:cs typeface="Calibri"/>
              <a:sym typeface="Calibri"/>
            </a:endParaRPr>
          </a:p>
          <a:p>
            <a:pPr indent="0" lvl="0" marL="457200" marR="0" rtl="0" algn="just">
              <a:spcBef>
                <a:spcPts val="0"/>
              </a:spcBef>
              <a:spcAft>
                <a:spcPts val="0"/>
              </a:spcAft>
              <a:buNone/>
            </a:pPr>
            <a:r>
              <a:t/>
            </a:r>
            <a:endParaRPr b="0" i="0" u="none" cap="none" strike="noStrike">
              <a:solidFill>
                <a:srgbClr val="000000"/>
              </a:solidFill>
              <a:latin typeface="Calibri"/>
              <a:ea typeface="Calibri"/>
              <a:cs typeface="Calibri"/>
              <a:sym typeface="Calibri"/>
            </a:endParaRPr>
          </a:p>
          <a:p>
            <a:pPr indent="-317500" lvl="0" marL="457200" marR="0" rtl="0" algn="just">
              <a:spcBef>
                <a:spcPts val="0"/>
              </a:spcBef>
              <a:spcAft>
                <a:spcPts val="0"/>
              </a:spcAft>
              <a:buClr>
                <a:srgbClr val="231F20"/>
              </a:buClr>
              <a:buSzPts val="1400"/>
              <a:buFont typeface="Calibri"/>
              <a:buChar char="●"/>
            </a:pPr>
            <a:r>
              <a:rPr b="0" i="0" lang="en-IN" u="none" cap="none" strike="noStrike">
                <a:solidFill>
                  <a:srgbClr val="231F20"/>
                </a:solidFill>
                <a:latin typeface="Calibri"/>
                <a:ea typeface="Calibri"/>
                <a:cs typeface="Calibri"/>
                <a:sym typeface="Calibri"/>
              </a:rPr>
              <a:t>They have become residents of human homes and thus are serious pests and vectors of several diseases.</a:t>
            </a:r>
            <a:endParaRPr b="0" i="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3"/>
          <p:cNvPicPr preferRelativeResize="0"/>
          <p:nvPr/>
        </p:nvPicPr>
        <p:blipFill rotWithShape="1">
          <a:blip r:embed="rId3">
            <a:alphaModFix/>
          </a:blip>
          <a:srcRect b="0" l="0" r="0" t="0"/>
          <a:stretch/>
        </p:blipFill>
        <p:spPr>
          <a:xfrm>
            <a:off x="8172360" y="62640"/>
            <a:ext cx="923400" cy="727920"/>
          </a:xfrm>
          <a:prstGeom prst="rect">
            <a:avLst/>
          </a:prstGeom>
          <a:noFill/>
          <a:ln>
            <a:noFill/>
          </a:ln>
        </p:spPr>
      </p:pic>
      <p:sp>
        <p:nvSpPr>
          <p:cNvPr id="74" name="Google Shape;74;p3"/>
          <p:cNvSpPr/>
          <p:nvPr/>
        </p:nvSpPr>
        <p:spPr>
          <a:xfrm>
            <a:off x="216000" y="0"/>
            <a:ext cx="5400000" cy="50544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None/>
            </a:pPr>
            <a:r>
              <a:rPr b="1" i="0" lang="en-IN" sz="2200" u="none" cap="none" strike="noStrike">
                <a:solidFill>
                  <a:srgbClr val="FF0000"/>
                </a:solidFill>
                <a:latin typeface="Calibri"/>
                <a:ea typeface="Calibri"/>
                <a:cs typeface="Calibri"/>
                <a:sym typeface="Calibri"/>
              </a:rPr>
              <a:t>GENERAL CHARACTERISTICS OF  COCKROACH</a:t>
            </a:r>
            <a:endParaRPr b="0" i="0" sz="1800" u="none" cap="none" strike="noStrike">
              <a:solidFill>
                <a:srgbClr val="000000"/>
              </a:solidFill>
              <a:latin typeface="Arial"/>
              <a:ea typeface="Arial"/>
              <a:cs typeface="Arial"/>
              <a:sym typeface="Arial"/>
            </a:endParaRPr>
          </a:p>
        </p:txBody>
      </p:sp>
      <p:pic>
        <p:nvPicPr>
          <p:cNvPr id="75" name="Google Shape;75;p3"/>
          <p:cNvPicPr preferRelativeResize="0"/>
          <p:nvPr/>
        </p:nvPicPr>
        <p:blipFill rotWithShape="1">
          <a:blip r:embed="rId4">
            <a:alphaModFix/>
          </a:blip>
          <a:srcRect b="9584" l="0" r="0" t="0"/>
          <a:stretch/>
        </p:blipFill>
        <p:spPr>
          <a:xfrm>
            <a:off x="1989000" y="497520"/>
            <a:ext cx="5143320" cy="46501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4"/>
          <p:cNvPicPr preferRelativeResize="0"/>
          <p:nvPr/>
        </p:nvPicPr>
        <p:blipFill rotWithShape="1">
          <a:blip r:embed="rId3">
            <a:alphaModFix/>
          </a:blip>
          <a:srcRect b="0" l="0" r="0" t="0"/>
          <a:stretch/>
        </p:blipFill>
        <p:spPr>
          <a:xfrm>
            <a:off x="8172360" y="62640"/>
            <a:ext cx="923400" cy="727920"/>
          </a:xfrm>
          <a:prstGeom prst="rect">
            <a:avLst/>
          </a:prstGeom>
          <a:noFill/>
          <a:ln>
            <a:noFill/>
          </a:ln>
        </p:spPr>
      </p:pic>
      <p:sp>
        <p:nvSpPr>
          <p:cNvPr id="81" name="Google Shape;81;p4"/>
          <p:cNvSpPr/>
          <p:nvPr/>
        </p:nvSpPr>
        <p:spPr>
          <a:xfrm>
            <a:off x="1368000" y="285120"/>
            <a:ext cx="5903640" cy="50544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None/>
            </a:pPr>
            <a:r>
              <a:rPr b="1" i="0" lang="en-IN" sz="2200" u="none" cap="none" strike="noStrike">
                <a:solidFill>
                  <a:srgbClr val="FF0000"/>
                </a:solidFill>
                <a:latin typeface="Calibri"/>
                <a:ea typeface="Calibri"/>
                <a:cs typeface="Calibri"/>
                <a:sym typeface="Calibri"/>
              </a:rPr>
              <a:t>MORPHOLOGY  OF  COCKROACH</a:t>
            </a:r>
            <a:endParaRPr b="0" i="0" sz="1800" u="none" cap="none" strike="noStrike">
              <a:solidFill>
                <a:srgbClr val="000000"/>
              </a:solidFill>
              <a:latin typeface="Arial"/>
              <a:ea typeface="Arial"/>
              <a:cs typeface="Arial"/>
              <a:sym typeface="Arial"/>
            </a:endParaRPr>
          </a:p>
        </p:txBody>
      </p:sp>
      <p:sp>
        <p:nvSpPr>
          <p:cNvPr id="82" name="Google Shape;82;p4"/>
          <p:cNvSpPr/>
          <p:nvPr/>
        </p:nvSpPr>
        <p:spPr>
          <a:xfrm>
            <a:off x="936000" y="1152000"/>
            <a:ext cx="7416000" cy="3384000"/>
          </a:xfrm>
          <a:prstGeom prst="rect">
            <a:avLst/>
          </a:prstGeom>
          <a:noFill/>
          <a:ln>
            <a:noFill/>
          </a:ln>
        </p:spPr>
        <p:txBody>
          <a:bodyPr anchorCtr="0" anchor="t" bIns="45000" lIns="90000" spcFirstLastPara="1" rIns="90000" wrap="square" tIns="45000">
            <a:noAutofit/>
          </a:bodyPr>
          <a:lstStyle/>
          <a:p>
            <a:pPr indent="-317500" lvl="0" marL="457200" marR="0" rtl="0" algn="just">
              <a:spcBef>
                <a:spcPts val="0"/>
              </a:spcBef>
              <a:spcAft>
                <a:spcPts val="0"/>
              </a:spcAft>
              <a:buClr>
                <a:srgbClr val="231F20"/>
              </a:buClr>
              <a:buSzPts val="1400"/>
              <a:buFont typeface="Calibri"/>
              <a:buChar char="●"/>
            </a:pPr>
            <a:r>
              <a:rPr b="0" i="0" lang="en-IN" u="none" cap="none" strike="noStrike">
                <a:solidFill>
                  <a:srgbClr val="231F20"/>
                </a:solidFill>
                <a:latin typeface="Calibri"/>
                <a:ea typeface="Calibri"/>
                <a:cs typeface="Calibri"/>
                <a:sym typeface="Calibri"/>
              </a:rPr>
              <a:t>The adults of the common species of cockroach, </a:t>
            </a:r>
            <a:r>
              <a:rPr b="0" i="1" lang="en-IN" u="none" cap="none" strike="noStrike">
                <a:solidFill>
                  <a:srgbClr val="231F20"/>
                </a:solidFill>
                <a:latin typeface="Calibri"/>
                <a:ea typeface="Calibri"/>
                <a:cs typeface="Calibri"/>
                <a:sym typeface="Calibri"/>
              </a:rPr>
              <a:t>Periplaneta americana</a:t>
            </a:r>
            <a:r>
              <a:rPr b="0" i="0" lang="en-IN" u="none" cap="none" strike="noStrike">
                <a:solidFill>
                  <a:srgbClr val="231F20"/>
                </a:solidFill>
                <a:latin typeface="Calibri"/>
                <a:ea typeface="Calibri"/>
                <a:cs typeface="Calibri"/>
                <a:sym typeface="Calibri"/>
              </a:rPr>
              <a:t> are about 34-53 mm long with wings that extend beyond the tip of the abdomen in males. </a:t>
            </a:r>
            <a:endParaRPr b="0" i="0" u="none" cap="none" strike="noStrike">
              <a:solidFill>
                <a:srgbClr val="000000"/>
              </a:solidFill>
              <a:latin typeface="Arial"/>
              <a:ea typeface="Arial"/>
              <a:cs typeface="Arial"/>
              <a:sym typeface="Arial"/>
            </a:endParaRPr>
          </a:p>
          <a:p>
            <a:pPr indent="0" lvl="0" marL="457200" marR="0" rtl="0" algn="just">
              <a:spcBef>
                <a:spcPts val="0"/>
              </a:spcBef>
              <a:spcAft>
                <a:spcPts val="0"/>
              </a:spcAft>
              <a:buNone/>
            </a:pPr>
            <a:r>
              <a:t/>
            </a:r>
            <a:endParaRPr b="0" i="0" u="none" cap="none" strike="noStrike">
              <a:solidFill>
                <a:srgbClr val="000000"/>
              </a:solidFill>
              <a:latin typeface="Arial"/>
              <a:ea typeface="Arial"/>
              <a:cs typeface="Arial"/>
              <a:sym typeface="Arial"/>
            </a:endParaRPr>
          </a:p>
          <a:p>
            <a:pPr indent="-317500" lvl="0" marL="457200" marR="0" rtl="0" algn="just">
              <a:spcBef>
                <a:spcPts val="0"/>
              </a:spcBef>
              <a:spcAft>
                <a:spcPts val="0"/>
              </a:spcAft>
              <a:buClr>
                <a:srgbClr val="231F20"/>
              </a:buClr>
              <a:buSzPts val="1400"/>
              <a:buFont typeface="Calibri"/>
              <a:buChar char="●"/>
            </a:pPr>
            <a:r>
              <a:rPr b="0" i="0" lang="en-IN" u="none" cap="none" strike="noStrike">
                <a:solidFill>
                  <a:srgbClr val="231F20"/>
                </a:solidFill>
                <a:latin typeface="Calibri"/>
                <a:ea typeface="Calibri"/>
                <a:cs typeface="Calibri"/>
                <a:sym typeface="Calibri"/>
              </a:rPr>
              <a:t>The body of the cockroach is segmented and divisible into three distinct regions – head, thorax and abdomen.</a:t>
            </a:r>
            <a:endParaRPr b="0" i="0" u="none" cap="none" strike="noStrike">
              <a:solidFill>
                <a:srgbClr val="000000"/>
              </a:solidFill>
              <a:latin typeface="Arial"/>
              <a:ea typeface="Arial"/>
              <a:cs typeface="Arial"/>
              <a:sym typeface="Arial"/>
            </a:endParaRPr>
          </a:p>
          <a:p>
            <a:pPr indent="0" lvl="0" marL="457200" marR="0" rtl="0" algn="just">
              <a:spcBef>
                <a:spcPts val="0"/>
              </a:spcBef>
              <a:spcAft>
                <a:spcPts val="0"/>
              </a:spcAft>
              <a:buNone/>
            </a:pPr>
            <a:r>
              <a:t/>
            </a:r>
            <a:endParaRPr b="0" i="0" u="none" cap="none" strike="noStrike">
              <a:solidFill>
                <a:srgbClr val="000000"/>
              </a:solidFill>
              <a:latin typeface="Arial"/>
              <a:ea typeface="Arial"/>
              <a:cs typeface="Arial"/>
              <a:sym typeface="Arial"/>
            </a:endParaRPr>
          </a:p>
          <a:p>
            <a:pPr indent="-317500" lvl="0" marL="457200" marR="0" rtl="0" algn="just">
              <a:spcBef>
                <a:spcPts val="0"/>
              </a:spcBef>
              <a:spcAft>
                <a:spcPts val="0"/>
              </a:spcAft>
              <a:buClr>
                <a:srgbClr val="231F20"/>
              </a:buClr>
              <a:buSzPts val="1400"/>
              <a:buFont typeface="Calibri"/>
              <a:buChar char="●"/>
            </a:pPr>
            <a:r>
              <a:rPr b="0" i="0" lang="en-IN" u="none" cap="none" strike="noStrike">
                <a:solidFill>
                  <a:srgbClr val="231F20"/>
                </a:solidFill>
                <a:latin typeface="Calibri"/>
                <a:ea typeface="Calibri"/>
                <a:cs typeface="Calibri"/>
                <a:sym typeface="Calibri"/>
              </a:rPr>
              <a:t>The entire body is covered by a hard chitinous exoskeleton (brown in colour). </a:t>
            </a:r>
            <a:endParaRPr b="0" i="0" u="none" cap="none" strike="noStrike">
              <a:solidFill>
                <a:srgbClr val="000000"/>
              </a:solidFill>
              <a:latin typeface="Arial"/>
              <a:ea typeface="Arial"/>
              <a:cs typeface="Arial"/>
              <a:sym typeface="Arial"/>
            </a:endParaRPr>
          </a:p>
          <a:p>
            <a:pPr indent="0" lvl="0" marL="457200" marR="0" rtl="0" algn="just">
              <a:spcBef>
                <a:spcPts val="0"/>
              </a:spcBef>
              <a:spcAft>
                <a:spcPts val="0"/>
              </a:spcAft>
              <a:buNone/>
            </a:pPr>
            <a:r>
              <a:t/>
            </a:r>
            <a:endParaRPr b="0" i="0" u="none" cap="none" strike="noStrike">
              <a:solidFill>
                <a:srgbClr val="000000"/>
              </a:solidFill>
              <a:latin typeface="Arial"/>
              <a:ea typeface="Arial"/>
              <a:cs typeface="Arial"/>
              <a:sym typeface="Arial"/>
            </a:endParaRPr>
          </a:p>
          <a:p>
            <a:pPr indent="-317500" lvl="0" marL="457200" marR="0" rtl="0" algn="just">
              <a:spcBef>
                <a:spcPts val="0"/>
              </a:spcBef>
              <a:spcAft>
                <a:spcPts val="0"/>
              </a:spcAft>
              <a:buClr>
                <a:srgbClr val="231F20"/>
              </a:buClr>
              <a:buSzPts val="1400"/>
              <a:buFont typeface="Calibri"/>
              <a:buChar char="●"/>
            </a:pPr>
            <a:r>
              <a:rPr b="0" i="0" lang="en-IN" u="none" cap="none" strike="noStrike">
                <a:solidFill>
                  <a:srgbClr val="231F20"/>
                </a:solidFill>
                <a:latin typeface="Calibri"/>
                <a:ea typeface="Calibri"/>
                <a:cs typeface="Calibri"/>
                <a:sym typeface="Calibri"/>
              </a:rPr>
              <a:t>In each segment, exoskeleton has hardened plates called sclerites (tergites dorsally and sternites ventrally) that are joined to each other by a thin and flexible articular membrane (arthrodial membrane).</a:t>
            </a:r>
            <a:endParaRPr b="0" i="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5"/>
          <p:cNvPicPr preferRelativeResize="0"/>
          <p:nvPr/>
        </p:nvPicPr>
        <p:blipFill rotWithShape="1">
          <a:blip r:embed="rId3">
            <a:alphaModFix/>
          </a:blip>
          <a:srcRect b="0" l="0" r="0" t="0"/>
          <a:stretch/>
        </p:blipFill>
        <p:spPr>
          <a:xfrm>
            <a:off x="8172360" y="62640"/>
            <a:ext cx="923400" cy="727920"/>
          </a:xfrm>
          <a:prstGeom prst="rect">
            <a:avLst/>
          </a:prstGeom>
          <a:noFill/>
          <a:ln>
            <a:noFill/>
          </a:ln>
        </p:spPr>
      </p:pic>
      <p:sp>
        <p:nvSpPr>
          <p:cNvPr id="88" name="Google Shape;88;p5"/>
          <p:cNvSpPr/>
          <p:nvPr/>
        </p:nvSpPr>
        <p:spPr>
          <a:xfrm>
            <a:off x="648000" y="1239400"/>
            <a:ext cx="8127000" cy="3606600"/>
          </a:xfrm>
          <a:prstGeom prst="rect">
            <a:avLst/>
          </a:prstGeom>
          <a:noFill/>
          <a:ln>
            <a:noFill/>
          </a:ln>
        </p:spPr>
        <p:txBody>
          <a:bodyPr anchorCtr="0" anchor="t" bIns="45000" lIns="90000" spcFirstLastPara="1" rIns="90000" wrap="square" tIns="45000">
            <a:noAutofit/>
          </a:bodyPr>
          <a:lstStyle/>
          <a:p>
            <a:pPr indent="-330200" lvl="0" marL="457200" marR="0" rtl="0" algn="just">
              <a:spcBef>
                <a:spcPts val="0"/>
              </a:spcBef>
              <a:spcAft>
                <a:spcPts val="0"/>
              </a:spcAft>
              <a:buClr>
                <a:srgbClr val="231F20"/>
              </a:buClr>
              <a:buSzPts val="1600"/>
              <a:buFont typeface="Calibri"/>
              <a:buChar char="●"/>
            </a:pPr>
            <a:r>
              <a:rPr b="0" i="0" lang="en-IN" sz="1600" u="none" cap="none" strike="noStrike">
                <a:solidFill>
                  <a:srgbClr val="231F20"/>
                </a:solidFill>
                <a:latin typeface="Calibri"/>
                <a:ea typeface="Calibri"/>
                <a:cs typeface="Calibri"/>
                <a:sym typeface="Calibri"/>
              </a:rPr>
              <a:t>Head is triangular in shape and lies anteriorly at right angles to the longitudinal body axis. It is formed by the fusion of  six segments and shows great mobility in all directions due to flexible neck.</a:t>
            </a:r>
            <a:endParaRPr b="0" i="0" sz="1800" u="none" cap="none" strike="noStrike">
              <a:solidFill>
                <a:srgbClr val="000000"/>
              </a:solidFill>
              <a:latin typeface="Arial"/>
              <a:ea typeface="Arial"/>
              <a:cs typeface="Arial"/>
              <a:sym typeface="Arial"/>
            </a:endParaRPr>
          </a:p>
          <a:p>
            <a:pPr indent="0" lvl="0" marL="457200" marR="0" rtl="0" algn="just">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330200" lvl="0" marL="457200" marR="0" rtl="0" algn="just">
              <a:spcBef>
                <a:spcPts val="0"/>
              </a:spcBef>
              <a:spcAft>
                <a:spcPts val="0"/>
              </a:spcAft>
              <a:buClr>
                <a:srgbClr val="231F20"/>
              </a:buClr>
              <a:buSzPts val="1600"/>
              <a:buFont typeface="Calibri"/>
              <a:buChar char="●"/>
            </a:pPr>
            <a:r>
              <a:rPr b="0" i="0" lang="en-IN" sz="1600" u="none" cap="none" strike="noStrike">
                <a:solidFill>
                  <a:srgbClr val="231F20"/>
                </a:solidFill>
                <a:latin typeface="Calibri"/>
                <a:ea typeface="Calibri"/>
                <a:cs typeface="Calibri"/>
                <a:sym typeface="Calibri"/>
              </a:rPr>
              <a:t>The head capsule bears a pair of compound eyes. A pair of  thread like antennae arise from membranous sockets lying in front of eyes. </a:t>
            </a:r>
            <a:endParaRPr b="0" i="0" sz="1800" u="none" cap="none" strike="noStrike">
              <a:solidFill>
                <a:srgbClr val="000000"/>
              </a:solidFill>
              <a:latin typeface="Arial"/>
              <a:ea typeface="Arial"/>
              <a:cs typeface="Arial"/>
              <a:sym typeface="Arial"/>
            </a:endParaRPr>
          </a:p>
          <a:p>
            <a:pPr indent="0" lvl="0" marL="457200" marR="0" rtl="0" algn="just">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330200" lvl="0" marL="457200" marR="0" rtl="0" algn="just">
              <a:spcBef>
                <a:spcPts val="0"/>
              </a:spcBef>
              <a:spcAft>
                <a:spcPts val="0"/>
              </a:spcAft>
              <a:buClr>
                <a:srgbClr val="231F20"/>
              </a:buClr>
              <a:buSzPts val="1600"/>
              <a:buFont typeface="Calibri"/>
              <a:buChar char="●"/>
            </a:pPr>
            <a:r>
              <a:rPr b="0" i="0" lang="en-IN" sz="1600" u="none" cap="none" strike="noStrike">
                <a:solidFill>
                  <a:srgbClr val="231F20"/>
                </a:solidFill>
                <a:latin typeface="Calibri"/>
                <a:ea typeface="Calibri"/>
                <a:cs typeface="Calibri"/>
                <a:sym typeface="Calibri"/>
              </a:rPr>
              <a:t>Antennae have sensory receptors that help in monitoring the environment. Anterior end of the head bears appendages forming biting and chewing type of mouth parts. </a:t>
            </a:r>
            <a:endParaRPr b="0" i="0" sz="1800" u="none" cap="none" strike="noStrike">
              <a:solidFill>
                <a:srgbClr val="000000"/>
              </a:solidFill>
              <a:latin typeface="Arial"/>
              <a:ea typeface="Arial"/>
              <a:cs typeface="Arial"/>
              <a:sym typeface="Arial"/>
            </a:endParaRPr>
          </a:p>
          <a:p>
            <a:pPr indent="0" lvl="0" marL="0" marR="0" rtl="0" algn="just">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330200" lvl="0" marL="457200" marR="0" rtl="0" algn="just">
              <a:spcBef>
                <a:spcPts val="0"/>
              </a:spcBef>
              <a:spcAft>
                <a:spcPts val="0"/>
              </a:spcAft>
              <a:buClr>
                <a:srgbClr val="231F20"/>
              </a:buClr>
              <a:buSzPts val="1600"/>
              <a:buFont typeface="Calibri"/>
              <a:buChar char="●"/>
            </a:pPr>
            <a:r>
              <a:rPr b="0" i="0" lang="en-IN" sz="1600" u="none" cap="none" strike="noStrike">
                <a:solidFill>
                  <a:srgbClr val="231F20"/>
                </a:solidFill>
                <a:latin typeface="Calibri"/>
                <a:ea typeface="Calibri"/>
                <a:cs typeface="Calibri"/>
                <a:sym typeface="Calibri"/>
              </a:rPr>
              <a:t>The mouthparts consisting of  a labrum (upper lip), a pair of mandibles, a pair of maxillae and a labium (lower lip). </a:t>
            </a:r>
            <a:endParaRPr b="0" i="0" sz="1600" u="none" cap="none" strike="noStrike">
              <a:solidFill>
                <a:srgbClr val="231F20"/>
              </a:solidFill>
              <a:latin typeface="Calibri"/>
              <a:ea typeface="Calibri"/>
              <a:cs typeface="Calibri"/>
              <a:sym typeface="Calibri"/>
            </a:endParaRPr>
          </a:p>
          <a:p>
            <a:pPr indent="0" lvl="0" marL="457200" marR="0" rtl="0" algn="just">
              <a:spcBef>
                <a:spcPts val="0"/>
              </a:spcBef>
              <a:spcAft>
                <a:spcPts val="0"/>
              </a:spcAft>
              <a:buNone/>
            </a:pPr>
            <a:r>
              <a:t/>
            </a:r>
            <a:endParaRPr sz="1600">
              <a:solidFill>
                <a:srgbClr val="231F20"/>
              </a:solidFill>
              <a:latin typeface="Calibri"/>
              <a:ea typeface="Calibri"/>
              <a:cs typeface="Calibri"/>
              <a:sym typeface="Calibri"/>
            </a:endParaRPr>
          </a:p>
          <a:p>
            <a:pPr indent="-330200" lvl="0" marL="457200" marR="0" rtl="0" algn="just">
              <a:spcBef>
                <a:spcPts val="0"/>
              </a:spcBef>
              <a:spcAft>
                <a:spcPts val="0"/>
              </a:spcAft>
              <a:buClr>
                <a:srgbClr val="231F20"/>
              </a:buClr>
              <a:buSzPts val="1600"/>
              <a:buFont typeface="Calibri"/>
              <a:buChar char="●"/>
            </a:pPr>
            <a:r>
              <a:rPr b="0" i="0" lang="en-IN" sz="1600" u="none" cap="none" strike="noStrike">
                <a:solidFill>
                  <a:srgbClr val="231F20"/>
                </a:solidFill>
                <a:latin typeface="Calibri"/>
                <a:ea typeface="Calibri"/>
                <a:cs typeface="Calibri"/>
                <a:sym typeface="Calibri"/>
              </a:rPr>
              <a:t>A median flexible lobe, acting as tongue (hypopharynx), lies within the cavity enclosed by the mouthparts.</a:t>
            </a:r>
            <a:endParaRPr b="0" i="0" sz="1800" u="none" cap="none" strike="noStrike">
              <a:solidFill>
                <a:srgbClr val="000000"/>
              </a:solidFill>
              <a:latin typeface="Arial"/>
              <a:ea typeface="Arial"/>
              <a:cs typeface="Arial"/>
              <a:sym typeface="Arial"/>
            </a:endParaRPr>
          </a:p>
        </p:txBody>
      </p:sp>
      <p:sp>
        <p:nvSpPr>
          <p:cNvPr id="89" name="Google Shape;89;p5"/>
          <p:cNvSpPr/>
          <p:nvPr/>
        </p:nvSpPr>
        <p:spPr>
          <a:xfrm>
            <a:off x="365400" y="144000"/>
            <a:ext cx="4146000" cy="500400"/>
          </a:xfrm>
          <a:prstGeom prst="rect">
            <a:avLst/>
          </a:prstGeom>
          <a:noFill/>
          <a:ln>
            <a:noFill/>
          </a:ln>
        </p:spPr>
        <p:txBody>
          <a:bodyPr anchorCtr="0" anchor="t" bIns="91425" lIns="90000" spcFirstLastPara="1" rIns="90000" wrap="square" tIns="91425">
            <a:noAutofit/>
          </a:bodyPr>
          <a:lstStyle/>
          <a:p>
            <a:pPr indent="0" lvl="0" marL="0" rtl="0" algn="l">
              <a:spcBef>
                <a:spcPts val="0"/>
              </a:spcBef>
              <a:spcAft>
                <a:spcPts val="0"/>
              </a:spcAft>
              <a:buNone/>
            </a:pPr>
            <a:r>
              <a:rPr b="1" lang="en-IN" sz="2200">
                <a:solidFill>
                  <a:srgbClr val="FF0000"/>
                </a:solidFill>
                <a:latin typeface="Calibri"/>
                <a:ea typeface="Calibri"/>
                <a:cs typeface="Calibri"/>
                <a:sym typeface="Calibri"/>
              </a:rPr>
              <a:t>MORPHOLOGY  OF  COCKROACH</a:t>
            </a:r>
            <a:endParaRPr b="1" sz="2200">
              <a:solidFill>
                <a:srgbClr val="FF0000"/>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b="1" sz="2200">
              <a:solidFill>
                <a:srgbClr val="FF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IN" sz="1800" u="none" cap="none" strike="noStrike">
                <a:latin typeface="Calibri"/>
                <a:ea typeface="Calibri"/>
                <a:cs typeface="Calibri"/>
                <a:sym typeface="Calibri"/>
              </a:rPr>
              <a:t>HEAD AND MOUTH PARTS</a:t>
            </a:r>
            <a:endParaRPr b="0" i="0" sz="1800" u="none" cap="none" strike="noStrik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6"/>
          <p:cNvPicPr preferRelativeResize="0"/>
          <p:nvPr/>
        </p:nvPicPr>
        <p:blipFill rotWithShape="1">
          <a:blip r:embed="rId3">
            <a:alphaModFix/>
          </a:blip>
          <a:srcRect b="0" l="0" r="0" t="0"/>
          <a:stretch/>
        </p:blipFill>
        <p:spPr>
          <a:xfrm>
            <a:off x="8172360" y="62640"/>
            <a:ext cx="923400" cy="727920"/>
          </a:xfrm>
          <a:prstGeom prst="rect">
            <a:avLst/>
          </a:prstGeom>
          <a:noFill/>
          <a:ln>
            <a:noFill/>
          </a:ln>
        </p:spPr>
      </p:pic>
      <p:pic>
        <p:nvPicPr>
          <p:cNvPr id="95" name="Google Shape;95;p6"/>
          <p:cNvPicPr preferRelativeResize="0"/>
          <p:nvPr/>
        </p:nvPicPr>
        <p:blipFill rotWithShape="1">
          <a:blip r:embed="rId4">
            <a:alphaModFix/>
          </a:blip>
          <a:srcRect b="0" l="0" r="0" t="0"/>
          <a:stretch/>
        </p:blipFill>
        <p:spPr>
          <a:xfrm>
            <a:off x="1440000" y="144000"/>
            <a:ext cx="6192000" cy="5009400"/>
          </a:xfrm>
          <a:prstGeom prst="rect">
            <a:avLst/>
          </a:prstGeom>
          <a:noFill/>
          <a:ln>
            <a:noFill/>
          </a:ln>
        </p:spPr>
      </p:pic>
      <p:sp>
        <p:nvSpPr>
          <p:cNvPr id="96" name="Google Shape;96;p6"/>
          <p:cNvSpPr/>
          <p:nvPr/>
        </p:nvSpPr>
        <p:spPr>
          <a:xfrm>
            <a:off x="2993400" y="108000"/>
            <a:ext cx="2658600" cy="50544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None/>
            </a:pPr>
            <a:r>
              <a:rPr b="1" i="0" lang="en-IN" sz="1800" u="none" cap="none" strike="noStrike">
                <a:solidFill>
                  <a:srgbClr val="FF0000"/>
                </a:solidFill>
                <a:latin typeface="Calibri"/>
                <a:ea typeface="Calibri"/>
                <a:cs typeface="Calibri"/>
                <a:sym typeface="Calibri"/>
              </a:rPr>
              <a:t>HEAD AND MOUTH PARTS</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7"/>
          <p:cNvPicPr preferRelativeResize="0"/>
          <p:nvPr/>
        </p:nvPicPr>
        <p:blipFill rotWithShape="1">
          <a:blip r:embed="rId3">
            <a:alphaModFix/>
          </a:blip>
          <a:srcRect b="0" l="0" r="0" t="0"/>
          <a:stretch/>
        </p:blipFill>
        <p:spPr>
          <a:xfrm>
            <a:off x="8172360" y="62640"/>
            <a:ext cx="923400" cy="727920"/>
          </a:xfrm>
          <a:prstGeom prst="rect">
            <a:avLst/>
          </a:prstGeom>
          <a:noFill/>
          <a:ln>
            <a:noFill/>
          </a:ln>
        </p:spPr>
      </p:pic>
      <p:sp>
        <p:nvSpPr>
          <p:cNvPr id="102" name="Google Shape;102;p7"/>
          <p:cNvSpPr/>
          <p:nvPr/>
        </p:nvSpPr>
        <p:spPr>
          <a:xfrm>
            <a:off x="2664000" y="285120"/>
            <a:ext cx="3960000" cy="50544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None/>
            </a:pPr>
            <a:r>
              <a:rPr b="1" i="0" lang="en-IN" sz="2200" u="none" cap="none" strike="noStrike">
                <a:solidFill>
                  <a:srgbClr val="FF0000"/>
                </a:solidFill>
                <a:latin typeface="Calibri"/>
                <a:ea typeface="Calibri"/>
                <a:cs typeface="Calibri"/>
                <a:sym typeface="Calibri"/>
              </a:rPr>
              <a:t>MORPHOLOGY  OF  COCKROACH</a:t>
            </a:r>
            <a:endParaRPr b="0" i="0" sz="1800" u="none" cap="none" strike="noStrike">
              <a:solidFill>
                <a:srgbClr val="000000"/>
              </a:solidFill>
              <a:latin typeface="Arial"/>
              <a:ea typeface="Arial"/>
              <a:cs typeface="Arial"/>
              <a:sym typeface="Arial"/>
            </a:endParaRPr>
          </a:p>
        </p:txBody>
      </p:sp>
      <p:sp>
        <p:nvSpPr>
          <p:cNvPr id="103" name="Google Shape;103;p7"/>
          <p:cNvSpPr/>
          <p:nvPr/>
        </p:nvSpPr>
        <p:spPr>
          <a:xfrm>
            <a:off x="1080000" y="1296000"/>
            <a:ext cx="7224000" cy="3744000"/>
          </a:xfrm>
          <a:prstGeom prst="rect">
            <a:avLst/>
          </a:prstGeom>
          <a:noFill/>
          <a:ln>
            <a:noFill/>
          </a:ln>
        </p:spPr>
        <p:txBody>
          <a:bodyPr anchorCtr="0" anchor="t" bIns="45000" lIns="90000" spcFirstLastPara="1" rIns="90000" wrap="square" tIns="45000">
            <a:noAutofit/>
          </a:bodyPr>
          <a:lstStyle/>
          <a:p>
            <a:pPr indent="-330200" lvl="0" marL="457200" marR="0" rtl="0" algn="just">
              <a:spcBef>
                <a:spcPts val="0"/>
              </a:spcBef>
              <a:spcAft>
                <a:spcPts val="0"/>
              </a:spcAft>
              <a:buClr>
                <a:srgbClr val="231F20"/>
              </a:buClr>
              <a:buSzPts val="1600"/>
              <a:buFont typeface="Calibri"/>
              <a:buChar char="●"/>
            </a:pPr>
            <a:r>
              <a:rPr b="0" i="0" lang="en-IN" sz="1600" u="none" cap="none" strike="noStrike">
                <a:solidFill>
                  <a:srgbClr val="231F20"/>
                </a:solidFill>
                <a:latin typeface="Calibri"/>
                <a:ea typeface="Calibri"/>
                <a:cs typeface="Calibri"/>
                <a:sym typeface="Calibri"/>
              </a:rPr>
              <a:t>Thorax consists of three parts – prothorax, mesothorax and metathorax.  </a:t>
            </a:r>
            <a:endParaRPr b="0" i="0" sz="1800" u="none" cap="none" strike="noStrike">
              <a:solidFill>
                <a:srgbClr val="000000"/>
              </a:solidFill>
              <a:latin typeface="Arial"/>
              <a:ea typeface="Arial"/>
              <a:cs typeface="Arial"/>
              <a:sym typeface="Arial"/>
            </a:endParaRPr>
          </a:p>
          <a:p>
            <a:pPr indent="0" lvl="0" marL="457200" marR="0" rtl="0" algn="just">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330200" lvl="0" marL="457200" marR="0" rtl="0" algn="just">
              <a:spcBef>
                <a:spcPts val="0"/>
              </a:spcBef>
              <a:spcAft>
                <a:spcPts val="0"/>
              </a:spcAft>
              <a:buClr>
                <a:srgbClr val="231F20"/>
              </a:buClr>
              <a:buSzPts val="1600"/>
              <a:buFont typeface="Calibri"/>
              <a:buChar char="●"/>
            </a:pPr>
            <a:r>
              <a:rPr b="0" i="0" lang="en-IN" sz="1600" u="none" cap="none" strike="noStrike">
                <a:solidFill>
                  <a:srgbClr val="231F20"/>
                </a:solidFill>
                <a:latin typeface="Calibri"/>
                <a:ea typeface="Calibri"/>
                <a:cs typeface="Calibri"/>
                <a:sym typeface="Calibri"/>
              </a:rPr>
              <a:t>The head is connected with thorax  by a short extension of the prothorax known as the neck. </a:t>
            </a:r>
            <a:endParaRPr b="0" i="0" sz="1600" u="none" cap="none" strike="noStrike">
              <a:solidFill>
                <a:srgbClr val="231F20"/>
              </a:solidFill>
              <a:latin typeface="Calibri"/>
              <a:ea typeface="Calibri"/>
              <a:cs typeface="Calibri"/>
              <a:sym typeface="Calibri"/>
            </a:endParaRPr>
          </a:p>
          <a:p>
            <a:pPr indent="0" lvl="0" marL="457200" marR="0" rtl="0" algn="just">
              <a:spcBef>
                <a:spcPts val="0"/>
              </a:spcBef>
              <a:spcAft>
                <a:spcPts val="0"/>
              </a:spcAft>
              <a:buNone/>
            </a:pPr>
            <a:r>
              <a:t/>
            </a:r>
            <a:endParaRPr sz="1600">
              <a:solidFill>
                <a:srgbClr val="231F20"/>
              </a:solidFill>
              <a:latin typeface="Calibri"/>
              <a:ea typeface="Calibri"/>
              <a:cs typeface="Calibri"/>
              <a:sym typeface="Calibri"/>
            </a:endParaRPr>
          </a:p>
          <a:p>
            <a:pPr indent="-330200" lvl="0" marL="457200" marR="0" rtl="0" algn="just">
              <a:spcBef>
                <a:spcPts val="0"/>
              </a:spcBef>
              <a:spcAft>
                <a:spcPts val="0"/>
              </a:spcAft>
              <a:buClr>
                <a:srgbClr val="231F20"/>
              </a:buClr>
              <a:buSzPts val="1600"/>
              <a:buFont typeface="Calibri"/>
              <a:buChar char="●"/>
            </a:pPr>
            <a:r>
              <a:rPr b="0" i="0" lang="en-IN" sz="1600" u="none" cap="none" strike="noStrike">
                <a:solidFill>
                  <a:srgbClr val="231F20"/>
                </a:solidFill>
                <a:latin typeface="Calibri"/>
                <a:ea typeface="Calibri"/>
                <a:cs typeface="Calibri"/>
                <a:sym typeface="Calibri"/>
              </a:rPr>
              <a:t>Each thoracic segment bears a pair of walking legs. </a:t>
            </a:r>
            <a:endParaRPr b="0" i="0" sz="1800" u="none" cap="none" strike="noStrike">
              <a:solidFill>
                <a:srgbClr val="000000"/>
              </a:solidFill>
              <a:latin typeface="Arial"/>
              <a:ea typeface="Arial"/>
              <a:cs typeface="Arial"/>
              <a:sym typeface="Arial"/>
            </a:endParaRPr>
          </a:p>
          <a:p>
            <a:pPr indent="0" lvl="0" marL="457200" marR="0" rtl="0" algn="just">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330200" lvl="0" marL="457200" marR="0" rtl="0" algn="just">
              <a:spcBef>
                <a:spcPts val="0"/>
              </a:spcBef>
              <a:spcAft>
                <a:spcPts val="0"/>
              </a:spcAft>
              <a:buClr>
                <a:srgbClr val="231F20"/>
              </a:buClr>
              <a:buSzPts val="1600"/>
              <a:buFont typeface="Calibri"/>
              <a:buChar char="●"/>
            </a:pPr>
            <a:r>
              <a:rPr b="0" i="0" lang="en-IN" sz="1600" u="none" cap="none" strike="noStrike">
                <a:solidFill>
                  <a:srgbClr val="231F20"/>
                </a:solidFill>
                <a:latin typeface="Calibri"/>
                <a:ea typeface="Calibri"/>
                <a:cs typeface="Calibri"/>
                <a:sym typeface="Calibri"/>
              </a:rPr>
              <a:t>The first pair of wings arises from mesothorax and the second pair from metathorax. </a:t>
            </a:r>
            <a:endParaRPr b="0" i="0" sz="1600" u="none" cap="none" strike="noStrike">
              <a:solidFill>
                <a:srgbClr val="231F20"/>
              </a:solidFill>
              <a:latin typeface="Calibri"/>
              <a:ea typeface="Calibri"/>
              <a:cs typeface="Calibri"/>
              <a:sym typeface="Calibri"/>
            </a:endParaRPr>
          </a:p>
          <a:p>
            <a:pPr indent="0" lvl="0" marL="457200" marR="0" rtl="0" algn="just">
              <a:spcBef>
                <a:spcPts val="0"/>
              </a:spcBef>
              <a:spcAft>
                <a:spcPts val="0"/>
              </a:spcAft>
              <a:buNone/>
            </a:pPr>
            <a:r>
              <a:t/>
            </a:r>
            <a:endParaRPr sz="1600">
              <a:solidFill>
                <a:srgbClr val="231F20"/>
              </a:solidFill>
              <a:latin typeface="Calibri"/>
              <a:ea typeface="Calibri"/>
              <a:cs typeface="Calibri"/>
              <a:sym typeface="Calibri"/>
            </a:endParaRPr>
          </a:p>
          <a:p>
            <a:pPr indent="-330200" lvl="0" marL="457200" marR="0" rtl="0" algn="just">
              <a:spcBef>
                <a:spcPts val="0"/>
              </a:spcBef>
              <a:spcAft>
                <a:spcPts val="0"/>
              </a:spcAft>
              <a:buClr>
                <a:srgbClr val="231F20"/>
              </a:buClr>
              <a:buSzPts val="1600"/>
              <a:buFont typeface="Calibri"/>
              <a:buChar char="●"/>
            </a:pPr>
            <a:r>
              <a:rPr b="0" i="0" lang="en-IN" sz="1600" u="none" cap="none" strike="noStrike">
                <a:solidFill>
                  <a:srgbClr val="231F20"/>
                </a:solidFill>
                <a:latin typeface="Calibri"/>
                <a:ea typeface="Calibri"/>
                <a:cs typeface="Calibri"/>
                <a:sym typeface="Calibri"/>
              </a:rPr>
              <a:t>Forewings (mesothoracic) called tegmina are opaque dark  and  leathery and cover the hind wings when at rest. </a:t>
            </a:r>
            <a:endParaRPr b="0" i="0" sz="1800" u="none" cap="none" strike="noStrike">
              <a:solidFill>
                <a:srgbClr val="000000"/>
              </a:solidFill>
              <a:latin typeface="Arial"/>
              <a:ea typeface="Arial"/>
              <a:cs typeface="Arial"/>
              <a:sym typeface="Arial"/>
            </a:endParaRPr>
          </a:p>
          <a:p>
            <a:pPr indent="0" lvl="0" marL="457200" marR="0" rtl="0" algn="just">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330200" lvl="0" marL="457200" marR="0" rtl="0" algn="just">
              <a:spcBef>
                <a:spcPts val="0"/>
              </a:spcBef>
              <a:spcAft>
                <a:spcPts val="0"/>
              </a:spcAft>
              <a:buClr>
                <a:srgbClr val="231F20"/>
              </a:buClr>
              <a:buSzPts val="1600"/>
              <a:buFont typeface="Calibri"/>
              <a:buChar char="●"/>
            </a:pPr>
            <a:r>
              <a:rPr b="0" i="0" lang="en-IN" sz="1600" u="none" cap="none" strike="noStrike">
                <a:solidFill>
                  <a:srgbClr val="231F20"/>
                </a:solidFill>
                <a:latin typeface="Calibri"/>
                <a:ea typeface="Calibri"/>
                <a:cs typeface="Calibri"/>
                <a:sym typeface="Calibri"/>
              </a:rPr>
              <a:t>The hind wings are transparent, membranous and are used in flight.</a:t>
            </a:r>
            <a:endParaRPr b="0" i="0" sz="1800" u="none" cap="none" strike="noStrike">
              <a:solidFill>
                <a:srgbClr val="000000"/>
              </a:solidFill>
              <a:latin typeface="Arial"/>
              <a:ea typeface="Arial"/>
              <a:cs typeface="Arial"/>
              <a:sym typeface="Arial"/>
            </a:endParaRPr>
          </a:p>
        </p:txBody>
      </p:sp>
      <p:sp>
        <p:nvSpPr>
          <p:cNvPr id="104" name="Google Shape;104;p7"/>
          <p:cNvSpPr/>
          <p:nvPr/>
        </p:nvSpPr>
        <p:spPr>
          <a:xfrm>
            <a:off x="648000" y="718560"/>
            <a:ext cx="2119320" cy="50544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None/>
            </a:pPr>
            <a:r>
              <a:rPr b="1" i="0" lang="en-IN" sz="1800" u="none" cap="none" strike="noStrike">
                <a:latin typeface="Calibri"/>
                <a:ea typeface="Calibri"/>
                <a:cs typeface="Calibri"/>
                <a:sym typeface="Calibri"/>
              </a:rPr>
              <a:t> THORACIC REGION</a:t>
            </a:r>
            <a:endParaRPr b="0" i="0" sz="1800" u="none" cap="none" strike="noStrike">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8"/>
          <p:cNvPicPr preferRelativeResize="0"/>
          <p:nvPr/>
        </p:nvPicPr>
        <p:blipFill rotWithShape="1">
          <a:blip r:embed="rId3">
            <a:alphaModFix/>
          </a:blip>
          <a:srcRect b="0" l="0" r="0" t="0"/>
          <a:stretch/>
        </p:blipFill>
        <p:spPr>
          <a:xfrm>
            <a:off x="8172360" y="62640"/>
            <a:ext cx="923400" cy="727920"/>
          </a:xfrm>
          <a:prstGeom prst="rect">
            <a:avLst/>
          </a:prstGeom>
          <a:noFill/>
          <a:ln>
            <a:noFill/>
          </a:ln>
        </p:spPr>
      </p:pic>
      <p:sp>
        <p:nvSpPr>
          <p:cNvPr id="110" name="Google Shape;110;p8"/>
          <p:cNvSpPr/>
          <p:nvPr/>
        </p:nvSpPr>
        <p:spPr>
          <a:xfrm>
            <a:off x="648000" y="213120"/>
            <a:ext cx="2119320" cy="50544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None/>
            </a:pPr>
            <a:r>
              <a:rPr b="1" i="0" lang="en-IN" sz="1800" u="none" cap="none" strike="noStrike">
                <a:solidFill>
                  <a:srgbClr val="FF0000"/>
                </a:solidFill>
                <a:latin typeface="Calibri"/>
                <a:ea typeface="Calibri"/>
                <a:cs typeface="Calibri"/>
                <a:sym typeface="Calibri"/>
              </a:rPr>
              <a:t> THORACIC REGION</a:t>
            </a:r>
            <a:endParaRPr b="0" i="0" sz="1800" u="none" cap="none" strike="noStrike">
              <a:solidFill>
                <a:srgbClr val="000000"/>
              </a:solidFill>
              <a:latin typeface="Arial"/>
              <a:ea typeface="Arial"/>
              <a:cs typeface="Arial"/>
              <a:sym typeface="Arial"/>
            </a:endParaRPr>
          </a:p>
        </p:txBody>
      </p:sp>
      <p:pic>
        <p:nvPicPr>
          <p:cNvPr id="111" name="Google Shape;111;p8"/>
          <p:cNvPicPr preferRelativeResize="0"/>
          <p:nvPr/>
        </p:nvPicPr>
        <p:blipFill rotWithShape="1">
          <a:blip r:embed="rId4">
            <a:alphaModFix/>
          </a:blip>
          <a:srcRect b="69241" l="18711" r="12693" t="0"/>
          <a:stretch/>
        </p:blipFill>
        <p:spPr>
          <a:xfrm>
            <a:off x="576000" y="1002240"/>
            <a:ext cx="7721280" cy="34617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9"/>
          <p:cNvPicPr preferRelativeResize="0"/>
          <p:nvPr/>
        </p:nvPicPr>
        <p:blipFill rotWithShape="1">
          <a:blip r:embed="rId3">
            <a:alphaModFix/>
          </a:blip>
          <a:srcRect b="0" l="0" r="0" t="0"/>
          <a:stretch/>
        </p:blipFill>
        <p:spPr>
          <a:xfrm>
            <a:off x="8172360" y="62640"/>
            <a:ext cx="923400" cy="727920"/>
          </a:xfrm>
          <a:prstGeom prst="rect">
            <a:avLst/>
          </a:prstGeom>
          <a:noFill/>
          <a:ln>
            <a:noFill/>
          </a:ln>
        </p:spPr>
      </p:pic>
      <p:sp>
        <p:nvSpPr>
          <p:cNvPr id="117" name="Google Shape;117;p9"/>
          <p:cNvSpPr/>
          <p:nvPr/>
        </p:nvSpPr>
        <p:spPr>
          <a:xfrm>
            <a:off x="544680" y="144000"/>
            <a:ext cx="2047320" cy="505440"/>
          </a:xfrm>
          <a:prstGeom prst="rect">
            <a:avLst/>
          </a:prstGeom>
          <a:noFill/>
          <a:ln>
            <a:noFill/>
          </a:ln>
        </p:spPr>
        <p:txBody>
          <a:bodyPr anchorCtr="0" anchor="t" bIns="91425" lIns="90000" spcFirstLastPara="1" rIns="90000" wrap="square" tIns="91425">
            <a:noAutofit/>
          </a:bodyPr>
          <a:lstStyle/>
          <a:p>
            <a:pPr indent="0" lvl="0" marL="0" marR="0" rtl="0" algn="l">
              <a:lnSpc>
                <a:spcPct val="100000"/>
              </a:lnSpc>
              <a:spcBef>
                <a:spcPts val="0"/>
              </a:spcBef>
              <a:spcAft>
                <a:spcPts val="0"/>
              </a:spcAft>
              <a:buNone/>
            </a:pPr>
            <a:r>
              <a:rPr b="1" i="0" lang="en-IN" sz="1800" u="none" cap="none" strike="noStrike">
                <a:solidFill>
                  <a:srgbClr val="FF0000"/>
                </a:solidFill>
                <a:latin typeface="Calibri"/>
                <a:ea typeface="Calibri"/>
                <a:cs typeface="Calibri"/>
                <a:sym typeface="Calibri"/>
              </a:rPr>
              <a:t>ABDOMEN REGION</a:t>
            </a:r>
            <a:endParaRPr b="0" i="0" sz="1800" u="none" cap="none" strike="noStrike">
              <a:solidFill>
                <a:srgbClr val="000000"/>
              </a:solidFill>
              <a:latin typeface="Arial"/>
              <a:ea typeface="Arial"/>
              <a:cs typeface="Arial"/>
              <a:sym typeface="Arial"/>
            </a:endParaRPr>
          </a:p>
        </p:txBody>
      </p:sp>
      <p:sp>
        <p:nvSpPr>
          <p:cNvPr id="118" name="Google Shape;118;p9"/>
          <p:cNvSpPr/>
          <p:nvPr/>
        </p:nvSpPr>
        <p:spPr>
          <a:xfrm>
            <a:off x="915950" y="649450"/>
            <a:ext cx="7772100" cy="4308300"/>
          </a:xfrm>
          <a:prstGeom prst="rect">
            <a:avLst/>
          </a:prstGeom>
          <a:noFill/>
          <a:ln>
            <a:noFill/>
          </a:ln>
        </p:spPr>
        <p:txBody>
          <a:bodyPr anchorCtr="0" anchor="t" bIns="45000" lIns="90000" spcFirstLastPara="1" rIns="90000" wrap="square" tIns="45000">
            <a:noAutofit/>
          </a:bodyPr>
          <a:lstStyle/>
          <a:p>
            <a:pPr indent="-317500" lvl="0" marL="457200" marR="0" rtl="0" algn="just">
              <a:spcBef>
                <a:spcPts val="0"/>
              </a:spcBef>
              <a:spcAft>
                <a:spcPts val="0"/>
              </a:spcAft>
              <a:buClr>
                <a:srgbClr val="231F20"/>
              </a:buClr>
              <a:buSzPts val="1400"/>
              <a:buFont typeface="Calibri"/>
              <a:buChar char="●"/>
            </a:pPr>
            <a:r>
              <a:rPr b="0" i="0" lang="en-IN" u="none" cap="none" strike="noStrike">
                <a:solidFill>
                  <a:srgbClr val="231F20"/>
                </a:solidFill>
                <a:latin typeface="Calibri"/>
                <a:ea typeface="Calibri"/>
                <a:cs typeface="Calibri"/>
                <a:sym typeface="Calibri"/>
              </a:rPr>
              <a:t>The abdomen in both males and females consists of 10 segments. </a:t>
            </a:r>
            <a:endParaRPr b="0" i="0" u="none" cap="none" strike="noStrike">
              <a:solidFill>
                <a:srgbClr val="231F20"/>
              </a:solidFill>
              <a:latin typeface="Calibri"/>
              <a:ea typeface="Calibri"/>
              <a:cs typeface="Calibri"/>
              <a:sym typeface="Calibri"/>
            </a:endParaRPr>
          </a:p>
          <a:p>
            <a:pPr indent="0" lvl="0" marL="457200" marR="0" rtl="0" algn="just">
              <a:spcBef>
                <a:spcPts val="0"/>
              </a:spcBef>
              <a:spcAft>
                <a:spcPts val="0"/>
              </a:spcAft>
              <a:buNone/>
            </a:pPr>
            <a:r>
              <a:t/>
            </a:r>
            <a:endParaRPr>
              <a:solidFill>
                <a:srgbClr val="231F20"/>
              </a:solidFill>
              <a:latin typeface="Calibri"/>
              <a:ea typeface="Calibri"/>
              <a:cs typeface="Calibri"/>
              <a:sym typeface="Calibri"/>
            </a:endParaRPr>
          </a:p>
          <a:p>
            <a:pPr indent="-317500" lvl="0" marL="457200" marR="0" rtl="0" algn="just">
              <a:spcBef>
                <a:spcPts val="0"/>
              </a:spcBef>
              <a:spcAft>
                <a:spcPts val="0"/>
              </a:spcAft>
              <a:buClr>
                <a:srgbClr val="231F20"/>
              </a:buClr>
              <a:buSzPts val="1400"/>
              <a:buFont typeface="Calibri"/>
              <a:buChar char="●"/>
            </a:pPr>
            <a:r>
              <a:rPr b="0" i="0" lang="en-IN" u="none" cap="none" strike="noStrike">
                <a:solidFill>
                  <a:srgbClr val="231F20"/>
                </a:solidFill>
                <a:latin typeface="Calibri"/>
                <a:ea typeface="Calibri"/>
                <a:cs typeface="Calibri"/>
                <a:sym typeface="Calibri"/>
              </a:rPr>
              <a:t>In females,  the 7</a:t>
            </a:r>
            <a:r>
              <a:rPr b="0" baseline="30000" i="0" lang="en-IN" u="none" cap="none" strike="noStrike">
                <a:solidFill>
                  <a:srgbClr val="231F20"/>
                </a:solidFill>
                <a:latin typeface="Calibri"/>
                <a:ea typeface="Calibri"/>
                <a:cs typeface="Calibri"/>
                <a:sym typeface="Calibri"/>
              </a:rPr>
              <a:t>th</a:t>
            </a:r>
            <a:r>
              <a:rPr b="0" i="0" lang="en-IN" u="none" cap="none" strike="noStrike">
                <a:solidFill>
                  <a:srgbClr val="231F20"/>
                </a:solidFill>
                <a:latin typeface="Calibri"/>
                <a:ea typeface="Calibri"/>
                <a:cs typeface="Calibri"/>
                <a:sym typeface="Calibri"/>
              </a:rPr>
              <a:t>  sternum is boat shaped and together with the 8</a:t>
            </a:r>
            <a:r>
              <a:rPr b="0" baseline="30000" i="0" lang="en-IN" u="none" cap="none" strike="noStrike">
                <a:solidFill>
                  <a:srgbClr val="231F20"/>
                </a:solidFill>
                <a:latin typeface="Calibri"/>
                <a:ea typeface="Calibri"/>
                <a:cs typeface="Calibri"/>
                <a:sym typeface="Calibri"/>
              </a:rPr>
              <a:t>th</a:t>
            </a:r>
            <a:r>
              <a:rPr b="0" i="0" lang="en-IN" u="none" cap="none" strike="noStrike">
                <a:solidFill>
                  <a:srgbClr val="231F20"/>
                </a:solidFill>
                <a:latin typeface="Calibri"/>
                <a:ea typeface="Calibri"/>
                <a:cs typeface="Calibri"/>
                <a:sym typeface="Calibri"/>
              </a:rPr>
              <a:t> sterna forms a brood or </a:t>
            </a:r>
            <a:r>
              <a:rPr b="1" i="0" lang="en-IN" u="none" cap="none" strike="noStrike">
                <a:solidFill>
                  <a:srgbClr val="231F20"/>
                </a:solidFill>
                <a:latin typeface="Calibri"/>
                <a:ea typeface="Calibri"/>
                <a:cs typeface="Calibri"/>
                <a:sym typeface="Calibri"/>
              </a:rPr>
              <a:t>genital pouch</a:t>
            </a:r>
            <a:r>
              <a:rPr b="0" i="0" lang="en-IN" u="none" cap="none" strike="noStrike">
                <a:solidFill>
                  <a:srgbClr val="231F20"/>
                </a:solidFill>
                <a:latin typeface="Calibri"/>
                <a:ea typeface="Calibri"/>
                <a:cs typeface="Calibri"/>
                <a:sym typeface="Calibri"/>
              </a:rPr>
              <a:t> whose anterior part contains female </a:t>
            </a:r>
            <a:r>
              <a:rPr b="1" i="0" lang="en-IN" u="none" cap="none" strike="noStrike">
                <a:solidFill>
                  <a:srgbClr val="231F20"/>
                </a:solidFill>
                <a:latin typeface="Calibri"/>
                <a:ea typeface="Calibri"/>
                <a:cs typeface="Calibri"/>
                <a:sym typeface="Calibri"/>
              </a:rPr>
              <a:t>gonopore</a:t>
            </a:r>
            <a:r>
              <a:rPr b="0" i="0" lang="en-IN" u="none" cap="none" strike="noStrike">
                <a:solidFill>
                  <a:srgbClr val="231F20"/>
                </a:solidFill>
                <a:latin typeface="Calibri"/>
                <a:ea typeface="Calibri"/>
                <a:cs typeface="Calibri"/>
                <a:sym typeface="Calibri"/>
              </a:rPr>
              <a:t>, </a:t>
            </a:r>
            <a:r>
              <a:rPr b="1" i="0" lang="en-IN" u="none" cap="none" strike="noStrike">
                <a:solidFill>
                  <a:srgbClr val="231F20"/>
                </a:solidFill>
                <a:latin typeface="Calibri"/>
                <a:ea typeface="Calibri"/>
                <a:cs typeface="Calibri"/>
                <a:sym typeface="Calibri"/>
              </a:rPr>
              <a:t>spermathecal pores</a:t>
            </a:r>
            <a:r>
              <a:rPr b="0" i="0" lang="en-IN" u="none" cap="none" strike="noStrike">
                <a:solidFill>
                  <a:srgbClr val="231F20"/>
                </a:solidFill>
                <a:latin typeface="Calibri"/>
                <a:ea typeface="Calibri"/>
                <a:cs typeface="Calibri"/>
                <a:sym typeface="Calibri"/>
              </a:rPr>
              <a:t> and </a:t>
            </a:r>
            <a:r>
              <a:rPr b="1" i="0" lang="en-IN" u="none" cap="none" strike="noStrike">
                <a:solidFill>
                  <a:srgbClr val="231F20"/>
                </a:solidFill>
                <a:latin typeface="Calibri"/>
                <a:ea typeface="Calibri"/>
                <a:cs typeface="Calibri"/>
                <a:sym typeface="Calibri"/>
              </a:rPr>
              <a:t>collateral glands</a:t>
            </a:r>
            <a:r>
              <a:rPr b="0" i="0" lang="en-IN" u="none" cap="none" strike="noStrike">
                <a:solidFill>
                  <a:srgbClr val="231F20"/>
                </a:solidFill>
                <a:latin typeface="Calibri"/>
                <a:ea typeface="Calibri"/>
                <a:cs typeface="Calibri"/>
                <a:sym typeface="Calibri"/>
              </a:rPr>
              <a:t>.</a:t>
            </a:r>
            <a:endParaRPr b="0" i="0" u="none" cap="none" strike="noStrike">
              <a:solidFill>
                <a:srgbClr val="231F20"/>
              </a:solidFill>
              <a:latin typeface="Calibri"/>
              <a:ea typeface="Calibri"/>
              <a:cs typeface="Calibri"/>
              <a:sym typeface="Calibri"/>
            </a:endParaRPr>
          </a:p>
          <a:p>
            <a:pPr indent="0" lvl="0" marL="457200" marR="0" rtl="0" algn="just">
              <a:spcBef>
                <a:spcPts val="0"/>
              </a:spcBef>
              <a:spcAft>
                <a:spcPts val="0"/>
              </a:spcAft>
              <a:buNone/>
            </a:pPr>
            <a:r>
              <a:t/>
            </a:r>
            <a:endParaRPr>
              <a:solidFill>
                <a:srgbClr val="231F20"/>
              </a:solidFill>
              <a:latin typeface="Calibri"/>
              <a:ea typeface="Calibri"/>
              <a:cs typeface="Calibri"/>
              <a:sym typeface="Calibri"/>
            </a:endParaRPr>
          </a:p>
          <a:p>
            <a:pPr indent="-317500" lvl="0" marL="457200" marR="0" rtl="0" algn="just">
              <a:spcBef>
                <a:spcPts val="0"/>
              </a:spcBef>
              <a:spcAft>
                <a:spcPts val="0"/>
              </a:spcAft>
              <a:buClr>
                <a:srgbClr val="231F20"/>
              </a:buClr>
              <a:buSzPts val="1400"/>
              <a:buFont typeface="Calibri"/>
              <a:buChar char="●"/>
            </a:pPr>
            <a:r>
              <a:rPr b="0" i="0" lang="en-IN" u="none" cap="none" strike="noStrike">
                <a:solidFill>
                  <a:srgbClr val="231F20"/>
                </a:solidFill>
                <a:latin typeface="Calibri"/>
                <a:ea typeface="Calibri"/>
                <a:cs typeface="Calibri"/>
                <a:sym typeface="Calibri"/>
              </a:rPr>
              <a:t>In males, genital pouch or chamber lies at the hind end of abdomen bounded dorsally by 9</a:t>
            </a:r>
            <a:r>
              <a:rPr b="0" baseline="30000" i="0" lang="en-IN" u="none" cap="none" strike="noStrike">
                <a:solidFill>
                  <a:srgbClr val="231F20"/>
                </a:solidFill>
                <a:latin typeface="Calibri"/>
                <a:ea typeface="Calibri"/>
                <a:cs typeface="Calibri"/>
                <a:sym typeface="Calibri"/>
              </a:rPr>
              <a:t>th</a:t>
            </a:r>
            <a:r>
              <a:rPr b="0" i="0" lang="en-IN" u="none" cap="none" strike="noStrike">
                <a:solidFill>
                  <a:srgbClr val="231F20"/>
                </a:solidFill>
                <a:latin typeface="Calibri"/>
                <a:ea typeface="Calibri"/>
                <a:cs typeface="Calibri"/>
                <a:sym typeface="Calibri"/>
              </a:rPr>
              <a:t>   and 10</a:t>
            </a:r>
            <a:r>
              <a:rPr b="0" baseline="30000" i="0" lang="en-IN" u="none" cap="none" strike="noStrike">
                <a:solidFill>
                  <a:srgbClr val="231F20"/>
                </a:solidFill>
                <a:latin typeface="Calibri"/>
                <a:ea typeface="Calibri"/>
                <a:cs typeface="Calibri"/>
                <a:sym typeface="Calibri"/>
              </a:rPr>
              <a:t>th</a:t>
            </a:r>
            <a:r>
              <a:rPr b="0" i="0" lang="en-IN" u="none" cap="none" strike="noStrike">
                <a:solidFill>
                  <a:srgbClr val="231F20"/>
                </a:solidFill>
                <a:latin typeface="Calibri"/>
                <a:ea typeface="Calibri"/>
                <a:cs typeface="Calibri"/>
                <a:sym typeface="Calibri"/>
              </a:rPr>
              <a:t>  terga and ventrally by the 9</a:t>
            </a:r>
            <a:r>
              <a:rPr b="0" baseline="30000" i="0" lang="en-IN" u="none" cap="none" strike="noStrike">
                <a:solidFill>
                  <a:srgbClr val="231F20"/>
                </a:solidFill>
                <a:latin typeface="Calibri"/>
                <a:ea typeface="Calibri"/>
                <a:cs typeface="Calibri"/>
                <a:sym typeface="Calibri"/>
              </a:rPr>
              <a:t>th</a:t>
            </a:r>
            <a:r>
              <a:rPr b="0" i="0" lang="en-IN" u="none" cap="none" strike="noStrike">
                <a:solidFill>
                  <a:srgbClr val="231F20"/>
                </a:solidFill>
                <a:latin typeface="Calibri"/>
                <a:ea typeface="Calibri"/>
                <a:cs typeface="Calibri"/>
                <a:sym typeface="Calibri"/>
              </a:rPr>
              <a:t>   sternum. </a:t>
            </a:r>
            <a:endParaRPr b="0" i="0" u="none" cap="none" strike="noStrike">
              <a:solidFill>
                <a:srgbClr val="231F20"/>
              </a:solidFill>
              <a:latin typeface="Calibri"/>
              <a:ea typeface="Calibri"/>
              <a:cs typeface="Calibri"/>
              <a:sym typeface="Calibri"/>
            </a:endParaRPr>
          </a:p>
          <a:p>
            <a:pPr indent="0" lvl="0" marL="457200" marR="0" rtl="0" algn="just">
              <a:spcBef>
                <a:spcPts val="0"/>
              </a:spcBef>
              <a:spcAft>
                <a:spcPts val="0"/>
              </a:spcAft>
              <a:buNone/>
            </a:pPr>
            <a:r>
              <a:t/>
            </a:r>
            <a:endParaRPr>
              <a:solidFill>
                <a:srgbClr val="231F20"/>
              </a:solidFill>
              <a:latin typeface="Calibri"/>
              <a:ea typeface="Calibri"/>
              <a:cs typeface="Calibri"/>
              <a:sym typeface="Calibri"/>
            </a:endParaRPr>
          </a:p>
          <a:p>
            <a:pPr indent="-317500" lvl="0" marL="457200" marR="0" rtl="0" algn="just">
              <a:spcBef>
                <a:spcPts val="0"/>
              </a:spcBef>
              <a:spcAft>
                <a:spcPts val="0"/>
              </a:spcAft>
              <a:buClr>
                <a:srgbClr val="231F20"/>
              </a:buClr>
              <a:buSzPts val="1400"/>
              <a:buFont typeface="Calibri"/>
              <a:buChar char="●"/>
            </a:pPr>
            <a:r>
              <a:rPr b="0" i="0" lang="en-IN" u="none" cap="none" strike="noStrike">
                <a:solidFill>
                  <a:srgbClr val="231F20"/>
                </a:solidFill>
                <a:latin typeface="Calibri"/>
                <a:ea typeface="Calibri"/>
                <a:cs typeface="Calibri"/>
                <a:sym typeface="Calibri"/>
              </a:rPr>
              <a:t>It contains dorsal anus, ventral male genital pore and gonapophysis. </a:t>
            </a:r>
            <a:endParaRPr b="0" i="0" u="none" cap="none" strike="noStrike">
              <a:solidFill>
                <a:srgbClr val="231F20"/>
              </a:solidFill>
              <a:latin typeface="Calibri"/>
              <a:ea typeface="Calibri"/>
              <a:cs typeface="Calibri"/>
              <a:sym typeface="Calibri"/>
            </a:endParaRPr>
          </a:p>
          <a:p>
            <a:pPr indent="0" lvl="0" marL="457200" marR="0" rtl="0" algn="just">
              <a:spcBef>
                <a:spcPts val="0"/>
              </a:spcBef>
              <a:spcAft>
                <a:spcPts val="0"/>
              </a:spcAft>
              <a:buNone/>
            </a:pPr>
            <a:r>
              <a:t/>
            </a:r>
            <a:endParaRPr>
              <a:solidFill>
                <a:srgbClr val="231F20"/>
              </a:solidFill>
              <a:latin typeface="Calibri"/>
              <a:ea typeface="Calibri"/>
              <a:cs typeface="Calibri"/>
              <a:sym typeface="Calibri"/>
            </a:endParaRPr>
          </a:p>
          <a:p>
            <a:pPr indent="-317500" lvl="0" marL="457200" marR="0" rtl="0" algn="just">
              <a:spcBef>
                <a:spcPts val="0"/>
              </a:spcBef>
              <a:spcAft>
                <a:spcPts val="0"/>
              </a:spcAft>
              <a:buClr>
                <a:srgbClr val="231F20"/>
              </a:buClr>
              <a:buSzPts val="1400"/>
              <a:buFont typeface="Calibri"/>
              <a:buChar char="●"/>
            </a:pPr>
            <a:r>
              <a:rPr b="0" i="0" lang="en-IN" u="none" cap="none" strike="noStrike">
                <a:solidFill>
                  <a:srgbClr val="231F20"/>
                </a:solidFill>
                <a:latin typeface="Calibri"/>
                <a:ea typeface="Calibri"/>
                <a:cs typeface="Calibri"/>
                <a:sym typeface="Calibri"/>
              </a:rPr>
              <a:t>Males bear a pair of short, thread like anal styles which are absent in females.</a:t>
            </a:r>
            <a:endParaRPr b="0" i="0" u="none" cap="none" strike="noStrike">
              <a:solidFill>
                <a:srgbClr val="231F20"/>
              </a:solidFill>
              <a:latin typeface="Calibri"/>
              <a:ea typeface="Calibri"/>
              <a:cs typeface="Calibri"/>
              <a:sym typeface="Calibri"/>
            </a:endParaRPr>
          </a:p>
          <a:p>
            <a:pPr indent="0" lvl="0" marL="457200" marR="0" rtl="0" algn="just">
              <a:spcBef>
                <a:spcPts val="0"/>
              </a:spcBef>
              <a:spcAft>
                <a:spcPts val="0"/>
              </a:spcAft>
              <a:buNone/>
            </a:pPr>
            <a:r>
              <a:t/>
            </a:r>
            <a:endParaRPr>
              <a:solidFill>
                <a:srgbClr val="231F20"/>
              </a:solidFill>
              <a:latin typeface="Calibri"/>
              <a:ea typeface="Calibri"/>
              <a:cs typeface="Calibri"/>
              <a:sym typeface="Calibri"/>
            </a:endParaRPr>
          </a:p>
          <a:p>
            <a:pPr indent="-317500" lvl="0" marL="457200" marR="0" rtl="0" algn="just">
              <a:spcBef>
                <a:spcPts val="0"/>
              </a:spcBef>
              <a:spcAft>
                <a:spcPts val="0"/>
              </a:spcAft>
              <a:buClr>
                <a:srgbClr val="231F20"/>
              </a:buClr>
              <a:buSzPts val="1400"/>
              <a:buFont typeface="Calibri"/>
              <a:buChar char="●"/>
            </a:pPr>
            <a:r>
              <a:rPr b="0" i="0" lang="en-IN" u="none" cap="none" strike="noStrike">
                <a:solidFill>
                  <a:srgbClr val="231F20"/>
                </a:solidFill>
                <a:latin typeface="Calibri"/>
                <a:ea typeface="Calibri"/>
                <a:cs typeface="Calibri"/>
                <a:sym typeface="Calibri"/>
              </a:rPr>
              <a:t> In both sexes, the 10</a:t>
            </a:r>
            <a:r>
              <a:rPr b="0" baseline="30000" i="0" lang="en-IN" u="none" cap="none" strike="noStrike">
                <a:solidFill>
                  <a:srgbClr val="231F20"/>
                </a:solidFill>
                <a:latin typeface="Calibri"/>
                <a:ea typeface="Calibri"/>
                <a:cs typeface="Calibri"/>
                <a:sym typeface="Calibri"/>
              </a:rPr>
              <a:t>th</a:t>
            </a:r>
            <a:r>
              <a:rPr b="0" i="0" lang="en-IN" u="none" cap="none" strike="noStrike">
                <a:solidFill>
                  <a:srgbClr val="231F20"/>
                </a:solidFill>
                <a:latin typeface="Calibri"/>
                <a:ea typeface="Calibri"/>
                <a:cs typeface="Calibri"/>
                <a:sym typeface="Calibri"/>
              </a:rPr>
              <a:t> Segment bears a pair of jointed filamentous structures called anal cerci.</a:t>
            </a:r>
            <a:endParaRPr b="0" i="0" u="none" cap="none" strike="noStrike">
              <a:solidFill>
                <a:srgbClr val="231F2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(16:9)</vt:lpwstr>
  </property>
  <property fmtid="{D5CDD505-2E9C-101B-9397-08002B2CF9AE}" pid="9" name="ScaleCrop">
    <vt:bool>false</vt:bool>
  </property>
  <property fmtid="{D5CDD505-2E9C-101B-9397-08002B2CF9AE}" pid="10" name="ShareDoc">
    <vt:bool>false</vt:bool>
  </property>
  <property fmtid="{D5CDD505-2E9C-101B-9397-08002B2CF9AE}" pid="11" name="Slides">
    <vt:i4>3</vt:i4>
  </property>
</Properties>
</file>