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62" r:id="rId4"/>
    <p:sldId id="260" r:id="rId5"/>
    <p:sldId id="266" r:id="rId6"/>
    <p:sldId id="261" r:id="rId7"/>
    <p:sldId id="265" r:id="rId8"/>
    <p:sldId id="264" r:id="rId9"/>
    <p:sldId id="259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49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6-17T16:36:04.720" idx="2">
    <p:pos x="6000" y="100"/>
    <p:text>+amanrouniyar@odmegroup.org How come the website here is ODM Egroup and not ODM PS?
_Assigned to you_
-Swoyan Satyendu</p:text>
  </p:cm>
  <p:cm authorId="0" dt="2020-06-17T16:36:04.724" idx="1">
    <p:pos x="6000" y="0"/>
    <p:text>1. The logo in the centre looks bad. take it to TOP-LEFT
2. Where in ODM E Group Logo, here? 
3. What about, Closing Slide? 
Similar changes, pending in Kids World PPT as well +amanrouniyar@odmegroup.org
_Assigned to you_
-Swoyan Satyendu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45161577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77621"/>
            <a:ext cx="9144000" cy="13658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04900" y="105700"/>
            <a:ext cx="1170475" cy="11704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0" y="472875"/>
            <a:ext cx="8763000" cy="19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buSzPts val="3100"/>
            </a:pPr>
            <a:r>
              <a:rPr lang="en-IN" sz="30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PLANT KINGDOM</a:t>
            </a:r>
          </a:p>
          <a:p>
            <a:pPr lvl="0" algn="ctr">
              <a:buSzPts val="3100"/>
            </a:pPr>
            <a:r>
              <a:rPr lang="en-IN" sz="25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ANGIOSPERMS</a:t>
            </a:r>
            <a:r>
              <a:rPr lang="en-IN" sz="30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6" name="Google Shape;57;p13"/>
          <p:cNvSpPr txBox="1"/>
          <p:nvPr/>
        </p:nvSpPr>
        <p:spPr>
          <a:xfrm>
            <a:off x="2599963" y="2685460"/>
            <a:ext cx="4764000" cy="9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SUBJECT : </a:t>
            </a:r>
            <a:r>
              <a:rPr lang="en" b="1" dirty="0" smtClean="0"/>
              <a:t>BIOLOGY 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CHAPTER NUMBER</a:t>
            </a:r>
            <a:r>
              <a:rPr lang="en" b="1" dirty="0" smtClean="0"/>
              <a:t>:</a:t>
            </a:r>
            <a:r>
              <a:rPr lang="en-IN" b="1" dirty="0" smtClean="0"/>
              <a:t> 3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CHAPTER NAME </a:t>
            </a:r>
            <a:r>
              <a:rPr lang="en" b="1" dirty="0" smtClean="0"/>
              <a:t>: PLANT KINGDOM</a:t>
            </a:r>
            <a:endParaRPr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187812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2200"/>
            </a:pPr>
            <a:r>
              <a:rPr lang="en-IN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ANGIOSPERM</a:t>
            </a:r>
            <a:endParaRPr sz="1800" b="1" i="0" u="none" strike="noStrike" cap="none">
              <a:solidFill>
                <a:srgbClr val="000000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179369" y="840541"/>
            <a:ext cx="8423455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u="sng" dirty="0" smtClean="0">
                <a:latin typeface="Calibri"/>
                <a:ea typeface="Calibri"/>
                <a:cs typeface="Calibri"/>
                <a:sym typeface="Calibri"/>
              </a:rPr>
              <a:t>In the angiosperms or flowering plants, the pollen grains and ovules are developed in specialised structures called flowers. In angiosperms, the seeds are enclosed by fruits.</a:t>
            </a:r>
          </a:p>
          <a:p>
            <a:pPr lvl="0"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The angiosperms are an exceptionally large group of plants occurring in wide range of habitats. They range in size from tiny, almost </a:t>
            </a:r>
            <a:r>
              <a:rPr lang="en-IN" u="sng" dirty="0" smtClean="0">
                <a:latin typeface="Calibri"/>
                <a:ea typeface="Calibri"/>
                <a:cs typeface="Calibri"/>
                <a:sym typeface="Calibri"/>
              </a:rPr>
              <a:t>microscopic </a:t>
            </a:r>
            <a:r>
              <a:rPr lang="en-IN" u="sng" dirty="0" err="1" smtClean="0">
                <a:latin typeface="Calibri"/>
                <a:ea typeface="Calibri"/>
                <a:cs typeface="Calibri"/>
                <a:sym typeface="Calibri"/>
              </a:rPr>
              <a:t>Wolfia</a:t>
            </a:r>
            <a:r>
              <a:rPr lang="en-IN" u="sng" dirty="0" smtClean="0">
                <a:latin typeface="Calibri"/>
                <a:ea typeface="Calibri"/>
                <a:cs typeface="Calibri"/>
                <a:sym typeface="Calibri"/>
              </a:rPr>
              <a:t> to tall trees of Eucalyptus (over 100 metres).</a:t>
            </a:r>
          </a:p>
          <a:p>
            <a:pPr lvl="0"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They provide us with food, fodder, fuel, medicines and several other commercially important products.</a:t>
            </a:r>
          </a:p>
          <a:p>
            <a:pPr lvl="0"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They are divided into two classes: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the dicotyledons and the monocotyledons.</a:t>
            </a:r>
          </a:p>
          <a:p>
            <a:pPr lvl="0"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The dicotyledons are characterised by having two cotyledons in their seeds while the </a:t>
            </a:r>
            <a:r>
              <a:rPr lang="en-IN" dirty="0" err="1" smtClean="0">
                <a:latin typeface="Calibri"/>
                <a:ea typeface="Calibri"/>
                <a:cs typeface="Calibri"/>
                <a:sym typeface="Calibri"/>
              </a:rPr>
              <a:t>monocolyledons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 have only one.</a:t>
            </a:r>
            <a:br>
              <a:rPr lang="en-IN" dirty="0" smtClean="0">
                <a:latin typeface="Calibri"/>
                <a:ea typeface="Calibri"/>
                <a:cs typeface="Calibri"/>
                <a:sym typeface="Calibri"/>
              </a:rPr>
            </a:b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 </a:t>
            </a:r>
          </a:p>
        </p:txBody>
      </p:sp>
      <p:pic>
        <p:nvPicPr>
          <p:cNvPr id="22530" name="Picture 2" descr="Rose: Morpholog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0056" y="2640563"/>
            <a:ext cx="3810000" cy="2360645"/>
          </a:xfrm>
          <a:prstGeom prst="rect">
            <a:avLst/>
          </a:prstGeom>
          <a:noFill/>
        </p:spPr>
      </p:pic>
      <p:pic>
        <p:nvPicPr>
          <p:cNvPr id="22534" name="Picture 6" descr="CBSE Class 11 Biology || Angiosperms || By Shiksha House - YouTube"/>
          <p:cNvPicPr>
            <a:picLocks noChangeAspect="1" noChangeArrowheads="1"/>
          </p:cNvPicPr>
          <p:nvPr/>
        </p:nvPicPr>
        <p:blipFill>
          <a:blip r:embed="rId5"/>
          <a:srcRect t="6972" b="9256"/>
          <a:stretch>
            <a:fillRect/>
          </a:stretch>
        </p:blipFill>
        <p:spPr bwMode="auto">
          <a:xfrm>
            <a:off x="4783560" y="2677887"/>
            <a:ext cx="3359999" cy="2295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2200"/>
            </a:pPr>
            <a:r>
              <a:rPr lang="en-IN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SIZE AND CLASSIFICATION</a:t>
            </a:r>
            <a:endParaRPr sz="1800" b="1" i="0" u="none" strike="noStrike" cap="none">
              <a:solidFill>
                <a:srgbClr val="000000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328659" y="113912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Smallest angiosperm is </a:t>
            </a:r>
            <a:r>
              <a:rPr lang="en-IN" b="1" dirty="0" err="1" smtClean="0">
                <a:latin typeface="Calibri"/>
                <a:ea typeface="Calibri"/>
                <a:cs typeface="Calibri"/>
                <a:sym typeface="Calibri"/>
              </a:rPr>
              <a:t>Wolffia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. The plant body of </a:t>
            </a:r>
            <a:r>
              <a:rPr lang="en-IN" dirty="0" err="1" smtClean="0">
                <a:latin typeface="Calibri"/>
                <a:ea typeface="Calibri"/>
                <a:cs typeface="Calibri"/>
                <a:sym typeface="Calibri"/>
              </a:rPr>
              <a:t>Wolffia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 consists of tiny flat oval green stem (phylloclade) having a few small roots. The-plants are about 1 mm in diameter and found free floating in aquatic habitats like ponds, etc.</a:t>
            </a:r>
          </a:p>
          <a:p>
            <a:pPr lvl="0">
              <a:lnSpc>
                <a:spcPct val="150000"/>
              </a:lnSpc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The tallest angiosperm is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Eucalyptus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. Their trees may attain a height </a:t>
            </a:r>
            <a:r>
              <a:rPr lang="en-IN" dirty="0" err="1" smtClean="0">
                <a:latin typeface="Calibri"/>
                <a:ea typeface="Calibri"/>
                <a:cs typeface="Calibri"/>
                <a:sym typeface="Calibri"/>
              </a:rPr>
              <a:t>upto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 100 meters or more.</a:t>
            </a:r>
          </a:p>
          <a:p>
            <a:pPr lvl="0">
              <a:lnSpc>
                <a:spcPct val="150000"/>
              </a:lnSpc>
              <a:buSzPts val="1400"/>
              <a:buFont typeface="Arial" pitchFamily="34" charset="0"/>
              <a:buChar char="•"/>
            </a:pP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Banyan (</a:t>
            </a:r>
            <a:r>
              <a:rPr lang="en-IN" b="1" dirty="0" err="1" smtClean="0">
                <a:latin typeface="Calibri"/>
                <a:ea typeface="Calibri"/>
                <a:cs typeface="Calibri"/>
                <a:sym typeface="Calibri"/>
              </a:rPr>
              <a:t>Ficus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b="1" dirty="0" err="1" smtClean="0">
                <a:latin typeface="Calibri"/>
                <a:ea typeface="Calibri"/>
                <a:cs typeface="Calibri"/>
                <a:sym typeface="Calibri"/>
              </a:rPr>
              <a:t>bengalensis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) 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tree covers a large area. It's slanting aerial branches spread in all directions. </a:t>
            </a:r>
          </a:p>
          <a:p>
            <a:pPr>
              <a:lnSpc>
                <a:spcPct val="150000"/>
              </a:lnSpc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They provide us with food, fodder, fuel, medicines and several other commercially important products. </a:t>
            </a:r>
          </a:p>
          <a:p>
            <a:pPr>
              <a:lnSpc>
                <a:spcPct val="150000"/>
              </a:lnSpc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They are divided into two classes : the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dicotyledons and the monocotyledons </a:t>
            </a:r>
          </a:p>
          <a:p>
            <a:pPr>
              <a:lnSpc>
                <a:spcPct val="150000"/>
              </a:lnSpc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The dicotyledons are characterised by having two cotyledons in their seeds while the </a:t>
            </a:r>
            <a:r>
              <a:rPr lang="en-IN" dirty="0" err="1" smtClean="0">
                <a:latin typeface="Calibri"/>
                <a:ea typeface="Calibri"/>
                <a:cs typeface="Calibri"/>
                <a:sym typeface="Calibri"/>
              </a:rPr>
              <a:t>monocolyledons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 have only one.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2200"/>
            </a:pPr>
            <a:r>
              <a:rPr lang="en-IN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REPRODUCTION</a:t>
            </a:r>
            <a:endParaRPr sz="1800" b="1" i="0" u="none" strike="noStrike" cap="none">
              <a:solidFill>
                <a:srgbClr val="000000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16692" y="849871"/>
            <a:ext cx="3627520" cy="3283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spcBef>
                <a:spcPts val="400"/>
              </a:spcBef>
              <a:spcAft>
                <a:spcPts val="6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The male sex organ in a flower is the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stamen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lvl="0">
              <a:spcBef>
                <a:spcPts val="400"/>
              </a:spcBef>
              <a:spcAft>
                <a:spcPts val="6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Each stamen consists of a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filament with an anther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 at the tip. The anthers following meiosis produce pollen grains.</a:t>
            </a:r>
          </a:p>
          <a:p>
            <a:pPr lvl="0">
              <a:spcBef>
                <a:spcPts val="400"/>
              </a:spcBef>
              <a:spcAft>
                <a:spcPts val="6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The female sex organ in a flower is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pistil or the carpel.</a:t>
            </a:r>
          </a:p>
          <a:p>
            <a:pPr lvl="0">
              <a:spcBef>
                <a:spcPts val="400"/>
              </a:spcBef>
              <a:spcAft>
                <a:spcPts val="6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Pistil consists of an ovary enclosing one too many ovules.</a:t>
            </a:r>
          </a:p>
          <a:p>
            <a:pPr lvl="0">
              <a:spcBef>
                <a:spcPts val="400"/>
              </a:spcBef>
              <a:spcAft>
                <a:spcPts val="6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Within ovules are present highly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reduced female gametophytes termed embryo sacs.</a:t>
            </a:r>
          </a:p>
          <a:p>
            <a:pPr lvl="0">
              <a:spcBef>
                <a:spcPts val="400"/>
              </a:spcBef>
              <a:spcAft>
                <a:spcPts val="600"/>
              </a:spcAft>
              <a:buSzPts val="1400"/>
              <a:buFont typeface="Arial" pitchFamily="34" charset="0"/>
              <a:buChar char="•"/>
            </a:pPr>
            <a:r>
              <a:rPr lang="en-IN" u="sng" dirty="0" smtClean="0">
                <a:latin typeface="Calibri"/>
                <a:ea typeface="Calibri"/>
                <a:cs typeface="Calibri"/>
                <a:sym typeface="Calibri"/>
              </a:rPr>
              <a:t>The embryo-sac formation is preceded by meiosis. Hence, each of the cells of an embryo-sac is haploid.</a:t>
            </a:r>
          </a:p>
        </p:txBody>
      </p:sp>
      <p:pic>
        <p:nvPicPr>
          <p:cNvPr id="20482" name="Picture 2" descr="Reproduction in Angiosperm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1536" y="774441"/>
            <a:ext cx="5122506" cy="3909526"/>
          </a:xfrm>
          <a:prstGeom prst="rect">
            <a:avLst/>
          </a:prstGeom>
          <a:noFill/>
        </p:spPr>
      </p:pic>
      <p:pic>
        <p:nvPicPr>
          <p:cNvPr id="7" name="Google Shape;62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4244" y="0"/>
            <a:ext cx="718457" cy="5493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raw and describe the structure of a matured embryosac of angiosperm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0104" y="177800"/>
            <a:ext cx="4762500" cy="47625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63033" y="538262"/>
            <a:ext cx="284404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MATURE EMBRYO SAC</a:t>
            </a:r>
            <a:endParaRPr lang="en-IN" sz="22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131828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2200"/>
            </a:pPr>
            <a:r>
              <a:rPr lang="en-IN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REPRODUCTION</a:t>
            </a:r>
            <a:endParaRPr lang="en-IN" sz="18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309997" y="915186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>
              <a:lnSpc>
                <a:spcPct val="150000"/>
              </a:lnSpc>
              <a:buSzPts val="1400"/>
              <a:buFont typeface="+mj-lt"/>
              <a:buAutoNum type="arabicPeriod"/>
            </a:pP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Each embryo-sac has a three-celled egg apparatus one egg cell and two </a:t>
            </a:r>
            <a:r>
              <a:rPr lang="en-IN" b="1" dirty="0" err="1" smtClean="0">
                <a:latin typeface="Calibri"/>
                <a:ea typeface="Calibri"/>
                <a:cs typeface="Calibri"/>
                <a:sym typeface="Calibri"/>
              </a:rPr>
              <a:t>synergids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, three antipodal cells and two polar nuclei.</a:t>
            </a:r>
          </a:p>
          <a:p>
            <a:pPr marL="342900" lvl="0" indent="-342900">
              <a:lnSpc>
                <a:spcPct val="150000"/>
              </a:lnSpc>
              <a:buSzPts val="1400"/>
              <a:buFont typeface="+mj-lt"/>
              <a:buAutoNum type="arabicPeriod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The polar nuclei eventually fuse to produce a diploid secondary nucleus.</a:t>
            </a:r>
          </a:p>
          <a:p>
            <a:pPr marL="342900" lvl="0" indent="-342900">
              <a:lnSpc>
                <a:spcPct val="150000"/>
              </a:lnSpc>
              <a:buSzPts val="1400"/>
              <a:buFont typeface="+mj-lt"/>
              <a:buAutoNum type="arabicPeriod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Pollen grains, after dispersal from the anthers, are carried by wind or various other agencies to the stigma of a pistil. This is termed as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pollination.</a:t>
            </a:r>
          </a:p>
          <a:p>
            <a:pPr marL="342900" lvl="0" indent="-342900">
              <a:lnSpc>
                <a:spcPct val="150000"/>
              </a:lnSpc>
              <a:buSzPts val="1400"/>
              <a:buFont typeface="+mj-lt"/>
              <a:buAutoNum type="arabicPeriod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The pollen grains germinate on the stigma and the resulting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pollen tubes 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grow through the tissues of stigma and style and reach the ovule.</a:t>
            </a:r>
          </a:p>
          <a:p>
            <a:pPr marL="342900" lvl="0" indent="-342900">
              <a:lnSpc>
                <a:spcPct val="150000"/>
              </a:lnSpc>
              <a:buSzPts val="1400"/>
            </a:pPr>
            <a:endParaRPr lang="en-IN" dirty="0" smtClean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131828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2200"/>
            </a:pPr>
            <a:r>
              <a:rPr lang="en-IN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REPRODUCTION</a:t>
            </a:r>
            <a:endParaRPr lang="en-IN" sz="18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309997" y="915186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50000"/>
              </a:lnSpc>
              <a:buSzPts val="1400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5.  One of the male gametes fuses with the egg cell to form a zygote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IN" b="1" dirty="0" err="1" smtClean="0">
                <a:latin typeface="Calibri"/>
                <a:ea typeface="Calibri"/>
                <a:cs typeface="Calibri"/>
                <a:sym typeface="Calibri"/>
              </a:rPr>
              <a:t>syngamy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). 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The other male gamete fuses with the diploid secondary nucleus to produce the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triploid primary endosperm nucleus (PEN).</a:t>
            </a:r>
          </a:p>
          <a:p>
            <a:pPr lvl="0">
              <a:lnSpc>
                <a:spcPct val="150000"/>
              </a:lnSpc>
              <a:buSzPts val="1400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6.  Because of the involvement of two fusions, this event is termed as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double fertilisation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, an event unique to angiosperms.</a:t>
            </a:r>
          </a:p>
          <a:p>
            <a:pPr lvl="0">
              <a:lnSpc>
                <a:spcPct val="150000"/>
              </a:lnSpc>
              <a:buSzPts val="1400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7.  </a:t>
            </a:r>
            <a:r>
              <a:rPr lang="en-IN" u="sng" dirty="0" smtClean="0">
                <a:latin typeface="Calibri"/>
                <a:ea typeface="Calibri"/>
                <a:cs typeface="Calibri"/>
                <a:sym typeface="Calibri"/>
              </a:rPr>
              <a:t>The zygote develops into an embryo (with one-or two cotyledons) and the PEN develops into endosperm which provides nourishment to the developing embryo.</a:t>
            </a:r>
          </a:p>
          <a:p>
            <a:pPr lvl="0">
              <a:lnSpc>
                <a:spcPct val="150000"/>
              </a:lnSpc>
              <a:buSzPts val="1400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8.  </a:t>
            </a:r>
            <a:r>
              <a:rPr lang="en-IN" u="sng" dirty="0" smtClean="0"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-IN" u="sng" dirty="0" err="1" smtClean="0">
                <a:latin typeface="Calibri"/>
                <a:ea typeface="Calibri"/>
                <a:cs typeface="Calibri"/>
                <a:sym typeface="Calibri"/>
              </a:rPr>
              <a:t>synergids</a:t>
            </a:r>
            <a:r>
              <a:rPr lang="en-IN" u="sng" dirty="0" smtClean="0"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-IN" u="sng" dirty="0" err="1" smtClean="0">
                <a:latin typeface="Calibri"/>
                <a:ea typeface="Calibri"/>
                <a:cs typeface="Calibri"/>
                <a:sym typeface="Calibri"/>
              </a:rPr>
              <a:t>antipodals</a:t>
            </a:r>
            <a:r>
              <a:rPr lang="en-IN" u="sng" dirty="0" smtClean="0">
                <a:latin typeface="Calibri"/>
                <a:ea typeface="Calibri"/>
                <a:cs typeface="Calibri"/>
                <a:sym typeface="Calibri"/>
              </a:rPr>
              <a:t> degenerate after fertilisation. During these events the ovules develop into seeds and the ovaries develop into fruit.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2200"/>
            </a:pPr>
            <a:r>
              <a:rPr lang="en-IN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LIFE CYCLE EVENTS IN A FLOWERING PLANT</a:t>
            </a:r>
          </a:p>
        </p:txBody>
      </p:sp>
      <p:sp>
        <p:nvSpPr>
          <p:cNvPr id="64" name="Google Shape;64;p14"/>
          <p:cNvSpPr txBox="1"/>
          <p:nvPr/>
        </p:nvSpPr>
        <p:spPr>
          <a:xfrm>
            <a:off x="253625" y="107575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en-IN" dirty="0" smtClean="0">
                <a:latin typeface="Calibri" pitchFamily="34" charset="0"/>
              </a:rPr>
              <a:t>A flowering plant undergoes the following events during its life cycle:</a:t>
            </a:r>
          </a:p>
          <a:p>
            <a:pPr>
              <a:lnSpc>
                <a:spcPct val="150000"/>
              </a:lnSpc>
            </a:pPr>
            <a:r>
              <a:rPr lang="en-IN" b="1" dirty="0" smtClean="0">
                <a:latin typeface="Calibri" pitchFamily="34" charset="0"/>
              </a:rPr>
              <a:t>Germination:</a:t>
            </a:r>
            <a:r>
              <a:rPr lang="en-IN" dirty="0" smtClean="0">
                <a:latin typeface="Calibri" pitchFamily="34" charset="0"/>
              </a:rPr>
              <a:t> A plant undergoes germination and begins to grow from seed. The roots are formed below the soil while the leaves, roots, and stem appear above the soil.</a:t>
            </a:r>
          </a:p>
          <a:p>
            <a:pPr>
              <a:lnSpc>
                <a:spcPct val="150000"/>
              </a:lnSpc>
            </a:pPr>
            <a:r>
              <a:rPr lang="en-IN" b="1" dirty="0" smtClean="0">
                <a:latin typeface="Calibri" pitchFamily="34" charset="0"/>
              </a:rPr>
              <a:t>Pollination:</a:t>
            </a:r>
            <a:r>
              <a:rPr lang="en-IN" dirty="0" smtClean="0">
                <a:latin typeface="Calibri" pitchFamily="34" charset="0"/>
              </a:rPr>
              <a:t> Pollens are carried by wind or insects to another flower. This is called pollination.</a:t>
            </a:r>
          </a:p>
          <a:p>
            <a:pPr>
              <a:lnSpc>
                <a:spcPct val="150000"/>
              </a:lnSpc>
            </a:pPr>
            <a:r>
              <a:rPr lang="en-IN" b="1" dirty="0" smtClean="0">
                <a:latin typeface="Calibri" pitchFamily="34" charset="0"/>
              </a:rPr>
              <a:t>Fertilization:</a:t>
            </a:r>
            <a:r>
              <a:rPr lang="en-IN" dirty="0" smtClean="0">
                <a:latin typeface="Calibri" pitchFamily="34" charset="0"/>
              </a:rPr>
              <a:t> The pollen travels to the ovary of the flower where the fusion of the male and gametes take place. This is called fertilization.</a:t>
            </a:r>
          </a:p>
          <a:p>
            <a:pPr>
              <a:lnSpc>
                <a:spcPct val="150000"/>
              </a:lnSpc>
            </a:pPr>
            <a:r>
              <a:rPr lang="en-IN" b="1" dirty="0" smtClean="0">
                <a:latin typeface="Calibri" pitchFamily="34" charset="0"/>
              </a:rPr>
              <a:t>Dispersal:</a:t>
            </a:r>
            <a:r>
              <a:rPr lang="en-IN" dirty="0" smtClean="0">
                <a:latin typeface="Calibri" pitchFamily="34" charset="0"/>
              </a:rPr>
              <a:t> The seeds are scattered by the wind and animals. Some of these seeds emerge into a new plant.</a:t>
            </a:r>
            <a:endParaRPr lang="en-IN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461</Words>
  <Application>Microsoft Office PowerPoint</Application>
  <PresentationFormat>On-screen Show (16:9)</PresentationFormat>
  <Paragraphs>44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Simple Light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PRAVAT</cp:lastModifiedBy>
  <cp:revision>12</cp:revision>
  <dcterms:modified xsi:type="dcterms:W3CDTF">2020-08-27T06:07:02Z</dcterms:modified>
</cp:coreProperties>
</file>