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omments/comment1.xml" ContentType="application/vnd.openxmlformats-officedocument.presentationml.comments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20"/>
  </p:notesMasterIdLst>
  <p:sldIdLst>
    <p:sldId id="256" r:id="rId2"/>
    <p:sldId id="261" r:id="rId3"/>
    <p:sldId id="257" r:id="rId4"/>
    <p:sldId id="273" r:id="rId5"/>
    <p:sldId id="258" r:id="rId6"/>
    <p:sldId id="260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59" r:id="rId19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" initials="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 snapToGrid="0">
      <p:cViewPr varScale="1">
        <p:scale>
          <a:sx n="96" d="100"/>
          <a:sy n="96" d="100"/>
        </p:scale>
        <p:origin x="420" y="6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commentAuthors" Target="comment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20-06-17T16:36:04.720" idx="2">
    <p:pos x="6000" y="100"/>
    <p:text>+amanrouniyar@odmegroup.org How come the website here is ODM Egroup and not ODM PS?
_Assigned to you_
-Swoyan Satyendu</p:text>
  </p:cm>
  <p:cm authorId="0" dt="2020-06-17T16:36:04.724" idx="1">
    <p:pos x="6000" y="0"/>
    <p:text>1. The logo in the centre looks bad. take it to TOP-LEFT
2. Where in ODM E Group Logo, here? 
3. What about, Closing Slide? 
Similar changes, pending in Kids World PPT as well +amanrouniyar@odmegroup.org
_Assigned to you_
-Swoyan Satyendu</p:text>
  </p:cm>
</p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51615771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52" name="Google Shape;52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0" name="Google Shape;60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7" name="Google Shape;67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74" name="Google Shape;74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750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comments" Target="../comments/comment1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s://www.youtube.com/watch?v=_XIqnlMvrs4" TargetMode="Externa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3777621"/>
            <a:ext cx="9144000" cy="1365879"/>
          </a:xfrm>
          <a:prstGeom prst="rect">
            <a:avLst/>
          </a:prstGeom>
          <a:noFill/>
          <a:ln>
            <a:noFill/>
          </a:ln>
        </p:spPr>
      </p:pic>
      <p:sp>
        <p:nvSpPr>
          <p:cNvPr id="56" name="Google Shape;56;p13"/>
          <p:cNvSpPr txBox="1"/>
          <p:nvPr/>
        </p:nvSpPr>
        <p:spPr>
          <a:xfrm>
            <a:off x="222675" y="1606350"/>
            <a:ext cx="8763000" cy="193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100"/>
              <a:buFont typeface="Arial"/>
              <a:buNone/>
            </a:pPr>
            <a:r>
              <a:rPr lang="en" sz="3000" b="1" i="0" u="none" strike="noStrike" cap="none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POETS AND PANCAKES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100"/>
              <a:buFont typeface="Arial"/>
              <a:buNone/>
            </a:pPr>
            <a:r>
              <a:rPr lang="en" sz="25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ASHOKMITRAN</a:t>
            </a:r>
            <a:endParaRPr sz="2500" b="0" i="0" u="none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7" name="Google Shape;57;p13"/>
          <p:cNvSpPr txBox="1"/>
          <p:nvPr/>
        </p:nvSpPr>
        <p:spPr>
          <a:xfrm>
            <a:off x="2222175" y="2571738"/>
            <a:ext cx="4764000" cy="96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 dirty="0">
                <a:latin typeface="Calibri" panose="020F0502020204030204" pitchFamily="34" charset="0"/>
                <a:cs typeface="Calibri" panose="020F0502020204030204" pitchFamily="34" charset="0"/>
              </a:rPr>
              <a:t>SUBJECT : (ENGLISH)</a:t>
            </a:r>
            <a:endParaRPr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 dirty="0">
                <a:latin typeface="Calibri" panose="020F0502020204030204" pitchFamily="34" charset="0"/>
                <a:cs typeface="Calibri" panose="020F0502020204030204" pitchFamily="34" charset="0"/>
              </a:rPr>
              <a:t>CHAPTER NUMBER: 6</a:t>
            </a:r>
            <a:endParaRPr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 dirty="0">
                <a:latin typeface="Calibri" panose="020F0502020204030204" pitchFamily="34" charset="0"/>
                <a:cs typeface="Calibri" panose="020F0502020204030204" pitchFamily="34" charset="0"/>
              </a:rPr>
              <a:t>CHAPTER NAME : POETS AND PANCAKES</a:t>
            </a:r>
            <a:endParaRPr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E71832E7-A4D1-4E0F-AAE8-3FD5294C15F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77575" y="58046"/>
            <a:ext cx="1308100" cy="879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22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CHAPTER ANALYSIS (PAGE NO.61)</a:t>
            </a:r>
            <a:endParaRPr lang="en-IN" sz="22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None/>
            </a:pPr>
            <a:r>
              <a:rPr lang="en-IN" sz="1400" b="1" u="sng" dirty="0">
                <a:latin typeface="Calibri" pitchFamily="34" charset="0"/>
                <a:cs typeface="Calibri" pitchFamily="34" charset="0"/>
              </a:rPr>
              <a:t>The Lawyer</a:t>
            </a:r>
          </a:p>
          <a:p>
            <a:pPr>
              <a:buNone/>
            </a:pPr>
            <a:endParaRPr lang="en-IN" sz="1400" b="1" dirty="0">
              <a:latin typeface="Calibri" pitchFamily="34" charset="0"/>
              <a:cs typeface="Calibri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en-US" sz="1400" dirty="0">
                <a:latin typeface="Calibri" pitchFamily="34" charset="0"/>
                <a:cs typeface="Calibri" pitchFamily="34" charset="0"/>
              </a:rPr>
              <a:t> </a:t>
            </a:r>
            <a:r>
              <a:rPr lang="en-IN" sz="1400" dirty="0">
                <a:latin typeface="Calibri" pitchFamily="34" charset="0"/>
                <a:cs typeface="Calibri" pitchFamily="34" charset="0"/>
              </a:rPr>
              <a:t>Belong to story department</a:t>
            </a:r>
          </a:p>
          <a:p>
            <a:pPr>
              <a:buFont typeface="Arial" pitchFamily="34" charset="0"/>
              <a:buChar char="•"/>
            </a:pPr>
            <a:endParaRPr lang="en-IN" sz="1400" dirty="0">
              <a:latin typeface="Calibri" pitchFamily="34" charset="0"/>
              <a:cs typeface="Calibri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en-IN" sz="1400" dirty="0">
                <a:latin typeface="Calibri" pitchFamily="34" charset="0"/>
                <a:cs typeface="Calibri" pitchFamily="34" charset="0"/>
              </a:rPr>
              <a:t>Was not very popular</a:t>
            </a:r>
          </a:p>
          <a:p>
            <a:pPr>
              <a:buFont typeface="Arial" pitchFamily="34" charset="0"/>
              <a:buChar char="•"/>
            </a:pPr>
            <a:endParaRPr lang="en-IN" sz="1400" dirty="0">
              <a:latin typeface="Calibri" pitchFamily="34" charset="0"/>
              <a:cs typeface="Calibri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en-US" sz="1400" dirty="0">
                <a:latin typeface="Calibri" pitchFamily="34" charset="0"/>
                <a:cs typeface="Calibri" pitchFamily="34" charset="0"/>
              </a:rPr>
              <a:t> </a:t>
            </a:r>
            <a:r>
              <a:rPr lang="en-IN" sz="1400" dirty="0">
                <a:latin typeface="Calibri" pitchFamily="34" charset="0"/>
                <a:cs typeface="Calibri" pitchFamily="34" charset="0"/>
              </a:rPr>
              <a:t>Played the recording and the actress outburst and left her career.</a:t>
            </a:r>
          </a:p>
          <a:p>
            <a:pPr>
              <a:buFont typeface="Arial" pitchFamily="34" charset="0"/>
              <a:buChar char="•"/>
            </a:pPr>
            <a:endParaRPr lang="en-IN" sz="1400" dirty="0">
              <a:latin typeface="Calibri" pitchFamily="34" charset="0"/>
              <a:cs typeface="Calibri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en-IN" sz="1400" dirty="0">
                <a:latin typeface="Calibri" pitchFamily="34" charset="0"/>
                <a:cs typeface="Calibri" pitchFamily="34" charset="0"/>
              </a:rPr>
              <a:t>She left acting after this as she failed to recover from the terror that she felt.</a:t>
            </a:r>
          </a:p>
          <a:p>
            <a:pPr>
              <a:buFont typeface="Arial" pitchFamily="34" charset="0"/>
              <a:buChar char="•"/>
            </a:pPr>
            <a:endParaRPr lang="en-IN" sz="1400" dirty="0">
              <a:latin typeface="Calibri" pitchFamily="34" charset="0"/>
              <a:cs typeface="Calibri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en-US" sz="1400" dirty="0">
                <a:latin typeface="Calibri" pitchFamily="34" charset="0"/>
                <a:cs typeface="Calibri" pitchFamily="34" charset="0"/>
              </a:rPr>
              <a:t> </a:t>
            </a:r>
            <a:r>
              <a:rPr lang="en-IN" sz="1400" dirty="0">
                <a:latin typeface="Calibri" pitchFamily="34" charset="0"/>
                <a:cs typeface="Calibri" pitchFamily="34" charset="0"/>
              </a:rPr>
              <a:t>He dressed in pant, coat and tie differently than others.</a:t>
            </a:r>
          </a:p>
          <a:p>
            <a:pPr>
              <a:buFont typeface="Arial" pitchFamily="34" charset="0"/>
              <a:buChar char="•"/>
            </a:pPr>
            <a:endParaRPr lang="en-IN" sz="1400" dirty="0">
              <a:latin typeface="Calibri" pitchFamily="34" charset="0"/>
              <a:cs typeface="Calibri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en-IN" sz="1400" dirty="0">
                <a:latin typeface="Calibri" pitchFamily="34" charset="0"/>
                <a:cs typeface="Calibri" pitchFamily="34" charset="0"/>
              </a:rPr>
              <a:t>Story dept was closed and he lost the job.</a:t>
            </a:r>
          </a:p>
          <a:p>
            <a:endParaRPr lang="en-IN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71832E7-A4D1-4E0F-AAE8-3FD5294C15F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5550" y="138250"/>
            <a:ext cx="1308100" cy="879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2" name="Picture 2" descr="Lawyer - Wikipedia">
            <a:extLst>
              <a:ext uri="{FF2B5EF4-FFF2-40B4-BE49-F238E27FC236}">
                <a16:creationId xmlns:a16="http://schemas.microsoft.com/office/drawing/2014/main" id="{32595D7F-7979-4F4B-A54B-56E8150B649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79705" y="1152475"/>
            <a:ext cx="2252596" cy="354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22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CHAPTER ANALYSIS (PAGE NO.61)</a:t>
            </a:r>
            <a:endParaRPr lang="en-IN" sz="22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11699" y="907310"/>
            <a:ext cx="8520600" cy="3416400"/>
          </a:xfrm>
        </p:spPr>
        <p:txBody>
          <a:bodyPr/>
          <a:lstStyle/>
          <a:p>
            <a:pPr>
              <a:buNone/>
            </a:pPr>
            <a:r>
              <a:rPr lang="en-IN" b="1" u="sng" dirty="0">
                <a:latin typeface="Calibri" pitchFamily="34" charset="0"/>
                <a:cs typeface="Calibri" pitchFamily="34" charset="0"/>
              </a:rPr>
              <a:t>Gemini Studios – The Favourite Meeting Place of Poets</a:t>
            </a:r>
          </a:p>
          <a:p>
            <a:pPr>
              <a:buNone/>
            </a:pPr>
            <a:endParaRPr lang="en-IN" sz="1400" dirty="0">
              <a:latin typeface="Calibri" pitchFamily="34" charset="0"/>
              <a:cs typeface="Calibri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IN" sz="1400" dirty="0">
                <a:latin typeface="Calibri" pitchFamily="34" charset="0"/>
                <a:cs typeface="Calibri" pitchFamily="34" charset="0"/>
              </a:rPr>
              <a:t>Mr. </a:t>
            </a:r>
            <a:r>
              <a:rPr lang="en-IN" sz="1400" dirty="0" err="1">
                <a:latin typeface="Calibri" pitchFamily="34" charset="0"/>
                <a:cs typeface="Calibri" pitchFamily="34" charset="0"/>
              </a:rPr>
              <a:t>Vasan</a:t>
            </a:r>
            <a:r>
              <a:rPr lang="en-IN" sz="1400" dirty="0">
                <a:latin typeface="Calibri" pitchFamily="34" charset="0"/>
                <a:cs typeface="Calibri" pitchFamily="34" charset="0"/>
              </a:rPr>
              <a:t> the boss, was editor of Tamil weekly – Ananda </a:t>
            </a:r>
            <a:r>
              <a:rPr lang="en-IN" sz="1400" dirty="0" err="1">
                <a:latin typeface="Calibri" pitchFamily="34" charset="0"/>
                <a:cs typeface="Calibri" pitchFamily="34" charset="0"/>
              </a:rPr>
              <a:t>Vikatan</a:t>
            </a:r>
            <a:r>
              <a:rPr lang="en-IN" sz="1400" dirty="0">
                <a:latin typeface="Calibri" pitchFamily="34" charset="0"/>
                <a:cs typeface="Calibri" pitchFamily="34" charset="0"/>
              </a:rPr>
              <a:t>.</a:t>
            </a:r>
          </a:p>
          <a:p>
            <a:pPr>
              <a:buFont typeface="Wingdings" panose="05000000000000000000" pitchFamily="2" charset="2"/>
              <a:buChar char="§"/>
            </a:pPr>
            <a:endParaRPr lang="en-IN" sz="1400" dirty="0">
              <a:latin typeface="Calibri" pitchFamily="34" charset="0"/>
              <a:cs typeface="Calibri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IN" sz="1400" dirty="0">
                <a:latin typeface="Calibri" pitchFamily="34" charset="0"/>
                <a:cs typeface="Calibri" pitchFamily="34" charset="0"/>
              </a:rPr>
              <a:t>Main prominent poets and writers visited the studio.</a:t>
            </a:r>
          </a:p>
          <a:p>
            <a:pPr>
              <a:buFont typeface="Wingdings" panose="05000000000000000000" pitchFamily="2" charset="2"/>
              <a:buChar char="§"/>
            </a:pPr>
            <a:endParaRPr lang="en-IN" sz="1400" dirty="0">
              <a:latin typeface="Calibri" pitchFamily="34" charset="0"/>
              <a:cs typeface="Calibri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IN" sz="1400" dirty="0">
                <a:latin typeface="Calibri" pitchFamily="34" charset="0"/>
                <a:cs typeface="Calibri" pitchFamily="34" charset="0"/>
              </a:rPr>
              <a:t>They wore khadi, were against communism 1952 Frank Buchman’s moral Re-Armament</a:t>
            </a:r>
          </a:p>
          <a:p>
            <a:pPr marL="114300" indent="0">
              <a:buNone/>
            </a:pPr>
            <a:r>
              <a:rPr lang="en-IN" sz="1400" dirty="0">
                <a:latin typeface="Calibri" pitchFamily="34" charset="0"/>
                <a:cs typeface="Calibri" pitchFamily="34" charset="0"/>
              </a:rPr>
              <a:t>         army visited studio.</a:t>
            </a:r>
          </a:p>
          <a:p>
            <a:pPr>
              <a:buFont typeface="Wingdings" panose="05000000000000000000" pitchFamily="2" charset="2"/>
              <a:buChar char="§"/>
            </a:pPr>
            <a:endParaRPr lang="en-IN" sz="1400" dirty="0">
              <a:latin typeface="Calibri" pitchFamily="34" charset="0"/>
              <a:cs typeface="Calibri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IN" sz="1400" dirty="0">
                <a:latin typeface="Calibri" pitchFamily="34" charset="0"/>
                <a:cs typeface="Calibri" pitchFamily="34" charset="0"/>
              </a:rPr>
              <a:t>Tamil plays copied their sets for years.</a:t>
            </a:r>
          </a:p>
          <a:p>
            <a:pPr>
              <a:buFont typeface="Wingdings" panose="05000000000000000000" pitchFamily="2" charset="2"/>
              <a:buChar char="§"/>
            </a:pPr>
            <a:endParaRPr lang="en-IN" sz="1400" dirty="0">
              <a:latin typeface="Calibri" pitchFamily="34" charset="0"/>
              <a:cs typeface="Calibri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IN" sz="1400" dirty="0">
                <a:latin typeface="Calibri" pitchFamily="34" charset="0"/>
                <a:cs typeface="Calibri" pitchFamily="34" charset="0"/>
              </a:rPr>
              <a:t>Hosting two hundred people of twenty nationalities was great change.</a:t>
            </a:r>
          </a:p>
          <a:p>
            <a:pPr>
              <a:buFont typeface="Arial" pitchFamily="34" charset="0"/>
              <a:buChar char="•"/>
            </a:pPr>
            <a:endParaRPr lang="en-IN" sz="14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71832E7-A4D1-4E0F-AAE8-3FD5294C15F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14698" y="138250"/>
            <a:ext cx="1308100" cy="879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6" name="Picture 2" descr="S S Vasan: Studio portraits">
            <a:extLst>
              <a:ext uri="{FF2B5EF4-FFF2-40B4-BE49-F238E27FC236}">
                <a16:creationId xmlns:a16="http://schemas.microsoft.com/office/drawing/2014/main" id="{DB1B4654-DEB8-463B-839D-753C0C88D26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56243" y="3085686"/>
            <a:ext cx="2908853" cy="1847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22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CHAPTER ANALYSIS (PAGE NO.62&amp;63)</a:t>
            </a:r>
            <a:endParaRPr lang="en-IN" sz="22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11700" y="1152474"/>
            <a:ext cx="8520600" cy="3606137"/>
          </a:xfrm>
        </p:spPr>
        <p:txBody>
          <a:bodyPr/>
          <a:lstStyle/>
          <a:p>
            <a:pPr>
              <a:buNone/>
            </a:pPr>
            <a:r>
              <a:rPr lang="en-US" b="1" u="sng" dirty="0">
                <a:latin typeface="Calibri" pitchFamily="34" charset="0"/>
                <a:cs typeface="Calibri" pitchFamily="34" charset="0"/>
              </a:rPr>
              <a:t>Arrival of MRA</a:t>
            </a:r>
          </a:p>
          <a:p>
            <a:pPr>
              <a:buNone/>
            </a:pPr>
            <a:endParaRPr lang="en-US" sz="1200" dirty="0">
              <a:latin typeface="Calibri" pitchFamily="34" charset="0"/>
              <a:cs typeface="Calibri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US" sz="1400" dirty="0">
                <a:latin typeface="Calibri" pitchFamily="34" charset="0"/>
                <a:cs typeface="Calibri" pitchFamily="34" charset="0"/>
              </a:rPr>
              <a:t>The feeling of communism were widespread in South India.</a:t>
            </a:r>
          </a:p>
          <a:p>
            <a:pPr>
              <a:buFont typeface="Wingdings" panose="05000000000000000000" pitchFamily="2" charset="2"/>
              <a:buChar char="§"/>
            </a:pPr>
            <a:endParaRPr lang="en-US" sz="1400" dirty="0">
              <a:latin typeface="Calibri" pitchFamily="34" charset="0"/>
              <a:cs typeface="Calibri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US" sz="1400" dirty="0">
                <a:latin typeface="Calibri" pitchFamily="34" charset="0"/>
                <a:cs typeface="Calibri" pitchFamily="34" charset="0"/>
              </a:rPr>
              <a:t>The Moral Re-Armament Army was a sort of anti-communism movement. It visited Gemini Studios in 1952.</a:t>
            </a:r>
          </a:p>
          <a:p>
            <a:pPr>
              <a:buFont typeface="Wingdings" panose="05000000000000000000" pitchFamily="2" charset="2"/>
              <a:buChar char="§"/>
            </a:pPr>
            <a:endParaRPr lang="en-US" sz="1400" dirty="0">
              <a:latin typeface="Calibri" pitchFamily="34" charset="0"/>
              <a:cs typeface="Calibri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US" sz="1400" dirty="0">
                <a:latin typeface="Calibri" pitchFamily="34" charset="0"/>
                <a:cs typeface="Calibri" pitchFamily="34" charset="0"/>
              </a:rPr>
              <a:t>They presented two plays ‘Jonathan Valley’ and the ‘Forgotten Factor’ in a most professional manner. The Gemini family were greatly impressed by their plays.</a:t>
            </a:r>
          </a:p>
          <a:p>
            <a:pPr>
              <a:buFont typeface="Wingdings" panose="05000000000000000000" pitchFamily="2" charset="2"/>
              <a:buChar char="§"/>
            </a:pPr>
            <a:endParaRPr lang="en-US" sz="1400" dirty="0">
              <a:latin typeface="Calibri" pitchFamily="34" charset="0"/>
              <a:cs typeface="Calibri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US" sz="1400" dirty="0">
                <a:latin typeface="Calibri" pitchFamily="34" charset="0"/>
                <a:cs typeface="Calibri" pitchFamily="34" charset="0"/>
              </a:rPr>
              <a:t>For many years the Tamil drama imitated- The sunrise and sunset scenes presented by MRA.</a:t>
            </a:r>
          </a:p>
          <a:p>
            <a:pPr>
              <a:buFont typeface="Wingdings" panose="05000000000000000000" pitchFamily="2" charset="2"/>
              <a:buChar char="§"/>
            </a:pPr>
            <a:endParaRPr lang="en-US" sz="1400" dirty="0">
              <a:latin typeface="Calibri" pitchFamily="34" charset="0"/>
              <a:cs typeface="Calibri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US" sz="1400" dirty="0">
                <a:latin typeface="Calibri" pitchFamily="34" charset="0"/>
                <a:cs typeface="Calibri" pitchFamily="34" charset="0"/>
              </a:rPr>
              <a:t>But the MRA did not influence the outlook of the Gemini boss.</a:t>
            </a:r>
          </a:p>
          <a:p>
            <a:pPr>
              <a:buFont typeface="Wingdings" panose="05000000000000000000" pitchFamily="2" charset="2"/>
              <a:buChar char="§"/>
            </a:pPr>
            <a:endParaRPr lang="en-US" sz="1400" dirty="0">
              <a:latin typeface="Calibri" pitchFamily="34" charset="0"/>
              <a:cs typeface="Calibri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US" sz="1400" dirty="0">
                <a:latin typeface="Calibri" pitchFamily="34" charset="0"/>
                <a:cs typeface="Calibri" pitchFamily="34" charset="0"/>
              </a:rPr>
              <a:t>The staff had enjoyed hosting the MRA.</a:t>
            </a:r>
            <a:endParaRPr lang="en-IN" sz="1400" dirty="0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71832E7-A4D1-4E0F-AAE8-3FD5294C15F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4333" y="64673"/>
            <a:ext cx="1308100" cy="879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22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CHAPTER ANALYSIS (PAGE NO.64&amp;65)</a:t>
            </a:r>
            <a:endParaRPr lang="en-IN" sz="22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None/>
            </a:pPr>
            <a:r>
              <a:rPr lang="en-US" b="1" u="sng" dirty="0">
                <a:latin typeface="Calibri" panose="020F0502020204030204" pitchFamily="34" charset="0"/>
                <a:cs typeface="Calibri" panose="020F0502020204030204" pitchFamily="34" charset="0"/>
              </a:rPr>
              <a:t>Visit of an Englishman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1400" dirty="0">
                <a:latin typeface="Calibri" pitchFamily="34" charset="0"/>
                <a:cs typeface="Calibri" pitchFamily="34" charset="0"/>
              </a:rPr>
              <a:t>A few months later Gemini Studios received another guest- An Englishman.</a:t>
            </a:r>
          </a:p>
          <a:p>
            <a:pPr>
              <a:buFont typeface="Wingdings" panose="05000000000000000000" pitchFamily="2" charset="2"/>
              <a:buChar char="§"/>
            </a:pPr>
            <a:endParaRPr lang="en-US" sz="1400" dirty="0">
              <a:latin typeface="Calibri" pitchFamily="34" charset="0"/>
              <a:cs typeface="Calibri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US" sz="1400" dirty="0">
                <a:latin typeface="Calibri" pitchFamily="34" charset="0"/>
                <a:cs typeface="Calibri" pitchFamily="34" charset="0"/>
              </a:rPr>
              <a:t>Some said he was a poet and some believed him as Editor.</a:t>
            </a:r>
          </a:p>
          <a:p>
            <a:pPr>
              <a:buFont typeface="Wingdings" panose="05000000000000000000" pitchFamily="2" charset="2"/>
              <a:buChar char="§"/>
            </a:pPr>
            <a:endParaRPr lang="en-US" sz="1400" dirty="0">
              <a:latin typeface="Calibri" pitchFamily="34" charset="0"/>
              <a:cs typeface="Calibri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US" sz="1400" dirty="0">
                <a:latin typeface="Calibri" pitchFamily="34" charset="0"/>
                <a:cs typeface="Calibri" pitchFamily="34" charset="0"/>
              </a:rPr>
              <a:t>The Englishman was welcomed by the Boss, </a:t>
            </a:r>
            <a:r>
              <a:rPr lang="en-US" sz="1400" dirty="0" err="1">
                <a:latin typeface="Calibri" pitchFamily="34" charset="0"/>
                <a:cs typeface="Calibri" pitchFamily="34" charset="0"/>
              </a:rPr>
              <a:t>Mr.Vasan</a:t>
            </a:r>
            <a:r>
              <a:rPr lang="en-US" sz="1400" dirty="0">
                <a:latin typeface="Calibri" pitchFamily="34" charset="0"/>
                <a:cs typeface="Calibri" pitchFamily="34" charset="0"/>
              </a:rPr>
              <a:t>.</a:t>
            </a:r>
          </a:p>
          <a:p>
            <a:pPr>
              <a:buFont typeface="Wingdings" panose="05000000000000000000" pitchFamily="2" charset="2"/>
              <a:buChar char="§"/>
            </a:pPr>
            <a:endParaRPr lang="en-US" sz="1400" dirty="0">
              <a:latin typeface="Calibri" pitchFamily="34" charset="0"/>
              <a:cs typeface="Calibri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US" sz="1400" dirty="0">
                <a:latin typeface="Calibri" pitchFamily="34" charset="0"/>
                <a:cs typeface="Calibri" pitchFamily="34" charset="0"/>
              </a:rPr>
              <a:t>He read out a long speech talking of freedom and democracy.</a:t>
            </a:r>
          </a:p>
          <a:p>
            <a:pPr>
              <a:buFont typeface="Wingdings" panose="05000000000000000000" pitchFamily="2" charset="2"/>
              <a:buChar char="§"/>
            </a:pPr>
            <a:endParaRPr lang="en-US" sz="1400" dirty="0">
              <a:latin typeface="Calibri" pitchFamily="34" charset="0"/>
              <a:cs typeface="Calibri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US" sz="1400" dirty="0">
                <a:latin typeface="Calibri" pitchFamily="34" charset="0"/>
                <a:cs typeface="Calibri" pitchFamily="34" charset="0"/>
              </a:rPr>
              <a:t>His visit remained a mystery.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71832E7-A4D1-4E0F-AAE8-3FD5294C15F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67707" y="5287"/>
            <a:ext cx="1308100" cy="879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0" name="Picture 2" descr="Stephen Spender | Modernist Archives Publishing Project">
            <a:extLst>
              <a:ext uri="{FF2B5EF4-FFF2-40B4-BE49-F238E27FC236}">
                <a16:creationId xmlns:a16="http://schemas.microsoft.com/office/drawing/2014/main" id="{9FE57D2F-75EF-4480-8AEB-7A308ADE60D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53270" y="3067100"/>
            <a:ext cx="3379030" cy="1847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22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CHAPTER ANALYSIS  (PAGE NO.65&amp;66)</a:t>
            </a:r>
            <a:endParaRPr lang="en-IN" sz="22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11700" y="1073019"/>
            <a:ext cx="8520600" cy="3573625"/>
          </a:xfrm>
        </p:spPr>
        <p:txBody>
          <a:bodyPr/>
          <a:lstStyle/>
          <a:p>
            <a:pPr>
              <a:buNone/>
            </a:pPr>
            <a:r>
              <a:rPr lang="en-US" b="1" u="sng" dirty="0">
                <a:latin typeface="Calibri" pitchFamily="34" charset="0"/>
                <a:cs typeface="Calibri" pitchFamily="34" charset="0"/>
              </a:rPr>
              <a:t>Mystery resolved</a:t>
            </a:r>
            <a:endParaRPr lang="en-IN" b="1" u="sng" dirty="0">
              <a:latin typeface="Calibri" pitchFamily="34" charset="0"/>
              <a:cs typeface="Calibri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US" sz="1400" dirty="0">
                <a:latin typeface="Calibri" pitchFamily="34" charset="0"/>
                <a:cs typeface="Calibri" pitchFamily="34" charset="0"/>
              </a:rPr>
              <a:t>The author saw a notice in The Hindu, The Encounter, a British Periodical organizing a short story contest.</a:t>
            </a:r>
          </a:p>
          <a:p>
            <a:pPr>
              <a:buFont typeface="Wingdings" panose="05000000000000000000" pitchFamily="2" charset="2"/>
              <a:buChar char="§"/>
            </a:pPr>
            <a:endParaRPr lang="en-US" sz="1400" dirty="0">
              <a:latin typeface="Calibri" pitchFamily="34" charset="0"/>
              <a:cs typeface="Calibri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US" sz="1400" dirty="0">
                <a:latin typeface="Calibri" pitchFamily="34" charset="0"/>
                <a:cs typeface="Calibri" pitchFamily="34" charset="0"/>
              </a:rPr>
              <a:t>He wanted to send the entry for which he visited British Council Library, there he found copies of The Encounter.</a:t>
            </a:r>
          </a:p>
          <a:p>
            <a:pPr>
              <a:buFont typeface="Wingdings" panose="05000000000000000000" pitchFamily="2" charset="2"/>
              <a:buChar char="§"/>
            </a:pPr>
            <a:endParaRPr lang="en-US" sz="1400" dirty="0">
              <a:latin typeface="Calibri" pitchFamily="34" charset="0"/>
              <a:cs typeface="Calibri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US" sz="1400" dirty="0">
                <a:latin typeface="Calibri" pitchFamily="34" charset="0"/>
                <a:cs typeface="Calibri" pitchFamily="34" charset="0"/>
              </a:rPr>
              <a:t>He learned as his editor was Stephen Spender- who visited The Gemini Studios.</a:t>
            </a:r>
          </a:p>
          <a:p>
            <a:pPr>
              <a:buFont typeface="Wingdings" panose="05000000000000000000" pitchFamily="2" charset="2"/>
              <a:buChar char="§"/>
            </a:pPr>
            <a:endParaRPr lang="en-US" sz="1400" dirty="0">
              <a:latin typeface="Calibri" pitchFamily="34" charset="0"/>
              <a:cs typeface="Calibri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US" sz="1400" dirty="0">
                <a:latin typeface="Calibri" pitchFamily="34" charset="0"/>
                <a:cs typeface="Calibri" pitchFamily="34" charset="0"/>
              </a:rPr>
              <a:t>One day he saw a pile of low priced paperback editions of ‘The God that Failed’, He brought a copy, which contained six different essays by different writers.</a:t>
            </a:r>
          </a:p>
          <a:p>
            <a:pPr>
              <a:buFont typeface="Wingdings" panose="05000000000000000000" pitchFamily="2" charset="2"/>
              <a:buChar char="§"/>
            </a:pPr>
            <a:endParaRPr lang="en-US" sz="1400" dirty="0">
              <a:latin typeface="Calibri" pitchFamily="34" charset="0"/>
              <a:cs typeface="Calibri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US" sz="1400" dirty="0">
                <a:latin typeface="Calibri" pitchFamily="34" charset="0"/>
                <a:cs typeface="Calibri" pitchFamily="34" charset="0"/>
              </a:rPr>
              <a:t>They describe the writers ‘Journeys into communism and the disillusioned return.</a:t>
            </a:r>
          </a:p>
          <a:p>
            <a:pPr>
              <a:buFont typeface="Wingdings" panose="05000000000000000000" pitchFamily="2" charset="2"/>
              <a:buChar char="§"/>
            </a:pPr>
            <a:endParaRPr lang="en-US" sz="1400" dirty="0">
              <a:latin typeface="Calibri" pitchFamily="34" charset="0"/>
              <a:cs typeface="Calibri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US" sz="1400" dirty="0">
                <a:latin typeface="Calibri" pitchFamily="34" charset="0"/>
                <a:cs typeface="Calibri" pitchFamily="34" charset="0"/>
              </a:rPr>
              <a:t>One of the writer was Stephen Spender.</a:t>
            </a:r>
            <a:endParaRPr lang="en-IN" sz="1400" dirty="0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71832E7-A4D1-4E0F-AAE8-3FD5294C15F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4819" y="57118"/>
            <a:ext cx="1308100" cy="879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22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DIFFICULT WORDS</a:t>
            </a:r>
            <a:endParaRPr lang="en-IN" sz="2200" b="1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None/>
            </a:pPr>
            <a:r>
              <a:rPr lang="en-IN" sz="1400" dirty="0">
                <a:latin typeface="Calibri" pitchFamily="34" charset="0"/>
                <a:cs typeface="Calibri" pitchFamily="34" charset="0"/>
              </a:rPr>
              <a:t>Incandescent- emitting light as a result of being heated; burning</a:t>
            </a:r>
          </a:p>
          <a:p>
            <a:pPr>
              <a:buNone/>
            </a:pPr>
            <a:r>
              <a:rPr lang="en-IN" sz="1400" dirty="0">
                <a:latin typeface="Calibri" pitchFamily="34" charset="0"/>
                <a:cs typeface="Calibri" pitchFamily="34" charset="0"/>
              </a:rPr>
              <a:t>Fiery- red-hot; scorching</a:t>
            </a:r>
          </a:p>
          <a:p>
            <a:pPr>
              <a:buNone/>
            </a:pPr>
            <a:r>
              <a:rPr lang="en-IN" sz="1400" dirty="0">
                <a:latin typeface="Calibri" pitchFamily="34" charset="0"/>
                <a:cs typeface="Calibri" pitchFamily="34" charset="0"/>
              </a:rPr>
              <a:t>Misery- a state or feeling of great physical or mental distress or discomfort</a:t>
            </a:r>
          </a:p>
          <a:p>
            <a:pPr>
              <a:buNone/>
            </a:pPr>
            <a:r>
              <a:rPr lang="en-IN" sz="1400" dirty="0">
                <a:latin typeface="Calibri" pitchFamily="34" charset="0"/>
                <a:cs typeface="Calibri" pitchFamily="34" charset="0"/>
              </a:rPr>
              <a:t>Hideous- extremely ugly</a:t>
            </a:r>
          </a:p>
          <a:p>
            <a:pPr>
              <a:buNone/>
            </a:pPr>
            <a:r>
              <a:rPr lang="en-IN" sz="1400" dirty="0">
                <a:latin typeface="Calibri" pitchFamily="34" charset="0"/>
                <a:cs typeface="Calibri" pitchFamily="34" charset="0"/>
              </a:rPr>
              <a:t>Crimson hue- deep red colour</a:t>
            </a:r>
          </a:p>
          <a:p>
            <a:pPr>
              <a:buNone/>
            </a:pPr>
            <a:r>
              <a:rPr lang="en-IN" sz="1400" dirty="0">
                <a:latin typeface="Calibri" pitchFamily="34" charset="0"/>
                <a:cs typeface="Calibri" pitchFamily="34" charset="0"/>
              </a:rPr>
              <a:t>Potions- a liquid mixture</a:t>
            </a:r>
          </a:p>
          <a:p>
            <a:pPr>
              <a:buNone/>
            </a:pPr>
            <a:r>
              <a:rPr lang="en-IN" sz="1400" dirty="0">
                <a:latin typeface="Calibri" pitchFamily="34" charset="0"/>
                <a:cs typeface="Calibri" pitchFamily="34" charset="0"/>
              </a:rPr>
              <a:t>Cubicle- a small partitioned-off area of a room</a:t>
            </a:r>
          </a:p>
          <a:p>
            <a:pPr>
              <a:buNone/>
            </a:pPr>
            <a:r>
              <a:rPr lang="en-IN" sz="1400" dirty="0">
                <a:latin typeface="Calibri" pitchFamily="34" charset="0"/>
                <a:cs typeface="Calibri" pitchFamily="34" charset="0"/>
              </a:rPr>
              <a:t>Barge in-  to walk into a room quickly, without being invited</a:t>
            </a:r>
          </a:p>
          <a:p>
            <a:pPr>
              <a:buNone/>
            </a:pPr>
            <a:r>
              <a:rPr lang="en-IN" sz="1400" dirty="0">
                <a:latin typeface="Calibri" pitchFamily="34" charset="0"/>
                <a:cs typeface="Calibri" pitchFamily="34" charset="0"/>
              </a:rPr>
              <a:t>Enlightened-having or showing a rational, modern and well-informed outlook</a:t>
            </a:r>
          </a:p>
          <a:p>
            <a:pPr>
              <a:buNone/>
            </a:pPr>
            <a:r>
              <a:rPr lang="en-IN" sz="1400" dirty="0">
                <a:latin typeface="Calibri" pitchFamily="34" charset="0"/>
                <a:cs typeface="Calibri" pitchFamily="34" charset="0"/>
              </a:rPr>
              <a:t>Epics- an exceptionally long and arduous task or activity</a:t>
            </a:r>
          </a:p>
          <a:p>
            <a:pPr>
              <a:buNone/>
            </a:pPr>
            <a:r>
              <a:rPr lang="en-IN" sz="1400" dirty="0">
                <a:latin typeface="Calibri" pitchFamily="34" charset="0"/>
                <a:cs typeface="Calibri" pitchFamily="34" charset="0"/>
              </a:rPr>
              <a:t>Perverts- a person whose sexual behaviour is regarded as abnormal and unacceptable.</a:t>
            </a:r>
          </a:p>
          <a:p>
            <a:pPr>
              <a:buNone/>
            </a:pPr>
            <a:r>
              <a:rPr lang="en-IN" sz="1400" dirty="0">
                <a:latin typeface="Calibri" pitchFamily="34" charset="0"/>
                <a:cs typeface="Calibri" pitchFamily="34" charset="0"/>
              </a:rPr>
              <a:t> Covertly- secretly</a:t>
            </a:r>
          </a:p>
          <a:p>
            <a:pPr>
              <a:buNone/>
            </a:pPr>
            <a:r>
              <a:rPr lang="en-IN" sz="1400" dirty="0">
                <a:latin typeface="Calibri" pitchFamily="34" charset="0"/>
                <a:cs typeface="Calibri" pitchFamily="34" charset="0"/>
              </a:rPr>
              <a:t>Woes- distress</a:t>
            </a:r>
          </a:p>
          <a:p>
            <a:pPr>
              <a:buNone/>
            </a:pPr>
            <a:r>
              <a:rPr lang="en-IN" sz="1400" dirty="0">
                <a:latin typeface="Calibri" pitchFamily="34" charset="0"/>
                <a:cs typeface="Calibri" pitchFamily="34" charset="0"/>
              </a:rPr>
              <a:t>Ignominy- public shame or disgrace</a:t>
            </a:r>
            <a:br>
              <a:rPr lang="en-IN" sz="1400" dirty="0"/>
            </a:br>
            <a:endParaRPr lang="en-IN" sz="1400" dirty="0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71832E7-A4D1-4E0F-AAE8-3FD5294C15F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01446" y="58047"/>
            <a:ext cx="1308100" cy="879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22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DIFFICULT WORDS</a:t>
            </a:r>
            <a:endParaRPr lang="en-IN" sz="22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11700" y="1152475"/>
            <a:ext cx="8520600" cy="3708774"/>
          </a:xfrm>
        </p:spPr>
        <p:txBody>
          <a:bodyPr/>
          <a:lstStyle/>
          <a:p>
            <a:pPr>
              <a:buNone/>
            </a:pPr>
            <a:r>
              <a:rPr lang="en-IN" sz="1400" dirty="0">
                <a:latin typeface="Calibri" pitchFamily="34" charset="0"/>
                <a:cs typeface="Calibri" pitchFamily="34" charset="0"/>
              </a:rPr>
              <a:t>Ignominy- public shame or disgrace</a:t>
            </a:r>
          </a:p>
          <a:p>
            <a:pPr>
              <a:buNone/>
            </a:pPr>
            <a:r>
              <a:rPr lang="en-IN" sz="1400" dirty="0">
                <a:latin typeface="Calibri" pitchFamily="34" charset="0"/>
                <a:cs typeface="Calibri" pitchFamily="34" charset="0"/>
              </a:rPr>
              <a:t>Contrary- opposite in nature, direction or meaning</a:t>
            </a:r>
          </a:p>
          <a:p>
            <a:pPr>
              <a:buNone/>
            </a:pPr>
            <a:r>
              <a:rPr lang="en-IN" sz="1400" dirty="0">
                <a:latin typeface="Calibri" pitchFamily="34" charset="0"/>
                <a:cs typeface="Calibri" pitchFamily="34" charset="0"/>
              </a:rPr>
              <a:t>Virtue- behaviour showing high moral standards; here, good luck</a:t>
            </a:r>
          </a:p>
          <a:p>
            <a:pPr>
              <a:buNone/>
            </a:pPr>
            <a:r>
              <a:rPr lang="en-IN" sz="1400" dirty="0">
                <a:latin typeface="Calibri" pitchFamily="34" charset="0"/>
                <a:cs typeface="Calibri" pitchFamily="34" charset="0"/>
              </a:rPr>
              <a:t>Affluent- having a great deal of money; wealthy </a:t>
            </a:r>
          </a:p>
          <a:p>
            <a:pPr>
              <a:buNone/>
            </a:pPr>
            <a:r>
              <a:rPr lang="en-IN" sz="1400" dirty="0">
                <a:latin typeface="Calibri" pitchFamily="34" charset="0"/>
                <a:cs typeface="Calibri" pitchFamily="34" charset="0"/>
              </a:rPr>
              <a:t>Lead – main</a:t>
            </a:r>
          </a:p>
          <a:p>
            <a:pPr>
              <a:buNone/>
            </a:pPr>
            <a:r>
              <a:rPr lang="en-IN" sz="1400" dirty="0">
                <a:latin typeface="Calibri" pitchFamily="34" charset="0"/>
                <a:cs typeface="Calibri" pitchFamily="34" charset="0"/>
              </a:rPr>
              <a:t>Subsidiary- secondary, supporting</a:t>
            </a:r>
          </a:p>
          <a:p>
            <a:pPr>
              <a:buNone/>
            </a:pPr>
            <a:r>
              <a:rPr lang="en-IN" sz="1400" dirty="0">
                <a:latin typeface="Calibri" pitchFamily="34" charset="0"/>
                <a:cs typeface="Calibri" pitchFamily="34" charset="0"/>
              </a:rPr>
              <a:t>Main players- actors performing the main roles</a:t>
            </a:r>
          </a:p>
          <a:p>
            <a:pPr>
              <a:buNone/>
            </a:pPr>
            <a:r>
              <a:rPr lang="en-IN" sz="1400" dirty="0">
                <a:latin typeface="Calibri" pitchFamily="34" charset="0"/>
                <a:cs typeface="Calibri" pitchFamily="34" charset="0"/>
              </a:rPr>
              <a:t>Genuine- true</a:t>
            </a:r>
          </a:p>
          <a:p>
            <a:pPr>
              <a:buNone/>
            </a:pPr>
            <a:r>
              <a:rPr lang="en-IN" sz="1400" dirty="0">
                <a:latin typeface="Calibri" pitchFamily="34" charset="0"/>
                <a:cs typeface="Calibri" pitchFamily="34" charset="0"/>
              </a:rPr>
              <a:t>Conscious- aware</a:t>
            </a:r>
          </a:p>
          <a:p>
            <a:pPr>
              <a:buNone/>
            </a:pPr>
            <a:r>
              <a:rPr lang="en-IN" sz="1400" dirty="0">
                <a:latin typeface="Calibri" pitchFamily="34" charset="0"/>
                <a:cs typeface="Calibri" pitchFamily="34" charset="0"/>
              </a:rPr>
              <a:t>Improvident- a person who does not plan his expenses and ends up wasting money</a:t>
            </a:r>
          </a:p>
          <a:p>
            <a:pPr>
              <a:buNone/>
            </a:pPr>
            <a:r>
              <a:rPr lang="en-IN" sz="1400" dirty="0">
                <a:latin typeface="Calibri" pitchFamily="34" charset="0"/>
                <a:cs typeface="Calibri" pitchFamily="34" charset="0"/>
              </a:rPr>
              <a:t>Demeanour- manner; attitude</a:t>
            </a:r>
          </a:p>
          <a:p>
            <a:pPr>
              <a:buNone/>
            </a:pPr>
            <a:r>
              <a:rPr lang="en-IN" sz="1400" dirty="0">
                <a:latin typeface="Calibri" pitchFamily="34" charset="0"/>
                <a:cs typeface="Calibri" pitchFamily="34" charset="0"/>
              </a:rPr>
              <a:t>Sycophant- a person who acts obsequiously (excessively obedient) towards someone important in order to gain advantage</a:t>
            </a:r>
          </a:p>
          <a:p>
            <a:pPr>
              <a:buNone/>
            </a:pPr>
            <a:r>
              <a:rPr lang="en-IN" sz="1400" dirty="0">
                <a:latin typeface="Calibri" pitchFamily="34" charset="0"/>
                <a:cs typeface="Calibri" pitchFamily="34" charset="0"/>
              </a:rPr>
              <a:t>Direst- terrible  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71832E7-A4D1-4E0F-AAE8-3FD5294C15F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6022" y="5287"/>
            <a:ext cx="1308100" cy="879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22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QUESTIONS</a:t>
            </a:r>
            <a:endParaRPr lang="en-IN" sz="2200" b="1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+mj-lt"/>
              <a:buAutoNum type="arabicPeriod"/>
            </a:pPr>
            <a:r>
              <a:rPr lang="en-IN" sz="1400" dirty="0">
                <a:latin typeface="Calibri" pitchFamily="34" charset="0"/>
                <a:cs typeface="Calibri" pitchFamily="34" charset="0"/>
              </a:rPr>
              <a:t>What does the writer mean by the ‘fiery misery of those subjected to make-up’?</a:t>
            </a:r>
          </a:p>
          <a:p>
            <a:pPr>
              <a:buFont typeface="+mj-lt"/>
              <a:buAutoNum type="arabicPeriod"/>
            </a:pPr>
            <a:r>
              <a:rPr lang="en-IN" sz="1400" dirty="0">
                <a:latin typeface="Calibri" pitchFamily="34" charset="0"/>
                <a:cs typeface="Calibri" pitchFamily="34" charset="0"/>
              </a:rPr>
              <a:t>What is the example of ‘national integration ’that the author refers to in the Gemini Studios?</a:t>
            </a:r>
          </a:p>
          <a:p>
            <a:pPr>
              <a:buFont typeface="+mj-lt"/>
              <a:buAutoNum type="arabicPeriod"/>
            </a:pPr>
            <a:r>
              <a:rPr lang="en-IN" sz="1400" dirty="0">
                <a:latin typeface="Calibri" pitchFamily="34" charset="0"/>
                <a:cs typeface="Calibri" pitchFamily="34" charset="0"/>
              </a:rPr>
              <a:t> What work did the ‘Office Boy’ do in the Gemini Studio?</a:t>
            </a:r>
          </a:p>
          <a:p>
            <a:pPr>
              <a:buFont typeface="+mj-lt"/>
              <a:buAutoNum type="arabicPeriod"/>
            </a:pPr>
            <a:r>
              <a:rPr lang="en-IN" sz="1400" dirty="0">
                <a:latin typeface="Calibri" pitchFamily="34" charset="0"/>
                <a:cs typeface="Calibri" pitchFamily="34" charset="0"/>
              </a:rPr>
              <a:t>Why was the office boy frustrated?</a:t>
            </a:r>
          </a:p>
          <a:p>
            <a:pPr>
              <a:buFont typeface="+mj-lt"/>
              <a:buAutoNum type="arabicPeriod"/>
            </a:pPr>
            <a:r>
              <a:rPr lang="en-IN" sz="1400" dirty="0">
                <a:latin typeface="Calibri" pitchFamily="34" charset="0"/>
                <a:cs typeface="Calibri" pitchFamily="34" charset="0"/>
              </a:rPr>
              <a:t>Why did the author appear to be doing nothing at Gemini Studios?</a:t>
            </a:r>
          </a:p>
          <a:p>
            <a:pPr>
              <a:buFont typeface="+mj-lt"/>
              <a:buAutoNum type="arabicPeriod"/>
            </a:pPr>
            <a:r>
              <a:rPr lang="en-IN" sz="1400" dirty="0">
                <a:latin typeface="Calibri" pitchFamily="34" charset="0"/>
                <a:cs typeface="Calibri" pitchFamily="34" charset="0"/>
              </a:rPr>
              <a:t>Why was the legal adviser referred to as the opposite by others?</a:t>
            </a:r>
          </a:p>
          <a:p>
            <a:pPr>
              <a:buFont typeface="+mj-lt"/>
              <a:buAutoNum type="arabicPeriod"/>
            </a:pPr>
            <a:r>
              <a:rPr lang="en-IN" sz="1400" dirty="0">
                <a:latin typeface="Calibri" pitchFamily="34" charset="0"/>
                <a:cs typeface="Calibri" pitchFamily="34" charset="0"/>
              </a:rPr>
              <a:t> What made the lawyer stand out from the others at Gemini Studios?</a:t>
            </a:r>
          </a:p>
          <a:p>
            <a:pPr>
              <a:buFont typeface="+mj-lt"/>
              <a:buAutoNum type="arabicPeriod"/>
            </a:pPr>
            <a:r>
              <a:rPr lang="en-IN" sz="1400" dirty="0">
                <a:latin typeface="Calibri" pitchFamily="34" charset="0"/>
                <a:cs typeface="Calibri" pitchFamily="34" charset="0"/>
              </a:rPr>
              <a:t> Did the people at Gemini Studios have any particular political affiliations? Explain.</a:t>
            </a:r>
          </a:p>
          <a:p>
            <a:pPr>
              <a:buFont typeface="+mj-lt"/>
              <a:buAutoNum type="arabicPeriod"/>
            </a:pPr>
            <a:r>
              <a:rPr lang="en-IN" sz="1400" dirty="0">
                <a:latin typeface="Calibri" pitchFamily="34" charset="0"/>
                <a:cs typeface="Calibri" pitchFamily="34" charset="0"/>
              </a:rPr>
              <a:t> Why was the Moral Re-Armament Army welcomed at the Gemini Studios?</a:t>
            </a:r>
          </a:p>
          <a:p>
            <a:pPr>
              <a:buFont typeface="+mj-lt"/>
              <a:buAutoNum type="arabicPeriod"/>
            </a:pPr>
            <a:r>
              <a:rPr lang="en-IN" sz="1400" dirty="0">
                <a:latin typeface="Calibri" pitchFamily="34" charset="0"/>
                <a:cs typeface="Calibri" pitchFamily="34" charset="0"/>
              </a:rPr>
              <a:t> Name one example to show that Gemini studio was influenced by plays staged by  MRA.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71832E7-A4D1-4E0F-AAE8-3FD5294C15F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87585" y="84551"/>
            <a:ext cx="1308100" cy="879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2" descr="The Power of Why: How Asking the Right Questions Can Change the Future –  Feb 2021 – Pensights | Performance Excellence Network">
            <a:extLst>
              <a:ext uri="{FF2B5EF4-FFF2-40B4-BE49-F238E27FC236}">
                <a16:creationId xmlns:a16="http://schemas.microsoft.com/office/drawing/2014/main" id="{61290E30-D55B-496F-8310-E3C781CA6AE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60" t="14254"/>
          <a:stretch/>
        </p:blipFill>
        <p:spPr bwMode="auto">
          <a:xfrm>
            <a:off x="209405" y="4034389"/>
            <a:ext cx="8850833" cy="1050797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6"/>
          <p:cNvSpPr txBox="1"/>
          <p:nvPr/>
        </p:nvSpPr>
        <p:spPr>
          <a:xfrm>
            <a:off x="621425" y="743500"/>
            <a:ext cx="7801200" cy="3562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45720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lang="en" sz="40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THANKING YOU</a:t>
            </a:r>
            <a:endParaRPr sz="40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lang="en" sz="4000" b="1" i="0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ODM EDUCATIONAL GROUP</a:t>
            </a:r>
            <a:endParaRPr sz="4000" b="1" i="0" u="none" strike="noStrike" cap="none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71832E7-A4D1-4E0F-AAE8-3FD5294C15F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35900" y="0"/>
            <a:ext cx="1308100" cy="879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1091" y="445024"/>
            <a:ext cx="8520600" cy="572700"/>
          </a:xfrm>
        </p:spPr>
        <p:txBody>
          <a:bodyPr/>
          <a:lstStyle/>
          <a:p>
            <a:r>
              <a:rPr lang="en-US" sz="22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LEARNING OUTCOMES</a:t>
            </a:r>
            <a:endParaRPr lang="en-IN" sz="2200" b="1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7450D3E-B3BC-449A-8D24-7B8C027FA74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en-US" sz="14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Students can relate their ideas on Chennai’s movie making industry which can enhance their thinking, analytical and literary skills.</a:t>
            </a:r>
          </a:p>
          <a:p>
            <a:pPr>
              <a:buFont typeface="Wingdings" panose="05000000000000000000" pitchFamily="2" charset="2"/>
              <a:buChar char="§"/>
            </a:pPr>
            <a:endParaRPr lang="en-US" sz="140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US" sz="14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Students will be able to understand the Gemini Studios of Madras was one of India's pioneering and prominent film-producing organizations of India.</a:t>
            </a:r>
          </a:p>
          <a:p>
            <a:pPr>
              <a:buFont typeface="Wingdings" panose="05000000000000000000" pitchFamily="2" charset="2"/>
              <a:buChar char="§"/>
            </a:pPr>
            <a:endParaRPr lang="en-US" sz="140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US" sz="14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It was established in the 1940s. The intelligent and talented S.S. </a:t>
            </a:r>
            <a:r>
              <a:rPr lang="en-US" sz="1400" b="0" i="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Vasan</a:t>
            </a:r>
            <a:r>
              <a:rPr lang="en-US" sz="14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founded it, it had a staff of over 600 people.</a:t>
            </a:r>
          </a:p>
          <a:p>
            <a:pPr>
              <a:buFont typeface="Wingdings" panose="05000000000000000000" pitchFamily="2" charset="2"/>
              <a:buChar char="§"/>
            </a:pPr>
            <a:endParaRPr lang="en-US" sz="1400" b="0" i="0" dirty="0">
              <a:solidFill>
                <a:srgbClr val="000000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US" sz="14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Students can interpret  from the text what </a:t>
            </a:r>
            <a:r>
              <a:rPr lang="en-US" sz="1400" b="0" i="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Asokamitran</a:t>
            </a:r>
            <a:r>
              <a:rPr lang="en-US" sz="14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talks about many notions about the film industry, particularly in India.</a:t>
            </a:r>
            <a:endParaRPr lang="en-IN" sz="1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71832E7-A4D1-4E0F-AAE8-3FD5294C15F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63957" y="5287"/>
            <a:ext cx="1308100" cy="879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4"/>
          <p:cNvSpPr txBox="1"/>
          <p:nvPr/>
        </p:nvSpPr>
        <p:spPr>
          <a:xfrm>
            <a:off x="272675" y="285050"/>
            <a:ext cx="8688300" cy="78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r>
              <a:rPr lang="en" sz="2200" b="1" i="0" u="none" strike="noStrike" cap="none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ABOUT THE AUTHOR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r>
              <a:rPr lang="en" sz="1800" b="1" dirty="0">
                <a:solidFill>
                  <a:schemeClr val="tx1"/>
                </a:solidFill>
              </a:rPr>
              <a:t>ASHOKMITRAN</a:t>
            </a:r>
            <a:endParaRPr sz="1800" b="1" i="0" u="none" strike="noStrike" cap="none" dirty="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4" name="Google Shape;64;p14"/>
          <p:cNvSpPr txBox="1"/>
          <p:nvPr/>
        </p:nvSpPr>
        <p:spPr>
          <a:xfrm>
            <a:off x="272675" y="3029386"/>
            <a:ext cx="8688300" cy="12979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en-IN" dirty="0" err="1">
                <a:latin typeface="Calibri" pitchFamily="34" charset="0"/>
                <a:cs typeface="Calibri" pitchFamily="34" charset="0"/>
              </a:rPr>
              <a:t>Asokamitran</a:t>
            </a:r>
            <a:r>
              <a:rPr lang="en-IN" dirty="0">
                <a:latin typeface="Calibri" pitchFamily="34" charset="0"/>
                <a:cs typeface="Calibri" pitchFamily="34" charset="0"/>
              </a:rPr>
              <a:t> (22 September 1931-23 March 2017) was a famous Tamil writer and </a:t>
            </a:r>
            <a:r>
              <a:rPr lang="en-IN" dirty="0" err="1">
                <a:latin typeface="Calibri" pitchFamily="34" charset="0"/>
                <a:cs typeface="Calibri" pitchFamily="34" charset="0"/>
              </a:rPr>
              <a:t>Sahitya</a:t>
            </a:r>
            <a:r>
              <a:rPr lang="en-IN" dirty="0">
                <a:latin typeface="Calibri" pitchFamily="34" charset="0"/>
                <a:cs typeface="Calibri" pitchFamily="34" charset="0"/>
              </a:rPr>
              <a:t> </a:t>
            </a:r>
            <a:r>
              <a:rPr lang="en-IN" dirty="0" err="1">
                <a:latin typeface="Calibri" pitchFamily="34" charset="0"/>
                <a:cs typeface="Calibri" pitchFamily="34" charset="0"/>
              </a:rPr>
              <a:t>Akademi</a:t>
            </a:r>
            <a:r>
              <a:rPr lang="en-IN" dirty="0">
                <a:latin typeface="Calibri" pitchFamily="34" charset="0"/>
                <a:cs typeface="Calibri" pitchFamily="34" charset="0"/>
              </a:rPr>
              <a:t>, winner.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en-IN" dirty="0">
              <a:latin typeface="Calibri" pitchFamily="34" charset="0"/>
              <a:cs typeface="Calibri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IN" dirty="0">
                <a:latin typeface="Calibri" pitchFamily="34" charset="0"/>
                <a:cs typeface="Calibri" pitchFamily="34" charset="0"/>
              </a:rPr>
              <a:t> He was one of the few writers who wrote fluently in both Tamil and English.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en-IN" dirty="0">
              <a:latin typeface="Calibri" pitchFamily="34" charset="0"/>
              <a:cs typeface="Calibri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IN" dirty="0">
                <a:latin typeface="Calibri" pitchFamily="34" charset="0"/>
                <a:cs typeface="Calibri" pitchFamily="34" charset="0"/>
              </a:rPr>
              <a:t> In a career spanning over six decades, he wrote 8 novels, 20 novellas and hundreds of short stories, on a wide range of issues.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en-IN" dirty="0">
              <a:latin typeface="Calibri" pitchFamily="34" charset="0"/>
              <a:cs typeface="Calibri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IN" dirty="0">
                <a:latin typeface="Calibri" pitchFamily="34" charset="0"/>
                <a:cs typeface="Calibri" pitchFamily="34" charset="0"/>
              </a:rPr>
              <a:t>He spent the initial years of his career in the famous Gemini Studios of Chennai. </a:t>
            </a:r>
          </a:p>
          <a:p>
            <a:pPr>
              <a:buFont typeface="Arial" pitchFamily="34" charset="0"/>
              <a:buChar char="•"/>
            </a:pPr>
            <a:endParaRPr lang="en-IN" dirty="0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1026" name="Picture 2" descr="Ashokamitran in conversation with Charukesi - The Hindu">
            <a:extLst>
              <a:ext uri="{FF2B5EF4-FFF2-40B4-BE49-F238E27FC236}">
                <a16:creationId xmlns:a16="http://schemas.microsoft.com/office/drawing/2014/main" id="{D72F6326-FA9D-4957-8F29-F434E44034B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57013" y="1065950"/>
            <a:ext cx="4558039" cy="19634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E71832E7-A4D1-4E0F-AAE8-3FD5294C15F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34576" y="84552"/>
            <a:ext cx="1308100" cy="879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20FB2D48-7C39-46E3-A28C-181E089BBD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2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VIDEO CLIPS</a:t>
            </a:r>
            <a:endParaRPr lang="en-IN" sz="2200" b="1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8C0227B-942F-442F-A0ED-0AFA09110E5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N" dirty="0">
                <a:hlinkClick r:id="rId2"/>
              </a:rPr>
              <a:t>https://www.youtube.com/watch?v=_XIqnlMvrs4</a:t>
            </a:r>
            <a:r>
              <a:rPr lang="en-IN" dirty="0"/>
              <a:t> </a:t>
            </a:r>
          </a:p>
          <a:p>
            <a:pPr marL="114300" indent="0">
              <a:buNone/>
            </a:pPr>
            <a:r>
              <a:rPr lang="en-IN" dirty="0"/>
              <a:t>     Documentary on </a:t>
            </a:r>
            <a:r>
              <a:rPr lang="en-IN" dirty="0" err="1"/>
              <a:t>Ashokmitran</a:t>
            </a:r>
            <a:endParaRPr lang="en-IN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A451C99-674A-40E2-9C82-D8FFEB943FB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34576" y="84552"/>
            <a:ext cx="1308100" cy="879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794224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5"/>
          <p:cNvSpPr txBox="1"/>
          <p:nvPr/>
        </p:nvSpPr>
        <p:spPr>
          <a:xfrm>
            <a:off x="272675" y="285050"/>
            <a:ext cx="8688300" cy="4240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r>
              <a:rPr lang="en" sz="2200" b="1" i="0" u="none" strike="noStrike" cap="none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THEME</a:t>
            </a:r>
            <a:endParaRPr sz="2200" b="1" i="0" u="none" strike="noStrike" cap="none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  <a:sym typeface="Arial"/>
            </a:endParaRPr>
          </a:p>
        </p:txBody>
      </p:sp>
      <p:sp>
        <p:nvSpPr>
          <p:cNvPr id="71" name="Google Shape;71;p15"/>
          <p:cNvSpPr txBox="1"/>
          <p:nvPr/>
        </p:nvSpPr>
        <p:spPr>
          <a:xfrm>
            <a:off x="272675" y="961053"/>
            <a:ext cx="8688300" cy="33662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en-IN" dirty="0">
                <a:latin typeface="Calibri" pitchFamily="34" charset="0"/>
                <a:cs typeface="Calibri" pitchFamily="34" charset="0"/>
              </a:rPr>
              <a:t>‘Poets and Pancakes’ fondly remembers the glorious Gemini Studios which was the hub of activity for all the people associated with films. 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en-IN" dirty="0">
              <a:latin typeface="Calibri" pitchFamily="34" charset="0"/>
              <a:cs typeface="Calibri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IN" dirty="0">
                <a:latin typeface="Calibri" pitchFamily="34" charset="0"/>
                <a:cs typeface="Calibri" pitchFamily="34" charset="0"/>
              </a:rPr>
              <a:t>It is a sarcastic and humorous depiction of the various people who visited the place.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en-IN" dirty="0">
              <a:latin typeface="Calibri" pitchFamily="34" charset="0"/>
              <a:cs typeface="Calibri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IN" dirty="0">
                <a:latin typeface="Calibri" pitchFamily="34" charset="0"/>
                <a:cs typeface="Calibri" pitchFamily="34" charset="0"/>
              </a:rPr>
              <a:t> The extract is autobiographical in nature and subtly hints at the changes brought in by the passage of time.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en-IN" dirty="0">
              <a:latin typeface="Calibri" pitchFamily="34" charset="0"/>
              <a:cs typeface="Calibri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IN" dirty="0">
                <a:latin typeface="Calibri" pitchFamily="34" charset="0"/>
                <a:cs typeface="Calibri" pitchFamily="34" charset="0"/>
              </a:rPr>
              <a:t>The author has used an easy and conversational style to sketch the humorous image of what went on at the studio. 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en-IN" dirty="0">
              <a:latin typeface="Calibri" pitchFamily="34" charset="0"/>
              <a:cs typeface="Calibri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IN" dirty="0">
                <a:latin typeface="Calibri" pitchFamily="34" charset="0"/>
                <a:cs typeface="Calibri" pitchFamily="34" charset="0"/>
              </a:rPr>
              <a:t>The entire extract is marked by subtle satire, a gorgeous undercurrent of humour and an engrossing portrayal of people who thrive despite hardships.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en-IN" dirty="0">
              <a:latin typeface="Calibri" pitchFamily="34" charset="0"/>
              <a:cs typeface="Calibri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IN" dirty="0">
                <a:latin typeface="Calibri" pitchFamily="34" charset="0"/>
                <a:cs typeface="Calibri" pitchFamily="34" charset="0"/>
              </a:rPr>
              <a:t> The story focuses on the many aspects of contemporary life and on human situations and tendencies.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71832E7-A4D1-4E0F-AAE8-3FD5294C15F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67707" y="0"/>
            <a:ext cx="1308100" cy="879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1700" y="205273"/>
            <a:ext cx="8520600" cy="615821"/>
          </a:xfrm>
        </p:spPr>
        <p:txBody>
          <a:bodyPr/>
          <a:lstStyle/>
          <a:p>
            <a:r>
              <a:rPr lang="en-US" sz="22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INTRODUCTION</a:t>
            </a:r>
            <a:endParaRPr lang="en-IN" sz="2200" b="1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587829" y="858417"/>
            <a:ext cx="7660432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endParaRPr lang="en-IN" dirty="0">
              <a:latin typeface="Calibri" pitchFamily="34" charset="0"/>
              <a:cs typeface="Calibri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IN" dirty="0">
                <a:latin typeface="Calibri" pitchFamily="34" charset="0"/>
                <a:cs typeface="Calibri" pitchFamily="34" charset="0"/>
              </a:rPr>
              <a:t>The title ‘Poets and Pancakes’ refers to poets who were scriptwriters at the studio and also to a brand of make-up ‘pancake’ that was liberally used. 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en-IN" dirty="0">
              <a:latin typeface="Calibri" pitchFamily="34" charset="0"/>
              <a:cs typeface="Calibri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IN" dirty="0">
                <a:latin typeface="Calibri" pitchFamily="34" charset="0"/>
                <a:cs typeface="Calibri" pitchFamily="34" charset="0"/>
              </a:rPr>
              <a:t>The author’s job in the studio was to cut newspaper clippings on various topics and maintain a file of the same. 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en-IN" dirty="0">
              <a:latin typeface="Calibri" pitchFamily="34" charset="0"/>
              <a:cs typeface="Calibri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IN" dirty="0">
                <a:latin typeface="Calibri" pitchFamily="34" charset="0"/>
                <a:cs typeface="Calibri" pitchFamily="34" charset="0"/>
              </a:rPr>
              <a:t> The story is based on the functioning of the Gemini Studios during its years of glory. 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en-IN" dirty="0">
              <a:latin typeface="Calibri" pitchFamily="34" charset="0"/>
              <a:cs typeface="Calibri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IN" dirty="0">
                <a:latin typeface="Calibri" pitchFamily="34" charset="0"/>
                <a:cs typeface="Calibri" pitchFamily="34" charset="0"/>
              </a:rPr>
              <a:t>The author provides the reader with a glimpse of Independent India in its infancy.</a:t>
            </a:r>
          </a:p>
          <a:p>
            <a:pPr>
              <a:buFont typeface="Arial" pitchFamily="34" charset="0"/>
              <a:buChar char="•"/>
            </a:pPr>
            <a:endParaRPr lang="en-US" dirty="0">
              <a:latin typeface="Calibri" pitchFamily="34" charset="0"/>
              <a:cs typeface="Calibri" pitchFamily="34" charset="0"/>
            </a:endParaRPr>
          </a:p>
          <a:p>
            <a:endParaRPr lang="en-IN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25151" y="2873829"/>
            <a:ext cx="761377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endParaRPr lang="en-IN" dirty="0">
              <a:latin typeface="Calibri" pitchFamily="34" charset="0"/>
              <a:cs typeface="Calibri" pitchFamily="34" charset="0"/>
            </a:endParaRPr>
          </a:p>
          <a:p>
            <a:pPr>
              <a:buFont typeface="Arial" pitchFamily="34" charset="0"/>
              <a:buChar char="•"/>
            </a:pPr>
            <a:endParaRPr lang="en-IN" dirty="0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71832E7-A4D1-4E0F-AAE8-3FD5294C15F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35900" y="-39720"/>
            <a:ext cx="1308100" cy="879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 descr="Lost Landmarks of Chennai – Gemini Studios – Madras Heritage and Carnatic  Music">
            <a:extLst>
              <a:ext uri="{FF2B5EF4-FFF2-40B4-BE49-F238E27FC236}">
                <a16:creationId xmlns:a16="http://schemas.microsoft.com/office/drawing/2014/main" id="{FD6D8217-1BAA-4050-824F-76D8E770CBA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14939" y="3088171"/>
            <a:ext cx="5618921" cy="1962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1700" y="279918"/>
            <a:ext cx="8520600" cy="634482"/>
          </a:xfrm>
        </p:spPr>
        <p:txBody>
          <a:bodyPr/>
          <a:lstStyle/>
          <a:p>
            <a:r>
              <a:rPr lang="en-US" sz="22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CHAPTER ANALYSIS (PAGE NO.57&amp;58)</a:t>
            </a:r>
            <a:endParaRPr lang="en-IN" sz="2200" b="1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914671" y="751175"/>
            <a:ext cx="7147250" cy="37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sng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The Make-up Department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cs typeface="Calibri" pitchFamily="34" charset="0"/>
            </a:endParaRPr>
          </a:p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§"/>
              <a:tabLst/>
            </a:pPr>
            <a:r>
              <a:rPr kumimoji="0" lang="en-US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 The make-up room was like hair cutting salon with in</a:t>
            </a:r>
            <a:r>
              <a:rPr lang="en-US" dirty="0">
                <a:solidFill>
                  <a:srgbClr val="333333"/>
                </a:solidFill>
                <a:latin typeface="Calibri" pitchFamily="34" charset="0"/>
                <a:ea typeface="Times New Roman" pitchFamily="18" charset="0"/>
                <a:cs typeface="Calibri" pitchFamily="34" charset="0"/>
              </a:rPr>
              <a:t>candescent </a:t>
            </a:r>
            <a:r>
              <a:rPr kumimoji="0" lang="en-US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lights and mirrors, fiery misery subjected to make-up.</a:t>
            </a:r>
          </a:p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§"/>
              <a:tabLst/>
            </a:pPr>
            <a:endParaRPr kumimoji="0" 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cs typeface="Calibri" pitchFamily="34" charset="0"/>
            </a:endParaRPr>
          </a:p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§"/>
              <a:tabLst/>
            </a:pPr>
            <a:r>
              <a:rPr kumimoji="0" lang="en-US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 Headed by a Bengali first, later by </a:t>
            </a:r>
            <a:r>
              <a:rPr kumimoji="0" lang="en-US" b="0" i="0" u="none" strike="noStrike" cap="none" normalizeH="0" baseline="0" dirty="0" err="1">
                <a:ln>
                  <a:noFill/>
                </a:ln>
                <a:solidFill>
                  <a:srgbClr val="333333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Maharashtrian</a:t>
            </a:r>
            <a:r>
              <a:rPr kumimoji="0" lang="en-US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, helped by an </a:t>
            </a:r>
            <a:r>
              <a:rPr kumimoji="0" lang="en-US" b="0" i="0" u="none" strike="noStrike" cap="none" normalizeH="0" baseline="0" dirty="0" err="1">
                <a:ln>
                  <a:noFill/>
                </a:ln>
                <a:solidFill>
                  <a:srgbClr val="333333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Andhdraite</a:t>
            </a:r>
            <a:r>
              <a:rPr kumimoji="0" lang="en-US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, a Madras</a:t>
            </a: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        Christian and Anglo-Burmese and a local Tamil.</a:t>
            </a:r>
          </a:p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§"/>
              <a:tabLst/>
            </a:pPr>
            <a:endParaRPr kumimoji="0" 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cs typeface="Calibri" pitchFamily="34" charset="0"/>
            </a:endParaRPr>
          </a:p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§"/>
              <a:tabLst/>
            </a:pPr>
            <a:r>
              <a:rPr kumimoji="0" lang="en-US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 Example of National </a:t>
            </a:r>
            <a:r>
              <a:rPr lang="en-US" dirty="0">
                <a:solidFill>
                  <a:srgbClr val="333333"/>
                </a:solidFill>
                <a:latin typeface="Calibri" pitchFamily="34" charset="0"/>
                <a:ea typeface="Times New Roman" pitchFamily="18" charset="0"/>
                <a:cs typeface="Calibri" pitchFamily="34" charset="0"/>
              </a:rPr>
              <a:t>I</a:t>
            </a:r>
            <a:r>
              <a:rPr kumimoji="0" lang="en-US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ntegration</a:t>
            </a:r>
          </a:p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§"/>
              <a:tabLst/>
            </a:pPr>
            <a:endParaRPr kumimoji="0" 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cs typeface="Calibri" pitchFamily="34" charset="0"/>
            </a:endParaRPr>
          </a:p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§"/>
              <a:tabLst/>
            </a:pPr>
            <a:r>
              <a:rPr kumimoji="0" lang="en-US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Strict Hierarchy was followed in the make-up</a:t>
            </a:r>
            <a:r>
              <a:rPr kumimoji="0" lang="en-US" b="0" i="0" u="none" strike="noStrike" cap="none" normalizeH="0" dirty="0">
                <a:ln>
                  <a:noFill/>
                </a:ln>
                <a:solidFill>
                  <a:srgbClr val="333333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 room.</a:t>
            </a:r>
            <a:endParaRPr kumimoji="0" lang="en-US" b="0" i="0" u="none" strike="noStrike" cap="none" normalizeH="0" baseline="0" dirty="0">
              <a:ln>
                <a:noFill/>
              </a:ln>
              <a:solidFill>
                <a:srgbClr val="333333"/>
              </a:solidFill>
              <a:effectLst/>
              <a:latin typeface="Calibri" pitchFamily="34" charset="0"/>
              <a:ea typeface="Times New Roman" pitchFamily="18" charset="0"/>
              <a:cs typeface="Calibri" pitchFamily="34" charset="0"/>
            </a:endParaRPr>
          </a:p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§"/>
              <a:tabLst/>
            </a:pPr>
            <a:endParaRPr kumimoji="0" 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cs typeface="Calibri" pitchFamily="34" charset="0"/>
            </a:endParaRPr>
          </a:p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§"/>
              <a:tabLst/>
            </a:pPr>
            <a:r>
              <a:rPr kumimoji="0" lang="en-US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Chief actors and actresses</a:t>
            </a:r>
          </a:p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§"/>
              <a:tabLst/>
            </a:pPr>
            <a:endParaRPr kumimoji="0" 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cs typeface="Calibri" pitchFamily="34" charset="0"/>
            </a:endParaRPr>
          </a:p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§"/>
              <a:tabLst/>
            </a:pPr>
            <a:r>
              <a:rPr kumimoji="0" lang="en-US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Assistant to paint the second hero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endParaRPr kumimoji="0" 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cs typeface="Calibri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71832E7-A4D1-4E0F-AAE8-3FD5294C15F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51103" y="166934"/>
            <a:ext cx="1308100" cy="879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0" name="Picture 2" descr="Litepanels Gemini 1x1 Hard - Film and Digital TimesFilm and Digital Times">
            <a:extLst>
              <a:ext uri="{FF2B5EF4-FFF2-40B4-BE49-F238E27FC236}">
                <a16:creationId xmlns:a16="http://schemas.microsoft.com/office/drawing/2014/main" id="{B7D1DFB1-50C5-469D-943E-F8113916A7B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28591" y="2305878"/>
            <a:ext cx="3637722" cy="21706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22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CHAPTER ANALYSIS (PAGE NO.59)</a:t>
            </a:r>
            <a:endParaRPr lang="en-IN" sz="22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311700" y="1014362"/>
            <a:ext cx="8520600" cy="3416400"/>
          </a:xfrm>
        </p:spPr>
        <p:txBody>
          <a:bodyPr/>
          <a:lstStyle/>
          <a:p>
            <a:pPr>
              <a:buNone/>
            </a:pPr>
            <a:r>
              <a:rPr lang="en-US" u="sng" dirty="0">
                <a:latin typeface="Calibri" pitchFamily="34" charset="0"/>
                <a:cs typeface="Calibri" pitchFamily="34" charset="0"/>
              </a:rPr>
              <a:t> </a:t>
            </a:r>
            <a:r>
              <a:rPr lang="en-IN" b="1" u="sng" dirty="0">
                <a:latin typeface="Calibri" pitchFamily="34" charset="0"/>
                <a:cs typeface="Calibri" pitchFamily="34" charset="0"/>
              </a:rPr>
              <a:t>The Office Boy</a:t>
            </a:r>
            <a:endParaRPr lang="en-IN" b="1" dirty="0">
              <a:latin typeface="Calibri" pitchFamily="34" charset="0"/>
              <a:cs typeface="Calibri" pitchFamily="34" charset="0"/>
            </a:endParaRP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IN" sz="1400" dirty="0">
                <a:latin typeface="Calibri" pitchFamily="34" charset="0"/>
                <a:cs typeface="Calibri" pitchFamily="34" charset="0"/>
              </a:rPr>
              <a:t>was in early forties and</a:t>
            </a:r>
            <a:r>
              <a:rPr lang="en-US" sz="1400" dirty="0">
                <a:latin typeface="Calibri" pitchFamily="34" charset="0"/>
                <a:cs typeface="Calibri" pitchFamily="34" charset="0"/>
              </a:rPr>
              <a:t> </a:t>
            </a:r>
            <a:r>
              <a:rPr lang="en-IN" sz="1400" dirty="0">
                <a:latin typeface="Calibri" pitchFamily="34" charset="0"/>
                <a:cs typeface="Calibri" pitchFamily="34" charset="0"/>
              </a:rPr>
              <a:t>did make up of the crowd.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§"/>
            </a:pPr>
            <a:endParaRPr lang="en-IN" sz="1400" dirty="0">
              <a:latin typeface="Calibri" pitchFamily="34" charset="0"/>
              <a:cs typeface="Calibri" pitchFamily="34" charset="0"/>
            </a:endParaRP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IN" sz="1400" dirty="0">
                <a:latin typeface="Calibri" pitchFamily="34" charset="0"/>
                <a:cs typeface="Calibri" pitchFamily="34" charset="0"/>
              </a:rPr>
              <a:t>Joined to become an actor, or a screenwriter, director or lyric writer, </a:t>
            </a:r>
          </a:p>
          <a:p>
            <a:pPr marL="114300" indent="0">
              <a:lnSpc>
                <a:spcPct val="100000"/>
              </a:lnSpc>
              <a:buNone/>
            </a:pPr>
            <a:r>
              <a:rPr lang="en-IN" sz="1400" dirty="0">
                <a:latin typeface="Calibri" pitchFamily="34" charset="0"/>
                <a:cs typeface="Calibri" pitchFamily="34" charset="0"/>
              </a:rPr>
              <a:t>         was a bit poet.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§"/>
            </a:pPr>
            <a:endParaRPr lang="en-IN" sz="1400" dirty="0">
              <a:latin typeface="Calibri" pitchFamily="34" charset="0"/>
              <a:cs typeface="Calibri" pitchFamily="34" charset="0"/>
            </a:endParaRP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IN" sz="1400" dirty="0">
                <a:latin typeface="Calibri" pitchFamily="34" charset="0"/>
                <a:cs typeface="Calibri" pitchFamily="34" charset="0"/>
              </a:rPr>
              <a:t>Hopes shattered, seemed frustrated.</a:t>
            </a:r>
          </a:p>
          <a:p>
            <a:pPr marL="114300" indent="0">
              <a:buNone/>
            </a:pPr>
            <a:r>
              <a:rPr lang="en-US" sz="1400" dirty="0">
                <a:latin typeface="Calibri" pitchFamily="34" charset="0"/>
                <a:cs typeface="Calibri" pitchFamily="34" charset="0"/>
              </a:rPr>
              <a:t> </a:t>
            </a:r>
            <a:endParaRPr lang="en-IN" sz="1400" dirty="0">
              <a:latin typeface="Calibri" pitchFamily="34" charset="0"/>
              <a:cs typeface="Calibri" pitchFamily="34" charset="0"/>
            </a:endParaRPr>
          </a:p>
          <a:p>
            <a:pPr marL="114300" indent="0">
              <a:buNone/>
            </a:pPr>
            <a:r>
              <a:rPr lang="en-US" b="1" u="sng" dirty="0" err="1">
                <a:latin typeface="Calibri" pitchFamily="34" charset="0"/>
                <a:cs typeface="Calibri" pitchFamily="34" charset="0"/>
              </a:rPr>
              <a:t>Ashokmitran</a:t>
            </a:r>
            <a:endParaRPr lang="en-IN" b="1" u="sng" dirty="0">
              <a:latin typeface="Calibri" pitchFamily="34" charset="0"/>
              <a:cs typeface="Calibri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US" sz="1400" dirty="0">
                <a:latin typeface="Calibri" pitchFamily="34" charset="0"/>
                <a:cs typeface="Calibri" pitchFamily="34" charset="0"/>
              </a:rPr>
              <a:t> </a:t>
            </a:r>
            <a:r>
              <a:rPr lang="en-IN" sz="1400" dirty="0">
                <a:latin typeface="Calibri" pitchFamily="34" charset="0"/>
                <a:cs typeface="Calibri" pitchFamily="34" charset="0"/>
              </a:rPr>
              <a:t>Duty of the writer was insignificant, he used to cut out newspaper clipping day in and day out.</a:t>
            </a:r>
          </a:p>
          <a:p>
            <a:pPr>
              <a:buFont typeface="Wingdings" panose="05000000000000000000" pitchFamily="2" charset="2"/>
              <a:buChar char="§"/>
            </a:pPr>
            <a:endParaRPr lang="en-IN" sz="1400" dirty="0">
              <a:latin typeface="Calibri" pitchFamily="34" charset="0"/>
              <a:cs typeface="Calibri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US" sz="1400" dirty="0">
                <a:latin typeface="Calibri" pitchFamily="34" charset="0"/>
                <a:cs typeface="Calibri" pitchFamily="34" charset="0"/>
              </a:rPr>
              <a:t> </a:t>
            </a:r>
            <a:r>
              <a:rPr lang="en-IN" sz="1400" dirty="0">
                <a:latin typeface="Calibri" pitchFamily="34" charset="0"/>
                <a:cs typeface="Calibri" pitchFamily="34" charset="0"/>
              </a:rPr>
              <a:t>everyone thought him as free and would barge into my cubicle and deliver an extended lecture.</a:t>
            </a:r>
          </a:p>
          <a:p>
            <a:pPr>
              <a:buFont typeface="Wingdings" panose="05000000000000000000" pitchFamily="2" charset="2"/>
              <a:buChar char="§"/>
            </a:pPr>
            <a:endParaRPr lang="en-IN" sz="1400" dirty="0">
              <a:latin typeface="Calibri" pitchFamily="34" charset="0"/>
              <a:cs typeface="Calibri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IN" sz="1400" dirty="0">
                <a:latin typeface="Calibri" pitchFamily="34" charset="0"/>
                <a:cs typeface="Calibri" pitchFamily="34" charset="0"/>
              </a:rPr>
              <a:t>office boy expressed his </a:t>
            </a:r>
            <a:r>
              <a:rPr lang="en-IN" sz="1400" dirty="0" err="1">
                <a:latin typeface="Calibri" pitchFamily="34" charset="0"/>
                <a:cs typeface="Calibri" pitchFamily="34" charset="0"/>
              </a:rPr>
              <a:t>angeron</a:t>
            </a:r>
            <a:r>
              <a:rPr lang="en-IN" sz="1400" dirty="0">
                <a:latin typeface="Calibri" pitchFamily="34" charset="0"/>
                <a:cs typeface="Calibri" pitchFamily="34" charset="0"/>
              </a:rPr>
              <a:t> how the literary talent was being allowed to go waste in such dept.</a:t>
            </a:r>
          </a:p>
          <a:p>
            <a:pPr>
              <a:buFont typeface="Arial" pitchFamily="34" charset="0"/>
              <a:buChar char="•"/>
            </a:pPr>
            <a:endParaRPr lang="en-IN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71832E7-A4D1-4E0F-AAE8-3FD5294C15F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5428" y="134887"/>
            <a:ext cx="1308100" cy="879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4" name="Picture 2" descr="Pancake, poetry and Stephen Spender – never a dull moment at Gemini Studios">
            <a:extLst>
              <a:ext uri="{FF2B5EF4-FFF2-40B4-BE49-F238E27FC236}">
                <a16:creationId xmlns:a16="http://schemas.microsoft.com/office/drawing/2014/main" id="{5B6B70BB-E411-48B0-9F9C-79FDA066F35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42828" y="1292130"/>
            <a:ext cx="3200400" cy="1428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22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CHAPTER ANALYSIS (PAGE NO.59&amp;60)</a:t>
            </a:r>
            <a:endParaRPr lang="en-IN" sz="22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en-IN" b="1" u="sng" dirty="0" err="1">
                <a:latin typeface="Calibri" pitchFamily="34" charset="0"/>
                <a:cs typeface="Calibri" pitchFamily="34" charset="0"/>
              </a:rPr>
              <a:t>Kothamangalam</a:t>
            </a:r>
            <a:r>
              <a:rPr lang="en-IN" b="1" u="sng" dirty="0">
                <a:latin typeface="Calibri" pitchFamily="34" charset="0"/>
                <a:cs typeface="Calibri" pitchFamily="34" charset="0"/>
              </a:rPr>
              <a:t> </a:t>
            </a:r>
            <a:r>
              <a:rPr lang="en-IN" b="1" u="sng" dirty="0" err="1">
                <a:latin typeface="Calibri" pitchFamily="34" charset="0"/>
                <a:cs typeface="Calibri" pitchFamily="34" charset="0"/>
              </a:rPr>
              <a:t>Subbu</a:t>
            </a:r>
            <a:endParaRPr lang="en-IN" dirty="0">
              <a:latin typeface="Calibri" pitchFamily="34" charset="0"/>
              <a:cs typeface="Calibri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US" sz="1400" dirty="0">
                <a:latin typeface="Calibri" pitchFamily="34" charset="0"/>
                <a:cs typeface="Calibri" pitchFamily="34" charset="0"/>
              </a:rPr>
              <a:t> </a:t>
            </a:r>
            <a:r>
              <a:rPr lang="en-IN" sz="1400" dirty="0" err="1">
                <a:latin typeface="Calibri" pitchFamily="34" charset="0"/>
                <a:cs typeface="Calibri" pitchFamily="34" charset="0"/>
              </a:rPr>
              <a:t>Kothamangalam</a:t>
            </a:r>
            <a:r>
              <a:rPr lang="en-IN" sz="1400" dirty="0">
                <a:latin typeface="Calibri" pitchFamily="34" charset="0"/>
                <a:cs typeface="Calibri" pitchFamily="34" charset="0"/>
              </a:rPr>
              <a:t> </a:t>
            </a:r>
            <a:r>
              <a:rPr lang="en-IN" sz="1400" dirty="0" err="1">
                <a:latin typeface="Calibri" pitchFamily="34" charset="0"/>
                <a:cs typeface="Calibri" pitchFamily="34" charset="0"/>
              </a:rPr>
              <a:t>Subbu</a:t>
            </a:r>
            <a:r>
              <a:rPr lang="en-IN" sz="1400" dirty="0">
                <a:latin typeface="Calibri" pitchFamily="34" charset="0"/>
                <a:cs typeface="Calibri" pitchFamily="34" charset="0"/>
              </a:rPr>
              <a:t> – No. 2 at Gemini Studios.</a:t>
            </a:r>
          </a:p>
          <a:p>
            <a:pPr>
              <a:buFont typeface="Wingdings" panose="05000000000000000000" pitchFamily="2" charset="2"/>
              <a:buChar char="§"/>
            </a:pPr>
            <a:endParaRPr lang="en-IN" sz="1400" dirty="0">
              <a:latin typeface="Calibri" pitchFamily="34" charset="0"/>
              <a:cs typeface="Calibri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US" sz="1400" dirty="0">
                <a:latin typeface="Calibri" pitchFamily="34" charset="0"/>
                <a:cs typeface="Calibri" pitchFamily="34" charset="0"/>
              </a:rPr>
              <a:t> </a:t>
            </a:r>
            <a:r>
              <a:rPr lang="en-IN" sz="1400" dirty="0">
                <a:latin typeface="Calibri" pitchFamily="34" charset="0"/>
                <a:cs typeface="Calibri" pitchFamily="34" charset="0"/>
              </a:rPr>
              <a:t>always accompanied the boss</a:t>
            </a:r>
            <a:r>
              <a:rPr lang="en-US" sz="1400" dirty="0">
                <a:latin typeface="Calibri" pitchFamily="34" charset="0"/>
                <a:cs typeface="Calibri" pitchFamily="34" charset="0"/>
              </a:rPr>
              <a:t> </a:t>
            </a:r>
            <a:r>
              <a:rPr lang="en-IN" sz="1400" dirty="0">
                <a:latin typeface="Calibri" pitchFamily="34" charset="0"/>
                <a:cs typeface="Calibri" pitchFamily="34" charset="0"/>
              </a:rPr>
              <a:t>was in story department.</a:t>
            </a:r>
          </a:p>
          <a:p>
            <a:pPr>
              <a:buFont typeface="Wingdings" panose="05000000000000000000" pitchFamily="2" charset="2"/>
              <a:buChar char="§"/>
            </a:pPr>
            <a:endParaRPr lang="en-IN" sz="1400" dirty="0">
              <a:latin typeface="Calibri" pitchFamily="34" charset="0"/>
              <a:cs typeface="Calibri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IN" sz="1400" dirty="0">
                <a:latin typeface="Calibri" pitchFamily="34" charset="0"/>
                <a:cs typeface="Calibri" pitchFamily="34" charset="0"/>
              </a:rPr>
              <a:t>story department had lawyer, writers and poets.</a:t>
            </a:r>
          </a:p>
          <a:p>
            <a:pPr>
              <a:buFont typeface="Wingdings" panose="05000000000000000000" pitchFamily="2" charset="2"/>
              <a:buChar char="§"/>
            </a:pPr>
            <a:endParaRPr lang="en-IN" sz="1400" dirty="0">
              <a:latin typeface="Calibri" pitchFamily="34" charset="0"/>
              <a:cs typeface="Calibri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US" sz="1400" dirty="0">
                <a:latin typeface="Calibri" pitchFamily="34" charset="0"/>
                <a:cs typeface="Calibri" pitchFamily="34" charset="0"/>
              </a:rPr>
              <a:t> </a:t>
            </a:r>
            <a:r>
              <a:rPr lang="en-IN" sz="1400" dirty="0">
                <a:latin typeface="Calibri" pitchFamily="34" charset="0"/>
                <a:cs typeface="Calibri" pitchFamily="34" charset="0"/>
              </a:rPr>
              <a:t>was cheerful and loyal</a:t>
            </a:r>
            <a:r>
              <a:rPr lang="en-US" sz="1400" dirty="0">
                <a:latin typeface="Calibri" pitchFamily="34" charset="0"/>
                <a:cs typeface="Calibri" pitchFamily="34" charset="0"/>
              </a:rPr>
              <a:t> </a:t>
            </a:r>
            <a:r>
              <a:rPr lang="en-IN" sz="1400" dirty="0">
                <a:latin typeface="Calibri" pitchFamily="34" charset="0"/>
                <a:cs typeface="Calibri" pitchFamily="34" charset="0"/>
              </a:rPr>
              <a:t>habit of being nice.</a:t>
            </a:r>
          </a:p>
          <a:p>
            <a:pPr>
              <a:buFont typeface="Wingdings" panose="05000000000000000000" pitchFamily="2" charset="2"/>
              <a:buChar char="§"/>
            </a:pPr>
            <a:endParaRPr lang="en-IN" sz="1400" dirty="0">
              <a:latin typeface="Calibri" pitchFamily="34" charset="0"/>
              <a:cs typeface="Calibri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US" sz="1400" dirty="0">
                <a:latin typeface="Calibri" pitchFamily="34" charset="0"/>
                <a:cs typeface="Calibri" pitchFamily="34" charset="0"/>
              </a:rPr>
              <a:t> </a:t>
            </a:r>
            <a:r>
              <a:rPr lang="en-IN" sz="1400" dirty="0">
                <a:latin typeface="Calibri" pitchFamily="34" charset="0"/>
                <a:cs typeface="Calibri" pitchFamily="34" charset="0"/>
              </a:rPr>
              <a:t>was charitable and</a:t>
            </a:r>
            <a:r>
              <a:rPr lang="en-US" sz="1400" dirty="0">
                <a:latin typeface="Calibri" pitchFamily="34" charset="0"/>
                <a:cs typeface="Calibri" pitchFamily="34" charset="0"/>
              </a:rPr>
              <a:t> </a:t>
            </a:r>
            <a:r>
              <a:rPr lang="en-IN" sz="1400" dirty="0">
                <a:latin typeface="Calibri" pitchFamily="34" charset="0"/>
                <a:cs typeface="Calibri" pitchFamily="34" charset="0"/>
              </a:rPr>
              <a:t>could suggest many ways of filming a scene.</a:t>
            </a:r>
          </a:p>
          <a:p>
            <a:pPr>
              <a:buFont typeface="Wingdings" panose="05000000000000000000" pitchFamily="2" charset="2"/>
              <a:buChar char="§"/>
            </a:pPr>
            <a:endParaRPr lang="en-IN" sz="1400" dirty="0">
              <a:latin typeface="Calibri" pitchFamily="34" charset="0"/>
              <a:cs typeface="Calibri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US" sz="1400" dirty="0">
                <a:latin typeface="Calibri" pitchFamily="34" charset="0"/>
                <a:cs typeface="Calibri" pitchFamily="34" charset="0"/>
              </a:rPr>
              <a:t> </a:t>
            </a:r>
            <a:r>
              <a:rPr lang="en-IN" sz="1400" dirty="0">
                <a:latin typeface="Calibri" pitchFamily="34" charset="0"/>
                <a:cs typeface="Calibri" pitchFamily="34" charset="0"/>
              </a:rPr>
              <a:t>was a poet, an amazing actor.</a:t>
            </a:r>
          </a:p>
          <a:p>
            <a:pPr>
              <a:buFont typeface="Wingdings" panose="05000000000000000000" pitchFamily="2" charset="2"/>
              <a:buChar char="§"/>
            </a:pPr>
            <a:endParaRPr lang="en-IN" sz="1400" dirty="0">
              <a:latin typeface="Calibri" pitchFamily="34" charset="0"/>
              <a:cs typeface="Calibri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US" sz="1400" dirty="0">
                <a:latin typeface="Calibri" pitchFamily="34" charset="0"/>
                <a:cs typeface="Calibri" pitchFamily="34" charset="0"/>
              </a:rPr>
              <a:t> </a:t>
            </a:r>
            <a:r>
              <a:rPr lang="en-IN" sz="1400" dirty="0">
                <a:latin typeface="Calibri" pitchFamily="34" charset="0"/>
                <a:cs typeface="Calibri" pitchFamily="34" charset="0"/>
              </a:rPr>
              <a:t>had many enemies, office boy being the main.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71832E7-A4D1-4E0F-AAE8-3FD5294C15F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8315" y="92696"/>
            <a:ext cx="1308100" cy="879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8" name="Picture 2" descr="Subbu Kothamangalam (deceased) - Genealogy">
            <a:extLst>
              <a:ext uri="{FF2B5EF4-FFF2-40B4-BE49-F238E27FC236}">
                <a16:creationId xmlns:a16="http://schemas.microsoft.com/office/drawing/2014/main" id="{8CD73BB6-FAC9-47B0-906B-A6D2273F278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8656" y="1351004"/>
            <a:ext cx="2667759" cy="32178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315</TotalTime>
  <Words>1496</Words>
  <Application>Microsoft Office PowerPoint</Application>
  <PresentationFormat>On-screen Show (16:9)</PresentationFormat>
  <Paragraphs>198</Paragraphs>
  <Slides>18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2" baseType="lpstr">
      <vt:lpstr>Arial</vt:lpstr>
      <vt:lpstr>Calibri</vt:lpstr>
      <vt:lpstr>Wingdings</vt:lpstr>
      <vt:lpstr>Simple Light</vt:lpstr>
      <vt:lpstr>PowerPoint Presentation</vt:lpstr>
      <vt:lpstr>LEARNING OUTCOMES</vt:lpstr>
      <vt:lpstr>PowerPoint Presentation</vt:lpstr>
      <vt:lpstr>VIDEO CLIPS</vt:lpstr>
      <vt:lpstr>PowerPoint Presentation</vt:lpstr>
      <vt:lpstr>INTRODUCTION</vt:lpstr>
      <vt:lpstr>CHAPTER ANALYSIS (PAGE NO.57&amp;58)</vt:lpstr>
      <vt:lpstr>CHAPTER ANALYSIS (PAGE NO.59)</vt:lpstr>
      <vt:lpstr>CHAPTER ANALYSIS (PAGE NO.59&amp;60)</vt:lpstr>
      <vt:lpstr>CHAPTER ANALYSIS (PAGE NO.61)</vt:lpstr>
      <vt:lpstr>CHAPTER ANALYSIS (PAGE NO.61)</vt:lpstr>
      <vt:lpstr>CHAPTER ANALYSIS (PAGE NO.62&amp;63)</vt:lpstr>
      <vt:lpstr>CHAPTER ANALYSIS (PAGE NO.64&amp;65)</vt:lpstr>
      <vt:lpstr>CHAPTER ANALYSIS  (PAGE NO.65&amp;66)</vt:lpstr>
      <vt:lpstr>DIFFICULT WORDS</vt:lpstr>
      <vt:lpstr>DIFFICULT WORDS</vt:lpstr>
      <vt:lpstr>QUESTIONS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Ruchika Mallick</cp:lastModifiedBy>
  <cp:revision>35</cp:revision>
  <dcterms:modified xsi:type="dcterms:W3CDTF">2022-03-25T09:22:09Z</dcterms:modified>
</cp:coreProperties>
</file>