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9" r:id="rId5"/>
    <p:sldId id="261" r:id="rId6"/>
    <p:sldId id="262" r:id="rId7"/>
    <p:sldId id="263" r:id="rId8"/>
    <p:sldId id="264" r:id="rId9"/>
    <p:sldId id="265" r:id="rId10"/>
    <p:sldId id="266" r:id="rId11"/>
    <p:sldId id="267"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314FC5-CA9F-4020-BCC8-7C18A8F3A9FA}" type="datetimeFigureOut">
              <a:rPr lang="en-US" smtClean="0"/>
              <a:pPr/>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FFE2-635F-4A52-A42A-CB11458D14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314FC5-CA9F-4020-BCC8-7C18A8F3A9FA}" type="datetimeFigureOut">
              <a:rPr lang="en-US" smtClean="0"/>
              <a:pPr/>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FFE2-635F-4A52-A42A-CB11458D14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314FC5-CA9F-4020-BCC8-7C18A8F3A9FA}" type="datetimeFigureOut">
              <a:rPr lang="en-US" smtClean="0"/>
              <a:pPr/>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FFE2-635F-4A52-A42A-CB11458D14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314FC5-CA9F-4020-BCC8-7C18A8F3A9FA}" type="datetimeFigureOut">
              <a:rPr lang="en-US" smtClean="0"/>
              <a:pPr/>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FFE2-635F-4A52-A42A-CB11458D14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314FC5-CA9F-4020-BCC8-7C18A8F3A9FA}" type="datetimeFigureOut">
              <a:rPr lang="en-US" smtClean="0"/>
              <a:pPr/>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FFE2-635F-4A52-A42A-CB11458D14B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314FC5-CA9F-4020-BCC8-7C18A8F3A9FA}" type="datetimeFigureOut">
              <a:rPr lang="en-US" smtClean="0"/>
              <a:pPr/>
              <a:t>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9FFE2-635F-4A52-A42A-CB11458D14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314FC5-CA9F-4020-BCC8-7C18A8F3A9FA}" type="datetimeFigureOut">
              <a:rPr lang="en-US" smtClean="0"/>
              <a:pPr/>
              <a:t>9/27/2021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9FFE2-635F-4A52-A42A-CB11458D14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314FC5-CA9F-4020-BCC8-7C18A8F3A9FA}" type="datetimeFigureOut">
              <a:rPr lang="en-US" smtClean="0"/>
              <a:pPr/>
              <a:t>9/27/2021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9FFE2-635F-4A52-A42A-CB11458D14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14FC5-CA9F-4020-BCC8-7C18A8F3A9FA}" type="datetimeFigureOut">
              <a:rPr lang="en-US" smtClean="0"/>
              <a:pPr/>
              <a:t>9/27/2021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9FFE2-635F-4A52-A42A-CB11458D14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314FC5-CA9F-4020-BCC8-7C18A8F3A9FA}" type="datetimeFigureOut">
              <a:rPr lang="en-US" smtClean="0"/>
              <a:pPr/>
              <a:t>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9FFE2-635F-4A52-A42A-CB11458D14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314FC5-CA9F-4020-BCC8-7C18A8F3A9FA}" type="datetimeFigureOut">
              <a:rPr lang="en-US" smtClean="0"/>
              <a:pPr/>
              <a:t>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9FFE2-635F-4A52-A42A-CB11458D14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14FC5-CA9F-4020-BCC8-7C18A8F3A9FA}" type="datetimeFigureOut">
              <a:rPr lang="en-US" smtClean="0"/>
              <a:pPr/>
              <a:t>9/27/2021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9FFE2-635F-4A52-A42A-CB11458D14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youtu.be/g7iAVCLZWu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youtu.be/ofjyw7ARP1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youtu.be/nMEyeKQClq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solidFill>
            <a:schemeClr val="bg1"/>
          </a:solidFill>
          <a:ln>
            <a:solidFill>
              <a:schemeClr val="bg1"/>
            </a:solidFill>
          </a:ln>
        </p:spPr>
        <p:txBody>
          <a:bodyPr rtlCol="0">
            <a:normAutofit/>
          </a:bodyPr>
          <a:lstStyle/>
          <a:p>
            <a:pPr eaLnBrk="1" fontAlgn="auto" hangingPunct="1">
              <a:spcAft>
                <a:spcPts val="0"/>
              </a:spcAft>
              <a:defRPr/>
            </a:pPr>
            <a:r>
              <a:rPr sz="3200" smtClean="0">
                <a:solidFill>
                  <a:srgbClr val="FF0000"/>
                </a:solidFill>
                <a:latin typeface="+mn-lt"/>
              </a:rPr>
              <a:t> </a:t>
            </a:r>
            <a:r>
              <a:rPr lang="en-US" sz="3200" dirty="0" smtClean="0">
                <a:solidFill>
                  <a:srgbClr val="FF0000"/>
                </a:solidFill>
                <a:latin typeface="+mn-lt"/>
              </a:rPr>
              <a:t>THE FUNDAMENTAL UNIT OF LIFE</a:t>
            </a:r>
            <a:r>
              <a:rPr sz="3200" smtClean="0">
                <a:solidFill>
                  <a:srgbClr val="FF0000"/>
                </a:solidFill>
                <a:latin typeface="+mn-lt"/>
              </a:rPr>
              <a:t/>
            </a:r>
            <a:br>
              <a:rPr sz="3200" smtClean="0">
                <a:solidFill>
                  <a:srgbClr val="FF0000"/>
                </a:solidFill>
                <a:latin typeface="+mn-lt"/>
              </a:rPr>
            </a:br>
            <a:endParaRPr sz="3200" smtClean="0">
              <a:solidFill>
                <a:srgbClr val="FF0000"/>
              </a:solidFill>
              <a:latin typeface="+mn-lt"/>
            </a:endParaRPr>
          </a:p>
        </p:txBody>
      </p:sp>
      <p:sp>
        <p:nvSpPr>
          <p:cNvPr id="2051" name="Subtitle 5"/>
          <p:cNvSpPr>
            <a:spLocks noGrp="1"/>
          </p:cNvSpPr>
          <p:nvPr>
            <p:ph type="subTitle" idx="1"/>
          </p:nvPr>
        </p:nvSpPr>
        <p:spPr>
          <a:xfrm>
            <a:off x="990600" y="2895600"/>
            <a:ext cx="6781800" cy="1905000"/>
          </a:xfrm>
        </p:spPr>
        <p:txBody>
          <a:bodyPr>
            <a:normAutofit fontScale="77500" lnSpcReduction="20000"/>
          </a:bodyPr>
          <a:lstStyle/>
          <a:p>
            <a:r>
              <a:rPr lang="en-US" sz="2400" dirty="0" smtClean="0">
                <a:solidFill>
                  <a:schemeClr val="tx1"/>
                </a:solidFill>
              </a:rPr>
              <a:t>SUBJECT- BIOLOGY</a:t>
            </a:r>
          </a:p>
          <a:p>
            <a:r>
              <a:rPr lang="en-US" sz="2400" dirty="0" smtClean="0">
                <a:solidFill>
                  <a:schemeClr val="tx1"/>
                </a:solidFill>
              </a:rPr>
              <a:t>CHAPTER NO- 5</a:t>
            </a:r>
          </a:p>
          <a:p>
            <a:r>
              <a:rPr lang="en-IN" sz="2800" b="1" dirty="0">
                <a:solidFill>
                  <a:schemeClr val="tx1"/>
                </a:solidFill>
              </a:rPr>
              <a:t>Comparison between plant cell and animal cell, Cell cycle- mitosis and meiosis</a:t>
            </a:r>
            <a:endParaRPr lang="en-US" sz="2800" b="1" dirty="0" smtClean="0">
              <a:solidFill>
                <a:schemeClr val="tx1"/>
              </a:solidFill>
            </a:endParaRPr>
          </a:p>
          <a:p>
            <a:endParaRPr lang="en-US" sz="2400" dirty="0" smtClean="0">
              <a:solidFill>
                <a:schemeClr val="tx1"/>
              </a:solidFill>
            </a:endParaRPr>
          </a:p>
          <a:p>
            <a:r>
              <a:rPr lang="en-US" sz="2400" dirty="0" smtClean="0">
                <a:solidFill>
                  <a:schemeClr val="tx1"/>
                </a:solidFill>
              </a:rPr>
              <a:t>PERIOD-11</a:t>
            </a:r>
          </a:p>
        </p:txBody>
      </p:sp>
      <p:pic>
        <p:nvPicPr>
          <p:cNvPr id="2052" name="Picture 4" descr="https://lh5.googleusercontent.com/B2T2ql4TLjSp4ggLqeDbw6DFpympyfswUtrz-ep90zjZpSCeRdrh5O-r-ciOZWWNnQpfTh0JhbmBes_QYjfZ0oNf0orHv3YbFGbQVGiE5wE10TvecMrl56liQVRS4919T7CdvvPq7JNX0fFITw"/>
          <p:cNvPicPr>
            <a:picLocks noChangeAspect="1" noChangeArrowheads="1"/>
          </p:cNvPicPr>
          <p:nvPr/>
        </p:nvPicPr>
        <p:blipFill>
          <a:blip r:embed="rId2"/>
          <a:srcRect/>
          <a:stretch>
            <a:fillRect/>
          </a:stretch>
        </p:blipFill>
        <p:spPr bwMode="auto">
          <a:xfrm>
            <a:off x="0" y="5191125"/>
            <a:ext cx="8991600" cy="1666875"/>
          </a:xfrm>
          <a:prstGeom prst="rect">
            <a:avLst/>
          </a:prstGeom>
          <a:noFill/>
          <a:ln w="9525">
            <a:noFill/>
            <a:miter lim="800000"/>
            <a:headEnd/>
            <a:tailEnd/>
          </a:ln>
        </p:spPr>
      </p:pic>
      <p:pic>
        <p:nvPicPr>
          <p:cNvPr id="2053" name="Picture 6" descr="https://lh6.googleusercontent.com/4sdW2sq7oAFLtRv-fygcfRsKi54VwU7fOTW7tCnOkUaYOYiBTv72q8jFPRgq4C9qXtwFyQFdvpl-87pSUvtiU7PFd-9jAQ8j5WZXHvDWdN7y78oRBYVFWsaTxfo3FqgcU4bP7FZGf_3IbIWK0g"/>
          <p:cNvPicPr>
            <a:picLocks noChangeAspect="1" noChangeArrowheads="1"/>
          </p:cNvPicPr>
          <p:nvPr/>
        </p:nvPicPr>
        <p:blipFill>
          <a:blip r:embed="rId3"/>
          <a:srcRect/>
          <a:stretch>
            <a:fillRect/>
          </a:stretch>
        </p:blipFill>
        <p:spPr bwMode="auto">
          <a:xfrm>
            <a:off x="228600" y="228600"/>
            <a:ext cx="1752600" cy="1281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5745163"/>
          </a:xfrm>
        </p:spPr>
        <p:txBody>
          <a:bodyPr/>
          <a:lstStyle/>
          <a:p>
            <a:pPr>
              <a:buNone/>
            </a:pPr>
            <a:endParaRPr lang="en-US" dirty="0"/>
          </a:p>
          <a:p>
            <a:pPr>
              <a:buNone/>
            </a:pPr>
            <a:endParaRPr lang="en-US" dirty="0"/>
          </a:p>
        </p:txBody>
      </p:sp>
      <p:pic>
        <p:nvPicPr>
          <p:cNvPr id="6146" name="Picture 2" descr="C:\Users\FNSCB\Desktop\meiosis_yourgenome.png"/>
          <p:cNvPicPr>
            <a:picLocks noChangeAspect="1" noChangeArrowheads="1"/>
          </p:cNvPicPr>
          <p:nvPr/>
        </p:nvPicPr>
        <p:blipFill>
          <a:blip r:embed="rId2"/>
          <a:srcRect/>
          <a:stretch>
            <a:fillRect/>
          </a:stretch>
        </p:blipFill>
        <p:spPr bwMode="auto">
          <a:xfrm>
            <a:off x="2362200" y="0"/>
            <a:ext cx="6172199" cy="6858000"/>
          </a:xfrm>
          <a:prstGeom prst="rect">
            <a:avLst/>
          </a:prstGeom>
          <a:noFill/>
        </p:spPr>
      </p:pic>
      <p:pic>
        <p:nvPicPr>
          <p:cNvPr id="4" name="Google Shape;63;p14"/>
          <p:cNvPicPr preferRelativeResize="0"/>
          <p:nvPr/>
        </p:nvPicPr>
        <p:blipFill rotWithShape="1">
          <a:blip r:embed="rId3" cstate="print">
            <a:alphaModFix/>
          </a:blip>
          <a:srcRect/>
          <a:stretch/>
        </p:blipFill>
        <p:spPr>
          <a:xfrm>
            <a:off x="0" y="152400"/>
            <a:ext cx="1994526" cy="9928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458200" cy="457200"/>
          </a:xfrm>
        </p:spPr>
        <p:txBody>
          <a:bodyPr>
            <a:normAutofit fontScale="90000"/>
          </a:bodyPr>
          <a:lstStyle/>
          <a:p>
            <a:r>
              <a:rPr lang="en-US" sz="2800" dirty="0" smtClean="0">
                <a:solidFill>
                  <a:srgbClr val="FF0000"/>
                </a:solidFill>
              </a:rPr>
              <a:t/>
            </a:r>
            <a:br>
              <a:rPr lang="en-US" sz="2800" dirty="0" smtClean="0">
                <a:solidFill>
                  <a:srgbClr val="FF0000"/>
                </a:solidFill>
              </a:rPr>
            </a:br>
            <a:r>
              <a:rPr lang="en-US" sz="2800" dirty="0" smtClean="0">
                <a:solidFill>
                  <a:srgbClr val="FF0000"/>
                </a:solidFill>
              </a:rPr>
              <a:t>HOME </a:t>
            </a:r>
            <a:r>
              <a:rPr lang="en-US" sz="2800" dirty="0" smtClean="0">
                <a:solidFill>
                  <a:srgbClr val="FF0000"/>
                </a:solidFill>
              </a:rPr>
              <a:t>ASSIGNMENT</a:t>
            </a:r>
            <a:endParaRPr lang="en-US" sz="2800" dirty="0">
              <a:solidFill>
                <a:srgbClr val="FF0000"/>
              </a:solidFill>
            </a:endParaRPr>
          </a:p>
        </p:txBody>
      </p:sp>
      <p:sp>
        <p:nvSpPr>
          <p:cNvPr id="5" name="Content Placeholder 4"/>
          <p:cNvSpPr>
            <a:spLocks noGrp="1"/>
          </p:cNvSpPr>
          <p:nvPr>
            <p:ph idx="1"/>
          </p:nvPr>
        </p:nvSpPr>
        <p:spPr>
          <a:xfrm>
            <a:off x="381000" y="838200"/>
            <a:ext cx="8305800" cy="5287963"/>
          </a:xfrm>
        </p:spPr>
        <p:txBody>
          <a:bodyPr/>
          <a:lstStyle/>
          <a:p>
            <a:pPr>
              <a:buNone/>
            </a:pPr>
            <a:endParaRPr lang="en-IN" dirty="0" smtClean="0"/>
          </a:p>
          <a:p>
            <a:pPr>
              <a:buNone/>
            </a:pPr>
            <a:r>
              <a:rPr lang="en-IN" dirty="0" smtClean="0"/>
              <a:t>Q</a:t>
            </a:r>
            <a:r>
              <a:rPr lang="en-IN" dirty="0"/>
              <a:t>. </a:t>
            </a:r>
            <a:r>
              <a:rPr lang="en-IN" dirty="0" smtClean="0"/>
              <a:t>List </a:t>
            </a:r>
            <a:r>
              <a:rPr lang="en-IN" dirty="0" smtClean="0"/>
              <a:t>some of the similarities between plant and animal cell</a:t>
            </a:r>
            <a:endParaRPr lang="en-US" dirty="0" smtClean="0"/>
          </a:p>
          <a:p>
            <a:pPr>
              <a:buNone/>
            </a:pPr>
            <a:r>
              <a:rPr lang="en-IN" dirty="0" smtClean="0"/>
              <a:t>Q. List some of the differences between plant and animal cell</a:t>
            </a:r>
            <a:endParaRPr lang="en-US" dirty="0" smtClean="0"/>
          </a:p>
          <a:p>
            <a:pPr>
              <a:buNone/>
            </a:pPr>
            <a:r>
              <a:rPr lang="en-IN" dirty="0" smtClean="0"/>
              <a:t>Q. Draw labelled diagram comparing plant cell and animal cell </a:t>
            </a:r>
            <a:endParaRPr lang="en-US" dirty="0" smtClean="0"/>
          </a:p>
          <a:p>
            <a:pPr>
              <a:buNone/>
            </a:pPr>
            <a:r>
              <a:rPr lang="en-IN" dirty="0" smtClean="0"/>
              <a:t>Q. Differentiate between mitosis and meiosis</a:t>
            </a:r>
            <a:endParaRPr lang="en-US" dirty="0"/>
          </a:p>
        </p:txBody>
      </p:sp>
      <p:pic>
        <p:nvPicPr>
          <p:cNvPr id="4" name="Google Shape;63;p14"/>
          <p:cNvPicPr preferRelativeResize="0"/>
          <p:nvPr/>
        </p:nvPicPr>
        <p:blipFill rotWithShape="1">
          <a:blip r:embed="rId2" cstate="print">
            <a:alphaModFix/>
          </a:blip>
          <a:srcRect/>
          <a:stretch/>
        </p:blipFill>
        <p:spPr>
          <a:xfrm>
            <a:off x="0" y="152400"/>
            <a:ext cx="1994526" cy="992875"/>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endParaRPr lang="en-US" dirty="0" smtClean="0"/>
          </a:p>
        </p:txBody>
      </p:sp>
      <p:sp>
        <p:nvSpPr>
          <p:cNvPr id="28675" name="Content Placeholder 3"/>
          <p:cNvSpPr>
            <a:spLocks noGrp="1"/>
          </p:cNvSpPr>
          <p:nvPr>
            <p:ph idx="1"/>
          </p:nvPr>
        </p:nvSpPr>
        <p:spPr/>
        <p:txBody>
          <a:bodyPr>
            <a:normAutofit lnSpcReduction="10000"/>
          </a:bodyPr>
          <a:lstStyle/>
          <a:p>
            <a:pPr>
              <a:buFont typeface="Arial" charset="0"/>
              <a:buNone/>
            </a:pPr>
            <a:r>
              <a:rPr lang="en-US" b="1" dirty="0" smtClean="0"/>
              <a:t>                          </a:t>
            </a:r>
          </a:p>
          <a:p>
            <a:pPr>
              <a:buFont typeface="Arial" charset="0"/>
              <a:buNone/>
            </a:pPr>
            <a:endParaRPr lang="en-US" b="1" dirty="0" smtClean="0"/>
          </a:p>
          <a:p>
            <a:pPr>
              <a:buFont typeface="Arial" charset="0"/>
              <a:buNone/>
            </a:pPr>
            <a:r>
              <a:rPr lang="en-US" sz="4800" b="1" dirty="0" smtClean="0"/>
              <a:t>                 </a:t>
            </a:r>
            <a:r>
              <a:rPr lang="en-US" sz="4000" b="1" dirty="0" smtClean="0"/>
              <a:t>THANKING YOU</a:t>
            </a:r>
            <a:endParaRPr lang="en-US" sz="4000" dirty="0" smtClean="0"/>
          </a:p>
          <a:p>
            <a:pPr>
              <a:buFont typeface="Arial" charset="0"/>
              <a:buNone/>
            </a:pPr>
            <a:r>
              <a:rPr lang="en-US" sz="4000" b="1" smtClean="0">
                <a:solidFill>
                  <a:srgbClr val="FF0000"/>
                </a:solidFill>
              </a:rPr>
              <a:t>            </a:t>
            </a:r>
            <a:r>
              <a:rPr lang="en-US" sz="4000" b="1" dirty="0" smtClean="0">
                <a:solidFill>
                  <a:srgbClr val="FF0000"/>
                </a:solidFill>
              </a:rPr>
              <a:t>ODM EDUCATIONAL GROUP</a:t>
            </a:r>
            <a:endParaRPr lang="en-US" sz="4000" dirty="0" smtClean="0">
              <a:solidFill>
                <a:srgbClr val="FF0000"/>
              </a:solidFill>
            </a:endParaRPr>
          </a:p>
          <a:p>
            <a:pPr>
              <a:buFont typeface="Arial" charset="0"/>
              <a:buNone/>
            </a:pPr>
            <a:r>
              <a:rPr lang="en-US" dirty="0" smtClean="0"/>
              <a:t/>
            </a:r>
            <a:br>
              <a:rPr lang="en-US" dirty="0" smtClean="0"/>
            </a:br>
            <a:endParaRPr lang="en-US" dirty="0" smtClean="0"/>
          </a:p>
          <a:p>
            <a:pPr>
              <a:buFont typeface="Arial" charset="0"/>
              <a:buNone/>
            </a:pP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5897563"/>
          </a:xfrm>
        </p:spPr>
        <p:txBody>
          <a:bodyPr>
            <a:normAutofit/>
          </a:bodyPr>
          <a:lstStyle/>
          <a:p>
            <a:pPr>
              <a:buNone/>
            </a:pPr>
            <a:r>
              <a:rPr lang="en-US" sz="2400" dirty="0" smtClean="0"/>
              <a:t>                                      </a:t>
            </a:r>
            <a:endParaRPr lang="en-US" sz="2400" dirty="0" smtClean="0"/>
          </a:p>
          <a:p>
            <a:pPr>
              <a:buNone/>
            </a:pPr>
            <a:endParaRPr lang="en-US" sz="2400" dirty="0" smtClean="0">
              <a:solidFill>
                <a:srgbClr val="FF0000"/>
              </a:solidFill>
            </a:endParaRPr>
          </a:p>
          <a:p>
            <a:pPr>
              <a:buNone/>
            </a:pPr>
            <a:r>
              <a:rPr lang="en-US" sz="2400" dirty="0" smtClean="0">
                <a:solidFill>
                  <a:srgbClr val="FF0000"/>
                </a:solidFill>
              </a:rPr>
              <a:t>                                    LEARNING  </a:t>
            </a:r>
            <a:r>
              <a:rPr lang="en-US" sz="2400" dirty="0" smtClean="0">
                <a:solidFill>
                  <a:srgbClr val="FF0000"/>
                </a:solidFill>
              </a:rPr>
              <a:t>OBJECTIVE</a:t>
            </a:r>
          </a:p>
          <a:p>
            <a:pPr lvl="0"/>
            <a:r>
              <a:rPr lang="en-IN" sz="2400" dirty="0" smtClean="0"/>
              <a:t>They will be able to analyze and compare plant and animal cells</a:t>
            </a:r>
            <a:endParaRPr lang="en-US" sz="2400" dirty="0" smtClean="0"/>
          </a:p>
          <a:p>
            <a:pPr lvl="0"/>
            <a:r>
              <a:rPr lang="en-IN" sz="2400" dirty="0" smtClean="0"/>
              <a:t>Learners will be sensitized about some of the organelles which are absent in plant cells but present in an animal cell and vice versa.</a:t>
            </a:r>
            <a:endParaRPr lang="en-US" sz="2400" dirty="0" smtClean="0"/>
          </a:p>
          <a:p>
            <a:pPr lvl="0"/>
            <a:r>
              <a:rPr lang="en-IN" sz="2400" dirty="0" smtClean="0"/>
              <a:t>Learners </a:t>
            </a:r>
            <a:r>
              <a:rPr lang="en-IN" sz="2400" dirty="0" smtClean="0"/>
              <a:t>will be sensitized about cell cycle- mitosis and meiosis </a:t>
            </a:r>
            <a:endParaRPr lang="en-US" sz="2400" dirty="0" smtClean="0"/>
          </a:p>
          <a:p>
            <a:pPr lvl="0"/>
            <a:r>
              <a:rPr lang="en-IN" sz="2400" dirty="0" smtClean="0"/>
              <a:t>Students will be able to understand the cells where mitotic and meiotic division takes place.</a:t>
            </a:r>
            <a:endParaRPr lang="en-US" sz="2400" dirty="0" smtClean="0"/>
          </a:p>
          <a:p>
            <a:pPr>
              <a:buNone/>
            </a:pPr>
            <a:endParaRPr lang="en-US" sz="2400" dirty="0" smtClean="0">
              <a:solidFill>
                <a:srgbClr val="FF0000"/>
              </a:solidFill>
            </a:endParaRPr>
          </a:p>
          <a:p>
            <a:pPr>
              <a:buNone/>
            </a:pPr>
            <a:endParaRPr lang="en-US" sz="2400" dirty="0">
              <a:solidFill>
                <a:srgbClr val="FF0000"/>
              </a:solidFill>
            </a:endParaRPr>
          </a:p>
        </p:txBody>
      </p:sp>
      <p:pic>
        <p:nvPicPr>
          <p:cNvPr id="4" name="Google Shape;63;p14"/>
          <p:cNvPicPr preferRelativeResize="0"/>
          <p:nvPr/>
        </p:nvPicPr>
        <p:blipFill rotWithShape="1">
          <a:blip r:embed="rId2" cstate="print">
            <a:alphaModFix/>
          </a:blip>
          <a:srcRect/>
          <a:stretch/>
        </p:blipFill>
        <p:spPr>
          <a:xfrm>
            <a:off x="228600" y="228600"/>
            <a:ext cx="1994526" cy="916675"/>
          </a:xfrm>
          <a:prstGeom prst="rect">
            <a:avLst/>
          </a:prstGeom>
          <a:noFill/>
          <a:ln>
            <a:noFill/>
          </a:ln>
        </p:spPr>
      </p:pic>
      <p:pic>
        <p:nvPicPr>
          <p:cNvPr id="6" name="Picture 5" descr="source.gif"/>
          <p:cNvPicPr>
            <a:picLocks noChangeAspect="1"/>
          </p:cNvPicPr>
          <p:nvPr/>
        </p:nvPicPr>
        <p:blipFill>
          <a:blip r:embed="rId3" cstate="print"/>
          <a:stretch>
            <a:fillRect/>
          </a:stretch>
        </p:blipFill>
        <p:spPr>
          <a:xfrm>
            <a:off x="381000" y="4409440"/>
            <a:ext cx="2825262" cy="244856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5821363"/>
          </a:xfrm>
        </p:spPr>
        <p:txBody>
          <a:bodyPr>
            <a:normAutofit/>
          </a:bodyPr>
          <a:lstStyle/>
          <a:p>
            <a:pPr>
              <a:buNone/>
            </a:pPr>
            <a:r>
              <a:rPr lang="en-US" sz="2800" dirty="0" smtClean="0">
                <a:solidFill>
                  <a:srgbClr val="FF0000"/>
                </a:solidFill>
              </a:rPr>
              <a:t>                                     </a:t>
            </a:r>
            <a:r>
              <a:rPr lang="en-IN" sz="2800" b="1" dirty="0" smtClean="0">
                <a:solidFill>
                  <a:srgbClr val="FF0000"/>
                </a:solidFill>
              </a:rPr>
              <a:t>Introduction</a:t>
            </a:r>
            <a:endParaRPr lang="en-US" sz="2800" dirty="0" smtClean="0">
              <a:solidFill>
                <a:srgbClr val="FF0000"/>
              </a:solidFill>
            </a:endParaRPr>
          </a:p>
          <a:p>
            <a:pPr lvl="0"/>
            <a:endParaRPr lang="en-IN" sz="2400" dirty="0" smtClean="0"/>
          </a:p>
          <a:p>
            <a:pPr lvl="0"/>
            <a:endParaRPr lang="en-IN" sz="2400" dirty="0" smtClean="0"/>
          </a:p>
          <a:p>
            <a:pPr lvl="0"/>
            <a:r>
              <a:rPr lang="en-IN" sz="2400" dirty="0" smtClean="0"/>
              <a:t>Recapitulation </a:t>
            </a:r>
            <a:r>
              <a:rPr lang="en-IN" sz="2400" dirty="0" smtClean="0"/>
              <a:t>of previous topics by the teacher by conducting a </a:t>
            </a:r>
            <a:r>
              <a:rPr lang="en-IN" sz="2400" b="1" dirty="0" smtClean="0"/>
              <a:t>Group activity</a:t>
            </a:r>
            <a:r>
              <a:rPr lang="en-IN" sz="2400" dirty="0" smtClean="0"/>
              <a:t> by  segregating students into 2 groups- one group representing plant cell and other group representing animal cell.</a:t>
            </a:r>
            <a:endParaRPr lang="en-US" sz="2400" dirty="0" smtClean="0"/>
          </a:p>
          <a:p>
            <a:pPr lvl="0"/>
            <a:r>
              <a:rPr lang="en-IN" sz="2400" dirty="0" smtClean="0"/>
              <a:t>Both the groups will be given their respective cell chart and will identify different organelles and draw and label it in note copy.</a:t>
            </a:r>
            <a:endParaRPr lang="en-US" sz="2400" dirty="0" smtClean="0"/>
          </a:p>
          <a:p>
            <a:r>
              <a:rPr lang="en-IN" sz="2400" dirty="0" smtClean="0"/>
              <a:t>Followed by sharing of ideas between 2 groups.</a:t>
            </a:r>
            <a:endParaRPr lang="en-US" sz="2400" dirty="0" smtClean="0">
              <a:solidFill>
                <a:srgbClr val="FF0000"/>
              </a:solidFill>
            </a:endParaRPr>
          </a:p>
        </p:txBody>
      </p:sp>
      <p:pic>
        <p:nvPicPr>
          <p:cNvPr id="4" name="Google Shape;63;p14"/>
          <p:cNvPicPr preferRelativeResize="0"/>
          <p:nvPr/>
        </p:nvPicPr>
        <p:blipFill rotWithShape="1">
          <a:blip r:embed="rId2" cstate="print">
            <a:alphaModFix/>
          </a:blip>
          <a:srcRect/>
          <a:stretch/>
        </p:blipFill>
        <p:spPr>
          <a:xfrm>
            <a:off x="381000" y="228600"/>
            <a:ext cx="1994526" cy="9144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FNSCB\Desktop\Plant-and-Animal-Cell-Full-min.png"/>
          <p:cNvPicPr>
            <a:picLocks noGrp="1" noChangeAspect="1" noChangeArrowheads="1"/>
          </p:cNvPicPr>
          <p:nvPr>
            <p:ph idx="1"/>
          </p:nvPr>
        </p:nvPicPr>
        <p:blipFill>
          <a:blip r:embed="rId2"/>
          <a:srcRect/>
          <a:stretch>
            <a:fillRect/>
          </a:stretch>
        </p:blipFill>
        <p:spPr bwMode="auto">
          <a:xfrm>
            <a:off x="24952" y="1600200"/>
            <a:ext cx="9119048" cy="4953000"/>
          </a:xfrm>
          <a:prstGeom prst="rect">
            <a:avLst/>
          </a:prstGeom>
          <a:noFill/>
        </p:spPr>
      </p:pic>
      <p:sp>
        <p:nvSpPr>
          <p:cNvPr id="5" name="Rectangle 4"/>
          <p:cNvSpPr/>
          <p:nvPr/>
        </p:nvSpPr>
        <p:spPr>
          <a:xfrm>
            <a:off x="7924800" y="1600200"/>
            <a:ext cx="1219200" cy="609600"/>
          </a:xfrm>
          <a:prstGeom prst="rect">
            <a:avLst/>
          </a:prstGeom>
          <a:solidFill>
            <a:srgbClr val="800080"/>
          </a:solidFill>
          <a:ln>
            <a:solidFill>
              <a:srgbClr val="800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oogle Shape;63;p14"/>
          <p:cNvPicPr preferRelativeResize="0"/>
          <p:nvPr/>
        </p:nvPicPr>
        <p:blipFill rotWithShape="1">
          <a:blip r:embed="rId3" cstate="print">
            <a:alphaModFix/>
          </a:blip>
          <a:srcRect/>
          <a:stretch/>
        </p:blipFill>
        <p:spPr>
          <a:xfrm>
            <a:off x="0" y="381000"/>
            <a:ext cx="1994526" cy="9928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515112"/>
          </a:xfrm>
        </p:spPr>
        <p:txBody>
          <a:bodyPr>
            <a:noAutofit/>
          </a:bodyPr>
          <a:lstStyle/>
          <a:p>
            <a:r>
              <a:rPr lang="en-IN" sz="2400" b="1" dirty="0" smtClean="0">
                <a:solidFill>
                  <a:srgbClr val="FF0000"/>
                </a:solidFill>
              </a:rPr>
              <a:t>Cell cycle</a:t>
            </a:r>
            <a:endParaRPr lang="en-US" sz="2400" dirty="0">
              <a:solidFill>
                <a:srgbClr val="FF0000"/>
              </a:solidFill>
            </a:endParaRPr>
          </a:p>
        </p:txBody>
      </p:sp>
      <p:pic>
        <p:nvPicPr>
          <p:cNvPr id="3074" name="Picture 2" descr="C:\Users\FNSCB\Desktop\Cell-cycle-phases-01 (1).png"/>
          <p:cNvPicPr>
            <a:picLocks noGrp="1" noChangeAspect="1" noChangeArrowheads="1"/>
          </p:cNvPicPr>
          <p:nvPr>
            <p:ph idx="1"/>
          </p:nvPr>
        </p:nvPicPr>
        <p:blipFill>
          <a:blip r:embed="rId2"/>
          <a:srcRect/>
          <a:stretch>
            <a:fillRect/>
          </a:stretch>
        </p:blipFill>
        <p:spPr bwMode="auto">
          <a:xfrm>
            <a:off x="609600" y="762000"/>
            <a:ext cx="7307348" cy="5105400"/>
          </a:xfrm>
          <a:prstGeom prst="rect">
            <a:avLst/>
          </a:prstGeom>
          <a:noFill/>
        </p:spPr>
      </p:pic>
      <p:pic>
        <p:nvPicPr>
          <p:cNvPr id="4" name="Google Shape;63;p14"/>
          <p:cNvPicPr preferRelativeResize="0"/>
          <p:nvPr/>
        </p:nvPicPr>
        <p:blipFill rotWithShape="1">
          <a:blip r:embed="rId3" cstate="print">
            <a:alphaModFix/>
          </a:blip>
          <a:srcRect/>
          <a:stretch/>
        </p:blipFill>
        <p:spPr>
          <a:xfrm>
            <a:off x="0" y="381000"/>
            <a:ext cx="1994526" cy="992875"/>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3230562"/>
          </a:xfrm>
        </p:spPr>
        <p:txBody>
          <a:bodyPr>
            <a:normAutofit/>
          </a:bodyPr>
          <a:lstStyle/>
          <a:p>
            <a:r>
              <a:rPr lang="en-US" sz="2400" dirty="0" smtClean="0">
                <a:solidFill>
                  <a:srgbClr val="FF0000"/>
                </a:solidFill>
              </a:rPr>
              <a:t>Detailed explanation of cell cycle</a:t>
            </a:r>
            <a:br>
              <a:rPr lang="en-US" sz="2400" dirty="0" smtClean="0">
                <a:solidFill>
                  <a:srgbClr val="FF0000"/>
                </a:solidFill>
              </a:rPr>
            </a:br>
            <a:r>
              <a:rPr lang="en-US" sz="2400" dirty="0" smtClean="0">
                <a:solidFill>
                  <a:srgbClr val="FF0000"/>
                </a:solidFill>
                <a:hlinkClick r:id="rId2"/>
              </a:rPr>
              <a:t> https://youtu.be/g7iAVCLZWuM </a:t>
            </a:r>
            <a:r>
              <a:rPr lang="en-US" sz="2400" dirty="0"/>
              <a:t/>
            </a:r>
            <a:br>
              <a:rPr lang="en-US" sz="2400" dirty="0"/>
            </a:br>
            <a:r>
              <a:rPr lang="en-US" sz="2400" dirty="0"/>
              <a:t/>
            </a:r>
            <a:br>
              <a:rPr lang="en-US" sz="2400" dirty="0"/>
            </a:br>
            <a:r>
              <a:rPr lang="en-US" sz="2400" dirty="0" smtClean="0">
                <a:solidFill>
                  <a:srgbClr val="FF0000"/>
                </a:solidFill>
              </a:rPr>
              <a:t/>
            </a:r>
            <a:br>
              <a:rPr lang="en-US" sz="2400" dirty="0" smtClean="0">
                <a:solidFill>
                  <a:srgbClr val="FF0000"/>
                </a:solidFill>
              </a:rPr>
            </a:br>
            <a:endParaRPr lang="en-US" sz="2400" dirty="0">
              <a:solidFill>
                <a:srgbClr val="FF0000"/>
              </a:solidFill>
            </a:endParaRPr>
          </a:p>
        </p:txBody>
      </p:sp>
      <p:pic>
        <p:nvPicPr>
          <p:cNvPr id="3" name="Google Shape;63;p14"/>
          <p:cNvPicPr preferRelativeResize="0"/>
          <p:nvPr/>
        </p:nvPicPr>
        <p:blipFill rotWithShape="1">
          <a:blip r:embed="rId3" cstate="print">
            <a:alphaModFix/>
          </a:blip>
          <a:srcRect/>
          <a:stretch/>
        </p:blipFill>
        <p:spPr>
          <a:xfrm>
            <a:off x="152400" y="381000"/>
            <a:ext cx="1994526" cy="992875"/>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304800"/>
            <a:ext cx="8382000" cy="5821363"/>
          </a:xfrm>
        </p:spPr>
        <p:txBody>
          <a:bodyPr/>
          <a:lstStyle/>
          <a:p>
            <a:pPr>
              <a:buNone/>
            </a:pPr>
            <a:r>
              <a:rPr lang="en-US" dirty="0" smtClean="0">
                <a:solidFill>
                  <a:srgbClr val="FF0000"/>
                </a:solidFill>
              </a:rPr>
              <a:t>                                 MITOSIS</a:t>
            </a:r>
          </a:p>
          <a:p>
            <a:pPr>
              <a:lnSpc>
                <a:spcPct val="150000"/>
              </a:lnSpc>
              <a:buNone/>
            </a:pPr>
            <a:endParaRPr lang="en-US" sz="2400" dirty="0" smtClean="0"/>
          </a:p>
          <a:p>
            <a:pPr>
              <a:lnSpc>
                <a:spcPct val="150000"/>
              </a:lnSpc>
              <a:buNone/>
            </a:pPr>
            <a:r>
              <a:rPr lang="en-US" sz="2400" dirty="0" smtClean="0"/>
              <a:t>Mitosis </a:t>
            </a:r>
            <a:r>
              <a:rPr lang="en-US" sz="2400" dirty="0" smtClean="0"/>
              <a:t>is that step in the cell cycle where the newly formed DNA is separated and two new cells are formed with the same number and kind of chromosomes as the parent nucleus.</a:t>
            </a:r>
          </a:p>
          <a:p>
            <a:pPr>
              <a:lnSpc>
                <a:spcPct val="150000"/>
              </a:lnSpc>
              <a:buNone/>
            </a:pPr>
            <a:r>
              <a:rPr lang="en-IN" sz="2400" u="sng" dirty="0" smtClean="0">
                <a:hlinkClick r:id="rId2"/>
              </a:rPr>
              <a:t>https://youtu.be/ofjyw7ARP1c</a:t>
            </a:r>
            <a:endParaRPr lang="en-US" sz="2400" dirty="0" smtClean="0"/>
          </a:p>
          <a:p>
            <a:pPr>
              <a:lnSpc>
                <a:spcPct val="150000"/>
              </a:lnSpc>
              <a:buNone/>
            </a:pPr>
            <a:endParaRPr lang="en-US" sz="2400" dirty="0">
              <a:solidFill>
                <a:srgbClr val="FF0000"/>
              </a:solidFill>
            </a:endParaRPr>
          </a:p>
        </p:txBody>
      </p:sp>
      <p:pic>
        <p:nvPicPr>
          <p:cNvPr id="3" name="Google Shape;63;p14"/>
          <p:cNvPicPr preferRelativeResize="0"/>
          <p:nvPr/>
        </p:nvPicPr>
        <p:blipFill rotWithShape="1">
          <a:blip r:embed="rId3" cstate="print">
            <a:alphaModFix/>
          </a:blip>
          <a:srcRect/>
          <a:stretch/>
        </p:blipFill>
        <p:spPr>
          <a:xfrm>
            <a:off x="0" y="152400"/>
            <a:ext cx="1994526" cy="992875"/>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FNSCB\Desktop\mitosis_yourgenome.png"/>
          <p:cNvPicPr>
            <a:picLocks noGrp="1" noChangeAspect="1" noChangeArrowheads="1"/>
          </p:cNvPicPr>
          <p:nvPr>
            <p:ph idx="1"/>
          </p:nvPr>
        </p:nvPicPr>
        <p:blipFill>
          <a:blip r:embed="rId2"/>
          <a:srcRect/>
          <a:stretch>
            <a:fillRect/>
          </a:stretch>
        </p:blipFill>
        <p:spPr bwMode="auto">
          <a:xfrm>
            <a:off x="1905000" y="0"/>
            <a:ext cx="6553200" cy="6858000"/>
          </a:xfrm>
          <a:prstGeom prst="rect">
            <a:avLst/>
          </a:prstGeom>
          <a:noFill/>
        </p:spPr>
      </p:pic>
      <p:pic>
        <p:nvPicPr>
          <p:cNvPr id="3" name="Google Shape;63;p14"/>
          <p:cNvPicPr preferRelativeResize="0"/>
          <p:nvPr/>
        </p:nvPicPr>
        <p:blipFill rotWithShape="1">
          <a:blip r:embed="rId3" cstate="print">
            <a:alphaModFix/>
          </a:blip>
          <a:srcRect/>
          <a:stretch/>
        </p:blipFill>
        <p:spPr>
          <a:xfrm>
            <a:off x="0" y="381000"/>
            <a:ext cx="1994526" cy="992875"/>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4832092"/>
          </a:xfrm>
          <a:prstGeom prst="rect">
            <a:avLst/>
          </a:prstGeom>
          <a:noFill/>
        </p:spPr>
        <p:txBody>
          <a:bodyPr wrap="square" rtlCol="0">
            <a:spAutoFit/>
          </a:bodyPr>
          <a:lstStyle/>
          <a:p>
            <a:r>
              <a:rPr lang="en-US" sz="2400" dirty="0" smtClean="0">
                <a:solidFill>
                  <a:srgbClr val="FF0000"/>
                </a:solidFill>
              </a:rPr>
              <a:t>                                                      </a:t>
            </a:r>
          </a:p>
          <a:p>
            <a:r>
              <a:rPr lang="en-US" sz="2800" dirty="0" smtClean="0">
                <a:solidFill>
                  <a:srgbClr val="FF0000"/>
                </a:solidFill>
              </a:rPr>
              <a:t>                                             MEIOSIS</a:t>
            </a:r>
          </a:p>
          <a:p>
            <a:endParaRPr lang="en-US" sz="2400" dirty="0" smtClean="0">
              <a:solidFill>
                <a:srgbClr val="FF0000"/>
              </a:solidFill>
            </a:endParaRPr>
          </a:p>
          <a:p>
            <a:endParaRPr lang="en-US" sz="2400" dirty="0" smtClean="0"/>
          </a:p>
          <a:p>
            <a:r>
              <a:rPr lang="en-US" sz="2800" dirty="0" smtClean="0"/>
              <a:t>Meiosis is the type of cell division that results in four daughter cells, each with half the number of chromosomes of the parent cell.</a:t>
            </a:r>
          </a:p>
          <a:p>
            <a:endParaRPr lang="en-US" sz="2800" dirty="0" smtClean="0"/>
          </a:p>
          <a:p>
            <a:r>
              <a:rPr lang="en-IN" sz="2400" u="sng" dirty="0" smtClean="0">
                <a:hlinkClick r:id="rId2"/>
              </a:rPr>
              <a:t>https://youtu.be/nMEyeKQClqI</a:t>
            </a:r>
            <a:endParaRPr lang="en-US" sz="2400" dirty="0" smtClean="0"/>
          </a:p>
          <a:p>
            <a:endParaRPr lang="en-US" sz="2400" dirty="0" smtClean="0"/>
          </a:p>
          <a:p>
            <a:endParaRPr lang="en-US" sz="2400" dirty="0" smtClean="0">
              <a:solidFill>
                <a:srgbClr val="FF0000"/>
              </a:solidFill>
            </a:endParaRPr>
          </a:p>
          <a:p>
            <a:endParaRPr lang="en-US" sz="2400" dirty="0">
              <a:solidFill>
                <a:srgbClr val="FF0000"/>
              </a:solidFill>
            </a:endParaRPr>
          </a:p>
        </p:txBody>
      </p:sp>
      <p:pic>
        <p:nvPicPr>
          <p:cNvPr id="3" name="Google Shape;63;p14"/>
          <p:cNvPicPr preferRelativeResize="0"/>
          <p:nvPr/>
        </p:nvPicPr>
        <p:blipFill rotWithShape="1">
          <a:blip r:embed="rId3" cstate="print">
            <a:alphaModFix/>
          </a:blip>
          <a:srcRect/>
          <a:stretch/>
        </p:blipFill>
        <p:spPr>
          <a:xfrm>
            <a:off x="0" y="381000"/>
            <a:ext cx="1994526" cy="992875"/>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285</Words>
  <Application>Microsoft Office PowerPoint</Application>
  <PresentationFormat>On-screen Show (4:3)</PresentationFormat>
  <Paragraphs>45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THE FUNDAMENTAL UNIT OF LIFE </vt:lpstr>
      <vt:lpstr>Slide 2</vt:lpstr>
      <vt:lpstr>Slide 3</vt:lpstr>
      <vt:lpstr>Slide 4</vt:lpstr>
      <vt:lpstr>Cell cycle</vt:lpstr>
      <vt:lpstr>Detailed explanation of cell cycle  https://youtu.be/g7iAVCLZWuM    </vt:lpstr>
      <vt:lpstr>Slide 7</vt:lpstr>
      <vt:lpstr>Slide 8</vt:lpstr>
      <vt:lpstr>Slide 9</vt:lpstr>
      <vt:lpstr>Slide 10</vt:lpstr>
      <vt:lpstr> HOME ASSIGNMENT</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FUNDAMENTAL UNIT OF LIFE </dc:title>
  <dc:creator>FNSCB</dc:creator>
  <cp:lastModifiedBy>FNSCB</cp:lastModifiedBy>
  <cp:revision>18</cp:revision>
  <dcterms:created xsi:type="dcterms:W3CDTF">2021-02-24T13:47:45Z</dcterms:created>
  <dcterms:modified xsi:type="dcterms:W3CDTF">2021-09-27T12:14:32Z</dcterms:modified>
</cp:coreProperties>
</file>