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jKoOzOdqn4sGoGDUYlBU4cxpBVZ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BjqkgI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BjqkgE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3.jp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381000" y="1981200"/>
            <a:ext cx="84582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11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ଏକତାର ବଳ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 ଅଭ୍ୟାସ – ୩ ପ୍ରଶ୍ନ ଉତ୍ତର ଓ  ବାକ୍ୟ ଗଠନ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/>
          <p:nvPr>
            <p:ph type="ctrTitle"/>
          </p:nvPr>
        </p:nvSpPr>
        <p:spPr>
          <a:xfrm>
            <a:off x="609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164" name="Google Shape;164;p12"/>
          <p:cNvSpPr txBox="1"/>
          <p:nvPr>
            <p:ph idx="1" type="subTitle"/>
          </p:nvPr>
        </p:nvSpPr>
        <p:spPr>
          <a:xfrm>
            <a:off x="0" y="14478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rPr b="1" lang="or-IN" sz="5100">
                <a:solidFill>
                  <a:schemeClr val="dk1"/>
                </a:solidFill>
              </a:rPr>
              <a:t>  ଶ୍ରେଣୀଫର୍ଦ୍ଦ ଟିକୁ ମନେରଖ  |     </a:t>
            </a:r>
            <a:r>
              <a:rPr b="1" lang="or-IN" sz="5800"/>
              <a:t>     </a:t>
            </a:r>
            <a:endParaRPr b="1" sz="5800"/>
          </a:p>
        </p:txBody>
      </p:sp>
      <p:pic>
        <p:nvPicPr>
          <p:cNvPr id="165" name="Google Shape;16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5908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/>
          <p:nvPr>
            <p:ph type="title"/>
          </p:nvPr>
        </p:nvSpPr>
        <p:spPr>
          <a:xfrm>
            <a:off x="457200" y="2286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 ଶ୍ରବଣ,କଥନ,ପଠନ 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ଓ ଲିଖନ ଶୈଳୀର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172" name="Google Shape;1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3" name="Google Shape;17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1828800"/>
            <a:ext cx="59436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228600"/>
            <a:ext cx="1905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4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181600" y="990600"/>
            <a:ext cx="304800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219200"/>
            <a:ext cx="3048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7800" y="4267200"/>
            <a:ext cx="261937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990600" y="4038600"/>
            <a:ext cx="2971800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b="0" i="0" lang="or-IN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b="1" i="0" lang="or-IN" sz="60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ଏକତାର  ବଳ</a:t>
            </a:r>
            <a:endParaRPr b="1" i="0" sz="60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7600" y="1"/>
            <a:ext cx="16764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ctrTitle"/>
          </p:nvPr>
        </p:nvSpPr>
        <p:spPr>
          <a:xfrm>
            <a:off x="381000" y="0"/>
            <a:ext cx="777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>
                <a:solidFill>
                  <a:srgbClr val="FF0000"/>
                </a:solidFill>
              </a:rPr>
              <a:t>ମିଳିମିଶି କାମ କଲେ ,</a:t>
            </a:r>
            <a:br>
              <a:rPr lang="or-IN">
                <a:solidFill>
                  <a:srgbClr val="FF0000"/>
                </a:solidFill>
              </a:rPr>
            </a:br>
            <a:r>
              <a:rPr lang="or-IN">
                <a:solidFill>
                  <a:srgbClr val="FF0000"/>
                </a:solidFill>
              </a:rPr>
              <a:t>       ବିପଦ ନ ପଡଇ ଭଲେ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9" name="Google Shape;119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1"/>
            <a:ext cx="16764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828800"/>
            <a:ext cx="84582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type="title"/>
          </p:nvPr>
        </p:nvSpPr>
        <p:spPr>
          <a:xfrm>
            <a:off x="228600" y="228601"/>
            <a:ext cx="86037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lang="or-IN" u="sng">
                <a:solidFill>
                  <a:srgbClr val="FF0000"/>
                </a:solidFill>
              </a:rPr>
              <a:t>ଅଭ୍ୟାସ – ୩ ପଦ୍ୟଟି ପଢି ଉତ୍ତର ଲେଖ |</a:t>
            </a:r>
            <a:endParaRPr b="1" u="sng">
              <a:solidFill>
                <a:srgbClr val="FF0000"/>
              </a:solidFill>
            </a:endParaRPr>
          </a:p>
        </p:txBody>
      </p:sp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152400" y="1066800"/>
            <a:ext cx="88392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ପିମ୍ପୁଡିମାନେ କି ଚାଷ କରିବା ପାଇଁ ବିଚାର କଲେ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କିଏ  କିଆରି  ଜଗିଲା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କଣ ଦେଖି ହାତୀର ପାଟିରୁ ଲାଳ ଗଡିଲା 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ପାତି କେଉଁଠାରୁ  ଡାକ ଦେଲା 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ପାତିର  ଡାକ ଶୁଣି ପିମ୍ପୁଡିମାନେ କଣ କଲେ 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or-IN" sz="4000"/>
              <a:t>ପିମ୍ପୁଡିମାନେ ହାତୀ କବଳରୁ କିପରି ଆଖୁ କିଆରିକୁ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4000"/>
              <a:t>ରକ୍ଷା କଲେ ?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1"/>
            <a:ext cx="1371600" cy="1143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>
            <p:ph type="title"/>
          </p:nvPr>
        </p:nvSpPr>
        <p:spPr>
          <a:xfrm>
            <a:off x="228600" y="228601"/>
            <a:ext cx="86037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lang="or-IN" u="sng">
                <a:solidFill>
                  <a:srgbClr val="FF0000"/>
                </a:solidFill>
              </a:rPr>
              <a:t>ଅଭ୍ୟାସ – ୩ ପଦ୍ୟଟି ପଢି ଉତ୍ତର ଲେଖ |</a:t>
            </a:r>
            <a:endParaRPr b="1" u="sng">
              <a:solidFill>
                <a:srgbClr val="FF0000"/>
              </a:solidFill>
            </a:endParaRPr>
          </a:p>
        </p:txBody>
      </p:sp>
      <p:sp>
        <p:nvSpPr>
          <p:cNvPr id="134" name="Google Shape;134;p8"/>
          <p:cNvSpPr txBox="1"/>
          <p:nvPr>
            <p:ph idx="1" type="body"/>
          </p:nvPr>
        </p:nvSpPr>
        <p:spPr>
          <a:xfrm>
            <a:off x="0" y="1066800"/>
            <a:ext cx="9144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4000"/>
              <a:t>୧-ପିମ୍ପୁଡିମାନେ କିଚାଷ କରିବା ପାଇଁ ବିଚାର କଲେ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4000"/>
              <a:t>ଉ- ପିମ୍ପୁଡିମାନେ ଆଖୁ ଚାଷ କରିବା ପାଇଁ ବିଚାର କଲେ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4000"/>
              <a:t>୨-କିଏ  କିଆରି  ଜଗିଲା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4000"/>
              <a:t>ଉ- ପାତିମାଙ୍କଡ  କିଆରି  ଜଗିଲା  |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4000"/>
              <a:t>୩-କଣ ଦେଖି ହାତୀର ପାଟିରୁ ଲାଳ ଗଡିଲା 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or-IN" sz="4000"/>
              <a:t>ଉ- ପାକଳ ଆଖୁ ଦେଖି ହାତୀର ପାଟିରୁ ଲାଳ ଗଡିଲା | 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40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1"/>
            <a:ext cx="1600200" cy="1143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type="title"/>
          </p:nvPr>
        </p:nvSpPr>
        <p:spPr>
          <a:xfrm>
            <a:off x="228600" y="0"/>
            <a:ext cx="86037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lang="or-IN" sz="4000" u="sng">
                <a:solidFill>
                  <a:srgbClr val="FF0000"/>
                </a:solidFill>
              </a:rPr>
              <a:t>ଅଭ୍ୟାସ – ୩ ପଦ୍ୟଟି ପଢି ଉତ୍ତର ଲେଖ |</a:t>
            </a:r>
            <a:endParaRPr b="1" sz="4000" u="sng">
              <a:solidFill>
                <a:srgbClr val="FF0000"/>
              </a:solidFill>
            </a:endParaRPr>
          </a:p>
        </p:txBody>
      </p:sp>
      <p:sp>
        <p:nvSpPr>
          <p:cNvPr id="141" name="Google Shape;141;p9"/>
          <p:cNvSpPr txBox="1"/>
          <p:nvPr>
            <p:ph idx="1" type="body"/>
          </p:nvPr>
        </p:nvSpPr>
        <p:spPr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or-IN" sz="3600"/>
              <a:t>୪- ପାତି କେଉଁଠାରୁ  ଡାକ ଦେଲା 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or-IN" sz="3600"/>
              <a:t>ଉ-ଚମ୍ପାଗଛ ଡାଳରୁ ପାତି ଡାକ ଦେଲା  |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or-IN" sz="3600"/>
              <a:t>୫-ପାତିର  ଡାକ ଶୁଣି ପିମ୍ପୁଡିମାନେ କଣ କଲେ  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or-IN" sz="3600"/>
              <a:t>ଉ- ପାତିର  ଡାକ ଶୁଣି ପିମ୍ପୁଡିମାନେ ଧାଇଁ ଆସିଲେ |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or-IN"/>
              <a:t>୬-ପିମ୍ପୁଡିମାନେ ହାତୀକବଳରୁ କିପରି ଆଖୁକିଆରିକୁ ରକ୍ଷାକଲେ  ?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or-IN" sz="3600"/>
              <a:t>ଉ-ପିମ୍ପୁଡିମାନଙ୍କ କାମୁଡା ସହି ନ ପାରି ହାତୀ ଜୀବବିକଳରେ ଆଖୁକିଆରି ଛାଡ଼ି ପଳାଇଗଲା, ଏହିପରି ଭାବରେ ପିମ୍ପୁଡିମାନେ ହାତୀ କବଳରୁ କିପରି ଆଖୁ କିଆରିକୁ ରକ୍ଷା କଲେ ?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40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42" name="Google Shape;1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9" name="Google Shape;149;p10"/>
          <p:cNvSpPr txBox="1"/>
          <p:nvPr>
            <p:ph type="title"/>
          </p:nvPr>
        </p:nvSpPr>
        <p:spPr>
          <a:xfrm>
            <a:off x="152400" y="0"/>
            <a:ext cx="95250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3600" u="sng">
                <a:solidFill>
                  <a:srgbClr val="FF0000"/>
                </a:solidFill>
              </a:rPr>
              <a:t> ପ୍ରତ୍ୟେକ ଶବ୍ଦକୁ ବ୍ୟବହାର</a:t>
            </a:r>
            <a:br>
              <a:rPr lang="or-IN" sz="3600" u="sng">
                <a:solidFill>
                  <a:srgbClr val="FF0000"/>
                </a:solidFill>
              </a:rPr>
            </a:br>
            <a:r>
              <a:rPr lang="or-IN" sz="3600" u="sng">
                <a:solidFill>
                  <a:srgbClr val="FF0000"/>
                </a:solidFill>
              </a:rPr>
              <a:t> କରିଗୋଟିଏ ଲେଖାଏଁ ବାକ୍ୟ ଲେଖ |   </a:t>
            </a:r>
            <a:br>
              <a:rPr lang="or-IN" sz="3600" u="sng">
                <a:solidFill>
                  <a:srgbClr val="FF0000"/>
                </a:solidFill>
              </a:rPr>
            </a:br>
            <a:r>
              <a:rPr lang="or-IN" sz="4900"/>
              <a:t>ଚାନ୍ଦୁଆ – </a:t>
            </a:r>
            <a:br>
              <a:rPr lang="or-IN" sz="4900"/>
            </a:br>
            <a:r>
              <a:rPr lang="or-IN" sz="4900"/>
              <a:t>ସୁନ୍ଦର - </a:t>
            </a:r>
            <a:br>
              <a:rPr lang="or-IN" sz="4900"/>
            </a:br>
            <a:r>
              <a:rPr lang="or-IN" sz="4900"/>
              <a:t>ଚମ୍ପାଫୁଲ - </a:t>
            </a:r>
            <a:br>
              <a:rPr lang="or-IN" sz="4900"/>
            </a:br>
            <a:r>
              <a:rPr lang="or-IN" sz="4900"/>
              <a:t>ପିମ୍ପୁଡି-</a:t>
            </a:r>
            <a:br>
              <a:rPr lang="or-IN" sz="4900"/>
            </a:br>
            <a:r>
              <a:rPr lang="or-IN" sz="4900"/>
              <a:t>ସମ୍ପତ୍ତି-</a:t>
            </a:r>
            <a:br>
              <a:rPr lang="or-IN" sz="4900"/>
            </a:br>
            <a:r>
              <a:rPr lang="or-IN" sz="4900"/>
              <a:t>ହାତୀ-</a:t>
            </a:r>
            <a:br>
              <a:rPr lang="or-IN" sz="4900"/>
            </a:br>
            <a:r>
              <a:rPr lang="or-IN" sz="4900"/>
              <a:t>ଆଖୁ-</a:t>
            </a:r>
            <a:br>
              <a:rPr lang="or-IN" sz="4900"/>
            </a:br>
            <a:br>
              <a:rPr lang="or-IN" sz="3600"/>
            </a:br>
            <a:endParaRPr sz="3600">
              <a:solidFill>
                <a:srgbClr val="FF0000"/>
              </a:solidFill>
            </a:endParaRPr>
          </a:p>
        </p:txBody>
      </p:sp>
      <p:sp>
        <p:nvSpPr>
          <p:cNvPr id="150" name="Google Shape;150;p10"/>
          <p:cNvSpPr/>
          <p:nvPr/>
        </p:nvSpPr>
        <p:spPr>
          <a:xfrm>
            <a:off x="35442" y="30569"/>
            <a:ext cx="12156557" cy="6827432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0" y="1371600"/>
            <a:ext cx="60198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8" name="Google Shape;158;p11"/>
          <p:cNvSpPr txBox="1"/>
          <p:nvPr>
            <p:ph type="title"/>
          </p:nvPr>
        </p:nvSpPr>
        <p:spPr>
          <a:xfrm>
            <a:off x="152400" y="0"/>
            <a:ext cx="89916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3600" u="sng">
                <a:solidFill>
                  <a:srgbClr val="FF0000"/>
                </a:solidFill>
              </a:rPr>
              <a:t> ପ୍ରତ୍ୟେକ ଶବ୍ଦକୁ ବ୍ୟବହାର କରିଗୋଟିଏ </a:t>
            </a:r>
            <a:br>
              <a:rPr lang="or-IN" sz="3600" u="sng">
                <a:solidFill>
                  <a:srgbClr val="FF0000"/>
                </a:solidFill>
              </a:rPr>
            </a:br>
            <a:r>
              <a:rPr lang="or-IN" sz="3600" u="sng">
                <a:solidFill>
                  <a:srgbClr val="FF0000"/>
                </a:solidFill>
              </a:rPr>
              <a:t>ଲେଖାଏଁ ବାକ୍ୟ ଲେଖ |   </a:t>
            </a:r>
            <a:br>
              <a:rPr lang="or-IN" sz="3600" u="sng">
                <a:solidFill>
                  <a:srgbClr val="FF0000"/>
                </a:solidFill>
              </a:rPr>
            </a:br>
            <a:r>
              <a:rPr lang="or-IN" sz="4400"/>
              <a:t>ଚାନ୍ଦୁଆ – ପିପିଲିରେ  ଚାନ୍ଦୁଆ  ମିଳେ |</a:t>
            </a:r>
            <a:br>
              <a:rPr lang="or-IN" sz="4400"/>
            </a:br>
            <a:r>
              <a:rPr lang="or-IN" sz="4400"/>
              <a:t>ସୁନ୍ଦର –ବଗିଚାରେ ଫୁଲ ଗୁଡିକ ବହୁତ ସୁନ୍ଦର ଦେଖାଯାଉଛି  |</a:t>
            </a:r>
            <a:br>
              <a:rPr lang="or-IN" sz="4400"/>
            </a:br>
            <a:r>
              <a:rPr lang="or-IN" sz="4400"/>
              <a:t>ଚମ୍ପାଫୁଲ –ଚମ୍ପାଫୁଲର ସୁଗନ୍ଧ ସମସ୍ତଙ୍କୁ ଭଲ ଲାଗେ | </a:t>
            </a:r>
            <a:br>
              <a:rPr lang="or-IN" sz="4400"/>
            </a:br>
            <a:r>
              <a:rPr lang="or-IN" sz="4400"/>
              <a:t>ପିମ୍ପୁଡି- ପିମ୍ପୁଡି ଏକ ପରିଶ୍ରମୀ  ଜୀବ   |</a:t>
            </a:r>
            <a:br>
              <a:rPr lang="or-IN" sz="4400"/>
            </a:br>
            <a:r>
              <a:rPr lang="or-IN" sz="4400"/>
              <a:t>ସମ୍ପତ୍ତି- ବନ୍ୟସମ୍ପତ୍ତି ର ସୁରକ୍ଷା କରିବା  ଉଚିତ  |</a:t>
            </a:r>
            <a:br>
              <a:rPr lang="or-IN" sz="4400"/>
            </a:br>
            <a:r>
              <a:rPr lang="or-IN" sz="4400"/>
              <a:t>ହାତୀ- ହାତୀ ଏକ ବଳଶାଳୀ ଜୀବ   |</a:t>
            </a:r>
            <a:br>
              <a:rPr lang="or-IN" sz="4400"/>
            </a:br>
            <a:r>
              <a:rPr lang="or-IN" sz="4400"/>
              <a:t>ଆଖୁ- ଆଖୁ ରସରୁ ଗୁଡ ତିଆରି ହୁଏ   |</a:t>
            </a:r>
            <a:br>
              <a:rPr lang="or-IN" sz="4400"/>
            </a:br>
            <a:br>
              <a:rPr lang="or-IN"/>
            </a:br>
            <a:br>
              <a:rPr lang="or-IN" sz="3200"/>
            </a:b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