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54" r:id="rId2"/>
    <p:sldId id="327" r:id="rId3"/>
    <p:sldId id="328" r:id="rId4"/>
    <p:sldId id="329" r:id="rId5"/>
    <p:sldId id="291" r:id="rId6"/>
    <p:sldId id="323" r:id="rId7"/>
    <p:sldId id="292" r:id="rId8"/>
    <p:sldId id="257" r:id="rId9"/>
    <p:sldId id="363" r:id="rId10"/>
    <p:sldId id="258" r:id="rId11"/>
    <p:sldId id="259" r:id="rId12"/>
    <p:sldId id="296" r:id="rId13"/>
    <p:sldId id="261" r:id="rId14"/>
    <p:sldId id="263" r:id="rId15"/>
    <p:sldId id="297" r:id="rId16"/>
    <p:sldId id="35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B2C09-6245-4EAD-B8E9-FB1B557C6A2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0A5CEC5C-68E8-403F-AE00-2C960903D7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54A09D72-C9AA-40E2-B8E6-964993F03E17}"/>
              </a:ext>
            </a:extLst>
          </p:cNvPr>
          <p:cNvSpPr>
            <a:spLocks noGrp="1"/>
          </p:cNvSpPr>
          <p:nvPr>
            <p:ph type="dt" sz="half" idx="10"/>
          </p:nvPr>
        </p:nvSpPr>
        <p:spPr/>
        <p:txBody>
          <a:bodyPr/>
          <a:lstStyle/>
          <a:p>
            <a:fld id="{35060390-60E3-45FC-9ECA-FCE516119AAD}" type="datetimeFigureOut">
              <a:rPr lang="en-IN" smtClean="0"/>
              <a:t>02-04-2022</a:t>
            </a:fld>
            <a:endParaRPr lang="en-IN"/>
          </a:p>
        </p:txBody>
      </p:sp>
      <p:sp>
        <p:nvSpPr>
          <p:cNvPr id="5" name="Footer Placeholder 4">
            <a:extLst>
              <a:ext uri="{FF2B5EF4-FFF2-40B4-BE49-F238E27FC236}">
                <a16:creationId xmlns:a16="http://schemas.microsoft.com/office/drawing/2014/main" id="{5E474479-FE97-4369-B2FE-BD4DCFFCB3E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971D52A-FCFC-416D-BDBB-FD4934A73227}"/>
              </a:ext>
            </a:extLst>
          </p:cNvPr>
          <p:cNvSpPr>
            <a:spLocks noGrp="1"/>
          </p:cNvSpPr>
          <p:nvPr>
            <p:ph type="sldNum" sz="quarter" idx="12"/>
          </p:nvPr>
        </p:nvSpPr>
        <p:spPr/>
        <p:txBody>
          <a:bodyPr/>
          <a:lstStyle/>
          <a:p>
            <a:fld id="{FF8D8136-F578-49D0-A477-F47BDE414864}" type="slidenum">
              <a:rPr lang="en-IN" smtClean="0"/>
              <a:t>‹#›</a:t>
            </a:fld>
            <a:endParaRPr lang="en-IN"/>
          </a:p>
        </p:txBody>
      </p:sp>
    </p:spTree>
    <p:extLst>
      <p:ext uri="{BB962C8B-B14F-4D97-AF65-F5344CB8AC3E}">
        <p14:creationId xmlns:p14="http://schemas.microsoft.com/office/powerpoint/2010/main" val="461876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86DDB-B510-4181-A2C7-0208BDD3C8BE}"/>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35EFB1ED-83D4-4967-A3B6-A0973D1B283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3AE2622-73A2-4803-8D67-B2D8FE4C7EC7}"/>
              </a:ext>
            </a:extLst>
          </p:cNvPr>
          <p:cNvSpPr>
            <a:spLocks noGrp="1"/>
          </p:cNvSpPr>
          <p:nvPr>
            <p:ph type="dt" sz="half" idx="10"/>
          </p:nvPr>
        </p:nvSpPr>
        <p:spPr/>
        <p:txBody>
          <a:bodyPr/>
          <a:lstStyle/>
          <a:p>
            <a:fld id="{35060390-60E3-45FC-9ECA-FCE516119AAD}" type="datetimeFigureOut">
              <a:rPr lang="en-IN" smtClean="0"/>
              <a:t>02-04-2022</a:t>
            </a:fld>
            <a:endParaRPr lang="en-IN"/>
          </a:p>
        </p:txBody>
      </p:sp>
      <p:sp>
        <p:nvSpPr>
          <p:cNvPr id="5" name="Footer Placeholder 4">
            <a:extLst>
              <a:ext uri="{FF2B5EF4-FFF2-40B4-BE49-F238E27FC236}">
                <a16:creationId xmlns:a16="http://schemas.microsoft.com/office/drawing/2014/main" id="{2E3FB015-EF30-4895-8DD0-F922A8E2324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A062623-8E4F-4BC6-9AA0-479D664E2768}"/>
              </a:ext>
            </a:extLst>
          </p:cNvPr>
          <p:cNvSpPr>
            <a:spLocks noGrp="1"/>
          </p:cNvSpPr>
          <p:nvPr>
            <p:ph type="sldNum" sz="quarter" idx="12"/>
          </p:nvPr>
        </p:nvSpPr>
        <p:spPr/>
        <p:txBody>
          <a:bodyPr/>
          <a:lstStyle/>
          <a:p>
            <a:fld id="{FF8D8136-F578-49D0-A477-F47BDE414864}" type="slidenum">
              <a:rPr lang="en-IN" smtClean="0"/>
              <a:t>‹#›</a:t>
            </a:fld>
            <a:endParaRPr lang="en-IN"/>
          </a:p>
        </p:txBody>
      </p:sp>
    </p:spTree>
    <p:extLst>
      <p:ext uri="{BB962C8B-B14F-4D97-AF65-F5344CB8AC3E}">
        <p14:creationId xmlns:p14="http://schemas.microsoft.com/office/powerpoint/2010/main" val="1259723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3AE3E2-BB29-4632-98D4-E0B3B2457F9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F7A26A3C-20D6-4355-8252-F263C4D0BCB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D0B598D-3A50-4D8B-81C3-20CBFF87FB2F}"/>
              </a:ext>
            </a:extLst>
          </p:cNvPr>
          <p:cNvSpPr>
            <a:spLocks noGrp="1"/>
          </p:cNvSpPr>
          <p:nvPr>
            <p:ph type="dt" sz="half" idx="10"/>
          </p:nvPr>
        </p:nvSpPr>
        <p:spPr/>
        <p:txBody>
          <a:bodyPr/>
          <a:lstStyle/>
          <a:p>
            <a:fld id="{35060390-60E3-45FC-9ECA-FCE516119AAD}" type="datetimeFigureOut">
              <a:rPr lang="en-IN" smtClean="0"/>
              <a:t>02-04-2022</a:t>
            </a:fld>
            <a:endParaRPr lang="en-IN"/>
          </a:p>
        </p:txBody>
      </p:sp>
      <p:sp>
        <p:nvSpPr>
          <p:cNvPr id="5" name="Footer Placeholder 4">
            <a:extLst>
              <a:ext uri="{FF2B5EF4-FFF2-40B4-BE49-F238E27FC236}">
                <a16:creationId xmlns:a16="http://schemas.microsoft.com/office/drawing/2014/main" id="{0047EDDF-8F2F-4762-B5C3-3261A53484E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36F72B6-2BEA-4D2C-AD48-016BDE172F07}"/>
              </a:ext>
            </a:extLst>
          </p:cNvPr>
          <p:cNvSpPr>
            <a:spLocks noGrp="1"/>
          </p:cNvSpPr>
          <p:nvPr>
            <p:ph type="sldNum" sz="quarter" idx="12"/>
          </p:nvPr>
        </p:nvSpPr>
        <p:spPr/>
        <p:txBody>
          <a:bodyPr/>
          <a:lstStyle/>
          <a:p>
            <a:fld id="{FF8D8136-F578-49D0-A477-F47BDE414864}" type="slidenum">
              <a:rPr lang="en-IN" smtClean="0"/>
              <a:t>‹#›</a:t>
            </a:fld>
            <a:endParaRPr lang="en-IN"/>
          </a:p>
        </p:txBody>
      </p:sp>
    </p:spTree>
    <p:extLst>
      <p:ext uri="{BB962C8B-B14F-4D97-AF65-F5344CB8AC3E}">
        <p14:creationId xmlns:p14="http://schemas.microsoft.com/office/powerpoint/2010/main" val="511652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7935B-224E-4E24-BDAB-6E448E165E4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8E064B8-DD2C-4F69-930C-52EA25CDA3A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6B65533-4F16-45A0-98FC-A253BEF0293F}"/>
              </a:ext>
            </a:extLst>
          </p:cNvPr>
          <p:cNvSpPr>
            <a:spLocks noGrp="1"/>
          </p:cNvSpPr>
          <p:nvPr>
            <p:ph type="dt" sz="half" idx="10"/>
          </p:nvPr>
        </p:nvSpPr>
        <p:spPr/>
        <p:txBody>
          <a:bodyPr/>
          <a:lstStyle/>
          <a:p>
            <a:fld id="{35060390-60E3-45FC-9ECA-FCE516119AAD}" type="datetimeFigureOut">
              <a:rPr lang="en-IN" smtClean="0"/>
              <a:t>02-04-2022</a:t>
            </a:fld>
            <a:endParaRPr lang="en-IN"/>
          </a:p>
        </p:txBody>
      </p:sp>
      <p:sp>
        <p:nvSpPr>
          <p:cNvPr id="5" name="Footer Placeholder 4">
            <a:extLst>
              <a:ext uri="{FF2B5EF4-FFF2-40B4-BE49-F238E27FC236}">
                <a16:creationId xmlns:a16="http://schemas.microsoft.com/office/drawing/2014/main" id="{FEC91239-68AF-4254-815C-3B22A09DD15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F1F69CD-F07C-4F78-BEC5-1AEA505B6922}"/>
              </a:ext>
            </a:extLst>
          </p:cNvPr>
          <p:cNvSpPr>
            <a:spLocks noGrp="1"/>
          </p:cNvSpPr>
          <p:nvPr>
            <p:ph type="sldNum" sz="quarter" idx="12"/>
          </p:nvPr>
        </p:nvSpPr>
        <p:spPr/>
        <p:txBody>
          <a:bodyPr/>
          <a:lstStyle/>
          <a:p>
            <a:fld id="{FF8D8136-F578-49D0-A477-F47BDE414864}" type="slidenum">
              <a:rPr lang="en-IN" smtClean="0"/>
              <a:t>‹#›</a:t>
            </a:fld>
            <a:endParaRPr lang="en-IN"/>
          </a:p>
        </p:txBody>
      </p:sp>
    </p:spTree>
    <p:extLst>
      <p:ext uri="{BB962C8B-B14F-4D97-AF65-F5344CB8AC3E}">
        <p14:creationId xmlns:p14="http://schemas.microsoft.com/office/powerpoint/2010/main" val="2583731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2AFE1-B170-4F2E-ABDE-59A6B9AE8CE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64381D66-445B-4C37-BDE0-545C02F8C9A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C318FA4-B8FA-46BB-9949-41153B1EFE90}"/>
              </a:ext>
            </a:extLst>
          </p:cNvPr>
          <p:cNvSpPr>
            <a:spLocks noGrp="1"/>
          </p:cNvSpPr>
          <p:nvPr>
            <p:ph type="dt" sz="half" idx="10"/>
          </p:nvPr>
        </p:nvSpPr>
        <p:spPr/>
        <p:txBody>
          <a:bodyPr/>
          <a:lstStyle/>
          <a:p>
            <a:fld id="{35060390-60E3-45FC-9ECA-FCE516119AAD}" type="datetimeFigureOut">
              <a:rPr lang="en-IN" smtClean="0"/>
              <a:t>02-04-2022</a:t>
            </a:fld>
            <a:endParaRPr lang="en-IN"/>
          </a:p>
        </p:txBody>
      </p:sp>
      <p:sp>
        <p:nvSpPr>
          <p:cNvPr id="5" name="Footer Placeholder 4">
            <a:extLst>
              <a:ext uri="{FF2B5EF4-FFF2-40B4-BE49-F238E27FC236}">
                <a16:creationId xmlns:a16="http://schemas.microsoft.com/office/drawing/2014/main" id="{58A2FC5F-168B-4AF1-B8B4-FEBFECA450E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F2D7B06-1320-487E-9414-7B870DF9D2AE}"/>
              </a:ext>
            </a:extLst>
          </p:cNvPr>
          <p:cNvSpPr>
            <a:spLocks noGrp="1"/>
          </p:cNvSpPr>
          <p:nvPr>
            <p:ph type="sldNum" sz="quarter" idx="12"/>
          </p:nvPr>
        </p:nvSpPr>
        <p:spPr/>
        <p:txBody>
          <a:bodyPr/>
          <a:lstStyle/>
          <a:p>
            <a:fld id="{FF8D8136-F578-49D0-A477-F47BDE414864}" type="slidenum">
              <a:rPr lang="en-IN" smtClean="0"/>
              <a:t>‹#›</a:t>
            </a:fld>
            <a:endParaRPr lang="en-IN"/>
          </a:p>
        </p:txBody>
      </p:sp>
    </p:spTree>
    <p:extLst>
      <p:ext uri="{BB962C8B-B14F-4D97-AF65-F5344CB8AC3E}">
        <p14:creationId xmlns:p14="http://schemas.microsoft.com/office/powerpoint/2010/main" val="845741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2A27B-FD99-419A-8E54-5D6EB59C249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8281CC5-7D66-4FFC-9133-15ECE43D543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C4511D47-650D-4F38-852F-0717A062BEB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92922C60-6A8A-4BE9-A90D-94BD2FEA2F86}"/>
              </a:ext>
            </a:extLst>
          </p:cNvPr>
          <p:cNvSpPr>
            <a:spLocks noGrp="1"/>
          </p:cNvSpPr>
          <p:nvPr>
            <p:ph type="dt" sz="half" idx="10"/>
          </p:nvPr>
        </p:nvSpPr>
        <p:spPr/>
        <p:txBody>
          <a:bodyPr/>
          <a:lstStyle/>
          <a:p>
            <a:fld id="{35060390-60E3-45FC-9ECA-FCE516119AAD}" type="datetimeFigureOut">
              <a:rPr lang="en-IN" smtClean="0"/>
              <a:t>02-04-2022</a:t>
            </a:fld>
            <a:endParaRPr lang="en-IN"/>
          </a:p>
        </p:txBody>
      </p:sp>
      <p:sp>
        <p:nvSpPr>
          <p:cNvPr id="6" name="Footer Placeholder 5">
            <a:extLst>
              <a:ext uri="{FF2B5EF4-FFF2-40B4-BE49-F238E27FC236}">
                <a16:creationId xmlns:a16="http://schemas.microsoft.com/office/drawing/2014/main" id="{F4DF48E6-5BAD-4527-8E4E-C101E9BE823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B266B3E-F3B9-493E-9D06-F7FBAC742396}"/>
              </a:ext>
            </a:extLst>
          </p:cNvPr>
          <p:cNvSpPr>
            <a:spLocks noGrp="1"/>
          </p:cNvSpPr>
          <p:nvPr>
            <p:ph type="sldNum" sz="quarter" idx="12"/>
          </p:nvPr>
        </p:nvSpPr>
        <p:spPr/>
        <p:txBody>
          <a:bodyPr/>
          <a:lstStyle/>
          <a:p>
            <a:fld id="{FF8D8136-F578-49D0-A477-F47BDE414864}" type="slidenum">
              <a:rPr lang="en-IN" smtClean="0"/>
              <a:t>‹#›</a:t>
            </a:fld>
            <a:endParaRPr lang="en-IN"/>
          </a:p>
        </p:txBody>
      </p:sp>
    </p:spTree>
    <p:extLst>
      <p:ext uri="{BB962C8B-B14F-4D97-AF65-F5344CB8AC3E}">
        <p14:creationId xmlns:p14="http://schemas.microsoft.com/office/powerpoint/2010/main" val="2272487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0C501-362A-4E82-AE41-3E4DCB1452FA}"/>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A5800805-5526-45A8-86C7-704CAFF2F3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06FF4E5-081C-415F-B636-9ACE7EC3220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3BA6DD10-2B3E-4C2C-8E39-3D8EF18945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F94CC73-E8D3-4A85-ACBC-5ECEDE49560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7813C59C-83EE-4AA5-A6C8-F92BE57382B0}"/>
              </a:ext>
            </a:extLst>
          </p:cNvPr>
          <p:cNvSpPr>
            <a:spLocks noGrp="1"/>
          </p:cNvSpPr>
          <p:nvPr>
            <p:ph type="dt" sz="half" idx="10"/>
          </p:nvPr>
        </p:nvSpPr>
        <p:spPr/>
        <p:txBody>
          <a:bodyPr/>
          <a:lstStyle/>
          <a:p>
            <a:fld id="{35060390-60E3-45FC-9ECA-FCE516119AAD}" type="datetimeFigureOut">
              <a:rPr lang="en-IN" smtClean="0"/>
              <a:t>02-04-2022</a:t>
            </a:fld>
            <a:endParaRPr lang="en-IN"/>
          </a:p>
        </p:txBody>
      </p:sp>
      <p:sp>
        <p:nvSpPr>
          <p:cNvPr id="8" name="Footer Placeholder 7">
            <a:extLst>
              <a:ext uri="{FF2B5EF4-FFF2-40B4-BE49-F238E27FC236}">
                <a16:creationId xmlns:a16="http://schemas.microsoft.com/office/drawing/2014/main" id="{8A568BC0-5FD0-40A3-8399-DFF92F99A8E5}"/>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B15B8ED5-097E-467F-A8C0-4ED3D048E199}"/>
              </a:ext>
            </a:extLst>
          </p:cNvPr>
          <p:cNvSpPr>
            <a:spLocks noGrp="1"/>
          </p:cNvSpPr>
          <p:nvPr>
            <p:ph type="sldNum" sz="quarter" idx="12"/>
          </p:nvPr>
        </p:nvSpPr>
        <p:spPr/>
        <p:txBody>
          <a:bodyPr/>
          <a:lstStyle/>
          <a:p>
            <a:fld id="{FF8D8136-F578-49D0-A477-F47BDE414864}" type="slidenum">
              <a:rPr lang="en-IN" smtClean="0"/>
              <a:t>‹#›</a:t>
            </a:fld>
            <a:endParaRPr lang="en-IN"/>
          </a:p>
        </p:txBody>
      </p:sp>
    </p:spTree>
    <p:extLst>
      <p:ext uri="{BB962C8B-B14F-4D97-AF65-F5344CB8AC3E}">
        <p14:creationId xmlns:p14="http://schemas.microsoft.com/office/powerpoint/2010/main" val="442740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B102A-09CD-45A0-8BBC-977B3498994D}"/>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B71E6461-9AAB-4BCB-B91E-0F03891D1AB6}"/>
              </a:ext>
            </a:extLst>
          </p:cNvPr>
          <p:cNvSpPr>
            <a:spLocks noGrp="1"/>
          </p:cNvSpPr>
          <p:nvPr>
            <p:ph type="dt" sz="half" idx="10"/>
          </p:nvPr>
        </p:nvSpPr>
        <p:spPr/>
        <p:txBody>
          <a:bodyPr/>
          <a:lstStyle/>
          <a:p>
            <a:fld id="{35060390-60E3-45FC-9ECA-FCE516119AAD}" type="datetimeFigureOut">
              <a:rPr lang="en-IN" smtClean="0"/>
              <a:t>02-04-2022</a:t>
            </a:fld>
            <a:endParaRPr lang="en-IN"/>
          </a:p>
        </p:txBody>
      </p:sp>
      <p:sp>
        <p:nvSpPr>
          <p:cNvPr id="4" name="Footer Placeholder 3">
            <a:extLst>
              <a:ext uri="{FF2B5EF4-FFF2-40B4-BE49-F238E27FC236}">
                <a16:creationId xmlns:a16="http://schemas.microsoft.com/office/drawing/2014/main" id="{C0955876-1C1B-4B27-B725-405897DD4C90}"/>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72605648-2F6E-4BCD-BD98-EBEF7EE8095F}"/>
              </a:ext>
            </a:extLst>
          </p:cNvPr>
          <p:cNvSpPr>
            <a:spLocks noGrp="1"/>
          </p:cNvSpPr>
          <p:nvPr>
            <p:ph type="sldNum" sz="quarter" idx="12"/>
          </p:nvPr>
        </p:nvSpPr>
        <p:spPr/>
        <p:txBody>
          <a:bodyPr/>
          <a:lstStyle/>
          <a:p>
            <a:fld id="{FF8D8136-F578-49D0-A477-F47BDE414864}" type="slidenum">
              <a:rPr lang="en-IN" smtClean="0"/>
              <a:t>‹#›</a:t>
            </a:fld>
            <a:endParaRPr lang="en-IN"/>
          </a:p>
        </p:txBody>
      </p:sp>
    </p:spTree>
    <p:extLst>
      <p:ext uri="{BB962C8B-B14F-4D97-AF65-F5344CB8AC3E}">
        <p14:creationId xmlns:p14="http://schemas.microsoft.com/office/powerpoint/2010/main" val="667128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68F899D-AA0C-4AEA-9532-EB097658385D}"/>
              </a:ext>
            </a:extLst>
          </p:cNvPr>
          <p:cNvSpPr>
            <a:spLocks noGrp="1"/>
          </p:cNvSpPr>
          <p:nvPr>
            <p:ph type="dt" sz="half" idx="10"/>
          </p:nvPr>
        </p:nvSpPr>
        <p:spPr/>
        <p:txBody>
          <a:bodyPr/>
          <a:lstStyle/>
          <a:p>
            <a:fld id="{35060390-60E3-45FC-9ECA-FCE516119AAD}" type="datetimeFigureOut">
              <a:rPr lang="en-IN" smtClean="0"/>
              <a:t>02-04-2022</a:t>
            </a:fld>
            <a:endParaRPr lang="en-IN"/>
          </a:p>
        </p:txBody>
      </p:sp>
      <p:sp>
        <p:nvSpPr>
          <p:cNvPr id="3" name="Footer Placeholder 2">
            <a:extLst>
              <a:ext uri="{FF2B5EF4-FFF2-40B4-BE49-F238E27FC236}">
                <a16:creationId xmlns:a16="http://schemas.microsoft.com/office/drawing/2014/main" id="{6BEF9D3B-CECF-440B-AE61-457EEB2451D7}"/>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311B6471-672F-477A-9233-AB072224A035}"/>
              </a:ext>
            </a:extLst>
          </p:cNvPr>
          <p:cNvSpPr>
            <a:spLocks noGrp="1"/>
          </p:cNvSpPr>
          <p:nvPr>
            <p:ph type="sldNum" sz="quarter" idx="12"/>
          </p:nvPr>
        </p:nvSpPr>
        <p:spPr/>
        <p:txBody>
          <a:bodyPr/>
          <a:lstStyle/>
          <a:p>
            <a:fld id="{FF8D8136-F578-49D0-A477-F47BDE414864}" type="slidenum">
              <a:rPr lang="en-IN" smtClean="0"/>
              <a:t>‹#›</a:t>
            </a:fld>
            <a:endParaRPr lang="en-IN"/>
          </a:p>
        </p:txBody>
      </p:sp>
    </p:spTree>
    <p:extLst>
      <p:ext uri="{BB962C8B-B14F-4D97-AF65-F5344CB8AC3E}">
        <p14:creationId xmlns:p14="http://schemas.microsoft.com/office/powerpoint/2010/main" val="618478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A9834E-C9DE-45DC-A948-9FACF78847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283D7AC-9677-4446-9BBB-871FF0AAAD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EBE36161-6B84-4672-BE8D-A1DDCF9F63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D2A504-8963-4504-B07D-5D7463AA4123}"/>
              </a:ext>
            </a:extLst>
          </p:cNvPr>
          <p:cNvSpPr>
            <a:spLocks noGrp="1"/>
          </p:cNvSpPr>
          <p:nvPr>
            <p:ph type="dt" sz="half" idx="10"/>
          </p:nvPr>
        </p:nvSpPr>
        <p:spPr/>
        <p:txBody>
          <a:bodyPr/>
          <a:lstStyle/>
          <a:p>
            <a:fld id="{35060390-60E3-45FC-9ECA-FCE516119AAD}" type="datetimeFigureOut">
              <a:rPr lang="en-IN" smtClean="0"/>
              <a:t>02-04-2022</a:t>
            </a:fld>
            <a:endParaRPr lang="en-IN"/>
          </a:p>
        </p:txBody>
      </p:sp>
      <p:sp>
        <p:nvSpPr>
          <p:cNvPr id="6" name="Footer Placeholder 5">
            <a:extLst>
              <a:ext uri="{FF2B5EF4-FFF2-40B4-BE49-F238E27FC236}">
                <a16:creationId xmlns:a16="http://schemas.microsoft.com/office/drawing/2014/main" id="{FAE6CFA2-96E8-4C90-861D-234027D8B7D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1972BE0-74E5-4503-9A07-031322BA8E49}"/>
              </a:ext>
            </a:extLst>
          </p:cNvPr>
          <p:cNvSpPr>
            <a:spLocks noGrp="1"/>
          </p:cNvSpPr>
          <p:nvPr>
            <p:ph type="sldNum" sz="quarter" idx="12"/>
          </p:nvPr>
        </p:nvSpPr>
        <p:spPr/>
        <p:txBody>
          <a:bodyPr/>
          <a:lstStyle/>
          <a:p>
            <a:fld id="{FF8D8136-F578-49D0-A477-F47BDE414864}" type="slidenum">
              <a:rPr lang="en-IN" smtClean="0"/>
              <a:t>‹#›</a:t>
            </a:fld>
            <a:endParaRPr lang="en-IN"/>
          </a:p>
        </p:txBody>
      </p:sp>
    </p:spTree>
    <p:extLst>
      <p:ext uri="{BB962C8B-B14F-4D97-AF65-F5344CB8AC3E}">
        <p14:creationId xmlns:p14="http://schemas.microsoft.com/office/powerpoint/2010/main" val="2739937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3BCB5-89C9-4653-AF20-D33D6CB0EB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77E3B8F0-F2BD-40D9-8723-8249B209D62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8ECFB685-D053-454D-9722-7C0A80E034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EEB4E6-70A0-4F0A-AF76-CDF21F858CDE}"/>
              </a:ext>
            </a:extLst>
          </p:cNvPr>
          <p:cNvSpPr>
            <a:spLocks noGrp="1"/>
          </p:cNvSpPr>
          <p:nvPr>
            <p:ph type="dt" sz="half" idx="10"/>
          </p:nvPr>
        </p:nvSpPr>
        <p:spPr/>
        <p:txBody>
          <a:bodyPr/>
          <a:lstStyle/>
          <a:p>
            <a:fld id="{35060390-60E3-45FC-9ECA-FCE516119AAD}" type="datetimeFigureOut">
              <a:rPr lang="en-IN" smtClean="0"/>
              <a:t>02-04-2022</a:t>
            </a:fld>
            <a:endParaRPr lang="en-IN"/>
          </a:p>
        </p:txBody>
      </p:sp>
      <p:sp>
        <p:nvSpPr>
          <p:cNvPr id="6" name="Footer Placeholder 5">
            <a:extLst>
              <a:ext uri="{FF2B5EF4-FFF2-40B4-BE49-F238E27FC236}">
                <a16:creationId xmlns:a16="http://schemas.microsoft.com/office/drawing/2014/main" id="{9E531181-560D-46A4-AF8E-689D0A0C2A4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6D91D50-D665-46A6-B055-2B49B9179F84}"/>
              </a:ext>
            </a:extLst>
          </p:cNvPr>
          <p:cNvSpPr>
            <a:spLocks noGrp="1"/>
          </p:cNvSpPr>
          <p:nvPr>
            <p:ph type="sldNum" sz="quarter" idx="12"/>
          </p:nvPr>
        </p:nvSpPr>
        <p:spPr/>
        <p:txBody>
          <a:bodyPr/>
          <a:lstStyle/>
          <a:p>
            <a:fld id="{FF8D8136-F578-49D0-A477-F47BDE414864}" type="slidenum">
              <a:rPr lang="en-IN" smtClean="0"/>
              <a:t>‹#›</a:t>
            </a:fld>
            <a:endParaRPr lang="en-IN"/>
          </a:p>
        </p:txBody>
      </p:sp>
    </p:spTree>
    <p:extLst>
      <p:ext uri="{BB962C8B-B14F-4D97-AF65-F5344CB8AC3E}">
        <p14:creationId xmlns:p14="http://schemas.microsoft.com/office/powerpoint/2010/main" val="3336135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C7D853-C8CB-4445-B91F-EAFFA55D3B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2382180-959A-4837-B4B4-E21E36779D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B9EDD69-3BF2-48B8-9249-D6E0C28910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060390-60E3-45FC-9ECA-FCE516119AAD}" type="datetimeFigureOut">
              <a:rPr lang="en-IN" smtClean="0"/>
              <a:t>02-04-2022</a:t>
            </a:fld>
            <a:endParaRPr lang="en-IN"/>
          </a:p>
        </p:txBody>
      </p:sp>
      <p:sp>
        <p:nvSpPr>
          <p:cNvPr id="5" name="Footer Placeholder 4">
            <a:extLst>
              <a:ext uri="{FF2B5EF4-FFF2-40B4-BE49-F238E27FC236}">
                <a16:creationId xmlns:a16="http://schemas.microsoft.com/office/drawing/2014/main" id="{D63AB320-B0C7-457D-B964-978DC1895E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E13780EA-20B6-434E-80AF-6667D9EFE0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8D8136-F578-49D0-A477-F47BDE414864}" type="slidenum">
              <a:rPr lang="en-IN" smtClean="0"/>
              <a:t>‹#›</a:t>
            </a:fld>
            <a:endParaRPr lang="en-IN"/>
          </a:p>
        </p:txBody>
      </p:sp>
    </p:spTree>
    <p:extLst>
      <p:ext uri="{BB962C8B-B14F-4D97-AF65-F5344CB8AC3E}">
        <p14:creationId xmlns:p14="http://schemas.microsoft.com/office/powerpoint/2010/main" val="13165848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80BAADA1-5BC4-49C8-8587-AE53A5AFD7B5}"/>
              </a:ext>
            </a:extLst>
          </p:cNvPr>
          <p:cNvSpPr txBox="1"/>
          <p:nvPr/>
        </p:nvSpPr>
        <p:spPr>
          <a:xfrm>
            <a:off x="3048886" y="2967335"/>
            <a:ext cx="6097772" cy="1200329"/>
          </a:xfrm>
          <a:prstGeom prst="rect">
            <a:avLst/>
          </a:prstGeom>
          <a:noFill/>
        </p:spPr>
        <p:txBody>
          <a:bodyPr wrap="square">
            <a:spAutoFit/>
          </a:bodyPr>
          <a:lstStyle/>
          <a:p>
            <a:r>
              <a:rPr lang="en-US" dirty="0">
                <a:solidFill>
                  <a:srgbClr val="FF0000"/>
                </a:solidFill>
              </a:rPr>
              <a:t>SUBJECT:BIOLOGY </a:t>
            </a:r>
          </a:p>
          <a:p>
            <a:r>
              <a:rPr lang="en-US" dirty="0">
                <a:solidFill>
                  <a:srgbClr val="FF0000"/>
                </a:solidFill>
              </a:rPr>
              <a:t>CHAPTER:8</a:t>
            </a:r>
          </a:p>
          <a:p>
            <a:r>
              <a:rPr lang="en-US" dirty="0">
                <a:solidFill>
                  <a:srgbClr val="FF0000"/>
                </a:solidFill>
              </a:rPr>
              <a:t>CHAPTER NAME: HOW DO ORGANISMS REPRODUCE?</a:t>
            </a:r>
          </a:p>
          <a:p>
            <a:r>
              <a:rPr lang="en-US" dirty="0">
                <a:solidFill>
                  <a:srgbClr val="FF0000"/>
                </a:solidFill>
              </a:rPr>
              <a:t>PERIOD-4</a:t>
            </a:r>
          </a:p>
        </p:txBody>
      </p:sp>
      <p:pic>
        <p:nvPicPr>
          <p:cNvPr id="8" name="Picture 2" descr="https://lh6.googleusercontent.com/YnAKMN6Q_N49S3m2OrAAFzj82EoqJGvBx9mjxw0X0MSFyXvzp-LTzQJPk_2uQbwFzY9FsMlCgyLHQfP7IAJJ2ixgeg0WUCatowkdw-KIFt75BUaM5nm1BLo1B9FJ-OVv1G0avlTsV59-6wLuYQ">
            <a:extLst>
              <a:ext uri="{FF2B5EF4-FFF2-40B4-BE49-F238E27FC236}">
                <a16:creationId xmlns:a16="http://schemas.microsoft.com/office/drawing/2014/main" id="{7843A3BA-330B-4B2B-9863-38FAC6098965}"/>
              </a:ext>
            </a:extLst>
          </p:cNvPr>
          <p:cNvPicPr>
            <a:picLocks noChangeAspect="1" noChangeArrowheads="1"/>
          </p:cNvPicPr>
          <p:nvPr/>
        </p:nvPicPr>
        <p:blipFill>
          <a:blip r:embed="rId2"/>
          <a:srcRect/>
          <a:stretch>
            <a:fillRect/>
          </a:stretch>
        </p:blipFill>
        <p:spPr bwMode="auto">
          <a:xfrm>
            <a:off x="108857" y="4997302"/>
            <a:ext cx="11974285" cy="1860698"/>
          </a:xfrm>
          <a:prstGeom prst="rect">
            <a:avLst/>
          </a:prstGeom>
          <a:noFill/>
        </p:spPr>
      </p:pic>
      <p:pic>
        <p:nvPicPr>
          <p:cNvPr id="5" name="Picture 4">
            <a:extLst>
              <a:ext uri="{FF2B5EF4-FFF2-40B4-BE49-F238E27FC236}">
                <a16:creationId xmlns:a16="http://schemas.microsoft.com/office/drawing/2014/main" id="{A56D3198-E62D-4598-8542-E86BF9D8082B}"/>
              </a:ext>
            </a:extLst>
          </p:cNvPr>
          <p:cNvPicPr>
            <a:picLocks noChangeAspect="1" noChangeArrowheads="1"/>
          </p:cNvPicPr>
          <p:nvPr/>
        </p:nvPicPr>
        <p:blipFill>
          <a:blip r:embed="rId3"/>
          <a:srcRect/>
          <a:stretch>
            <a:fillRect/>
          </a:stretch>
        </p:blipFill>
        <p:spPr bwMode="auto">
          <a:xfrm>
            <a:off x="10330542" y="302097"/>
            <a:ext cx="1752600" cy="1281113"/>
          </a:xfrm>
          <a:prstGeom prst="rect">
            <a:avLst/>
          </a:prstGeom>
          <a:noFill/>
          <a:ln w="9525">
            <a:noFill/>
            <a:miter lim="800000"/>
            <a:headEnd/>
            <a:tailEnd/>
          </a:ln>
        </p:spPr>
      </p:pic>
    </p:spTree>
    <p:extLst>
      <p:ext uri="{BB962C8B-B14F-4D97-AF65-F5344CB8AC3E}">
        <p14:creationId xmlns:p14="http://schemas.microsoft.com/office/powerpoint/2010/main" val="13490961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29C3C-F8D8-4A0E-8EF6-337FB9B2D3B7}"/>
              </a:ext>
            </a:extLst>
          </p:cNvPr>
          <p:cNvSpPr>
            <a:spLocks noGrp="1"/>
          </p:cNvSpPr>
          <p:nvPr>
            <p:ph type="title"/>
          </p:nvPr>
        </p:nvSpPr>
        <p:spPr>
          <a:xfrm>
            <a:off x="960120" y="500062"/>
            <a:ext cx="10515600" cy="1325563"/>
          </a:xfrm>
        </p:spPr>
        <p:txBody>
          <a:bodyPr>
            <a:normAutofit fontScale="90000"/>
          </a:bodyPr>
          <a:lstStyle/>
          <a:p>
            <a:pPr>
              <a:spcBef>
                <a:spcPts val="200"/>
              </a:spcBef>
              <a:tabLst>
                <a:tab pos="536575" algn="l"/>
              </a:tabLst>
            </a:pPr>
            <a:r>
              <a:rPr lang="en-US" sz="27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Vas Deferens</a:t>
            </a:r>
            <a:r>
              <a:rPr lang="en-US" sz="44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br>
              <a:rPr lang="en-IN" sz="4400" b="1" dirty="0">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rPr>
            </a:br>
            <a:r>
              <a:rPr lang="en-US" sz="4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br>
              <a:rPr lang="en-IN" sz="4400" dirty="0">
                <a:effectLst/>
                <a:latin typeface="Calibri" panose="020F0502020204030204" pitchFamily="34" charset="0"/>
                <a:ea typeface="Calibri" panose="020F0502020204030204" pitchFamily="34" charset="0"/>
              </a:rPr>
            </a:br>
            <a:endParaRPr lang="en-IN" dirty="0"/>
          </a:p>
        </p:txBody>
      </p:sp>
      <p:sp>
        <p:nvSpPr>
          <p:cNvPr id="3" name="Content Placeholder 2">
            <a:extLst>
              <a:ext uri="{FF2B5EF4-FFF2-40B4-BE49-F238E27FC236}">
                <a16:creationId xmlns:a16="http://schemas.microsoft.com/office/drawing/2014/main" id="{79081F5E-36A6-4AA4-9368-13BDC97C51B1}"/>
              </a:ext>
            </a:extLst>
          </p:cNvPr>
          <p:cNvSpPr>
            <a:spLocks noGrp="1"/>
          </p:cNvSpPr>
          <p:nvPr>
            <p:ph idx="1"/>
          </p:nvPr>
        </p:nvSpPr>
        <p:spPr/>
        <p:txBody>
          <a:bodyPr/>
          <a:lstStyle/>
          <a:p>
            <a:pPr marL="342900" lvl="0" indent="-342900">
              <a:spcBef>
                <a:spcPts val="5"/>
              </a:spcBef>
              <a:spcAft>
                <a:spcPts val="0"/>
              </a:spcAft>
              <a:buFont typeface="Wingdings" panose="05000000000000000000" pitchFamily="2" charset="2"/>
              <a:buChar char=""/>
              <a:tabLst>
                <a:tab pos="981710" algn="l"/>
              </a:tabLst>
            </a:pPr>
            <a:r>
              <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Vas</a:t>
            </a:r>
            <a:r>
              <a:rPr lang="en-US" sz="1800" spc="1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deferens</a:t>
            </a:r>
            <a:r>
              <a:rPr lang="en-US" sz="1800" spc="15"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is</a:t>
            </a:r>
            <a:r>
              <a:rPr lang="en-US" sz="1800" spc="1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a:t>
            </a:r>
            <a:r>
              <a:rPr lang="en-US" sz="1800" spc="15"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tube</a:t>
            </a:r>
            <a:r>
              <a:rPr lang="en-US" sz="1800" spc="2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which</a:t>
            </a:r>
            <a:r>
              <a:rPr lang="en-US" sz="1800" spc="15"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carries</a:t>
            </a:r>
            <a:r>
              <a:rPr lang="en-US" sz="1800" spc="15"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sperms</a:t>
            </a:r>
            <a:r>
              <a:rPr lang="en-US" sz="1800" spc="1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to</a:t>
            </a:r>
            <a:r>
              <a:rPr lang="en-US" sz="1800" spc="2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a:t>
            </a:r>
            <a:r>
              <a:rPr lang="en-US" sz="1800" spc="15"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seminal</a:t>
            </a:r>
            <a:r>
              <a:rPr lang="en-US" sz="1800" spc="15"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vesicle.</a:t>
            </a:r>
            <a:endParaRPr lang="en-IN" sz="1800" dirty="0">
              <a:effectLst/>
              <a:latin typeface="Calibri" panose="020F0502020204030204" pitchFamily="34" charset="0"/>
              <a:ea typeface="Calibri" panose="020F0502020204030204" pitchFamily="34" charset="0"/>
            </a:endParaRPr>
          </a:p>
          <a:p>
            <a:pPr marL="0" indent="0">
              <a:buNone/>
            </a:pPr>
            <a:endParaRPr lang="en-IN" dirty="0"/>
          </a:p>
        </p:txBody>
      </p:sp>
      <p:pic>
        <p:nvPicPr>
          <p:cNvPr id="4" name="Picture 2" descr="The Physiology of the Testis | SpringerLink">
            <a:extLst>
              <a:ext uri="{FF2B5EF4-FFF2-40B4-BE49-F238E27FC236}">
                <a16:creationId xmlns:a16="http://schemas.microsoft.com/office/drawing/2014/main" id="{C3899A43-2A0E-4F87-B96A-079E87BDA1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2435" y="2865120"/>
            <a:ext cx="4515485" cy="291592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10685756-E108-4577-B185-E374EE4179E1}"/>
              </a:ext>
            </a:extLst>
          </p:cNvPr>
          <p:cNvPicPr>
            <a:picLocks noChangeAspect="1" noChangeArrowheads="1"/>
          </p:cNvPicPr>
          <p:nvPr/>
        </p:nvPicPr>
        <p:blipFill>
          <a:blip r:embed="rId3"/>
          <a:srcRect/>
          <a:stretch>
            <a:fillRect/>
          </a:stretch>
        </p:blipFill>
        <p:spPr bwMode="auto">
          <a:xfrm>
            <a:off x="10330542" y="302097"/>
            <a:ext cx="1752600" cy="1281113"/>
          </a:xfrm>
          <a:prstGeom prst="rect">
            <a:avLst/>
          </a:prstGeom>
          <a:noFill/>
          <a:ln w="9525">
            <a:noFill/>
            <a:miter lim="800000"/>
            <a:headEnd/>
            <a:tailEnd/>
          </a:ln>
        </p:spPr>
      </p:pic>
    </p:spTree>
    <p:extLst>
      <p:ext uri="{BB962C8B-B14F-4D97-AF65-F5344CB8AC3E}">
        <p14:creationId xmlns:p14="http://schemas.microsoft.com/office/powerpoint/2010/main" val="23973015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5FD17-76F9-4A07-96EE-0EBF87A20E2F}"/>
              </a:ext>
            </a:extLst>
          </p:cNvPr>
          <p:cNvSpPr>
            <a:spLocks noGrp="1"/>
          </p:cNvSpPr>
          <p:nvPr>
            <p:ph type="title"/>
          </p:nvPr>
        </p:nvSpPr>
        <p:spPr/>
        <p:txBody>
          <a:bodyPr>
            <a:normAutofit/>
          </a:bodyPr>
          <a:lstStyle/>
          <a:p>
            <a:r>
              <a:rPr lang="en-US" sz="24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Seminal</a:t>
            </a:r>
            <a:r>
              <a:rPr lang="en-US" sz="2400" b="1" spc="25"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24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Vesicle:</a:t>
            </a:r>
            <a:br>
              <a:rPr lang="en-IN" sz="2400" b="1"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br>
            <a:endParaRPr lang="en-IN" sz="2400" dirty="0">
              <a:solidFill>
                <a:srgbClr val="FF0000"/>
              </a:solidFill>
            </a:endParaRPr>
          </a:p>
        </p:txBody>
      </p:sp>
      <p:sp>
        <p:nvSpPr>
          <p:cNvPr id="3" name="Content Placeholder 2">
            <a:extLst>
              <a:ext uri="{FF2B5EF4-FFF2-40B4-BE49-F238E27FC236}">
                <a16:creationId xmlns:a16="http://schemas.microsoft.com/office/drawing/2014/main" id="{B72F9131-512C-4D8A-A012-54925954570A}"/>
              </a:ext>
            </a:extLst>
          </p:cNvPr>
          <p:cNvSpPr>
            <a:spLocks noGrp="1"/>
          </p:cNvSpPr>
          <p:nvPr>
            <p:ph idx="1"/>
          </p:nvPr>
        </p:nvSpPr>
        <p:spPr/>
        <p:txBody>
          <a:bodyPr/>
          <a:lstStyle/>
          <a:p>
            <a:pPr marL="0" indent="0">
              <a:spcBef>
                <a:spcPts val="25"/>
              </a:spcBef>
              <a:buNone/>
            </a:pPr>
            <a:endParaRPr lang="en-IN" sz="1800" dirty="0">
              <a:effectLst/>
              <a:latin typeface="Calibri" panose="020F0502020204030204" pitchFamily="34" charset="0"/>
              <a:ea typeface="Calibri" panose="020F0502020204030204" pitchFamily="34" charset="0"/>
            </a:endParaRPr>
          </a:p>
          <a:p>
            <a:pPr marL="342900" lvl="0" indent="-342900">
              <a:spcBef>
                <a:spcPts val="205"/>
              </a:spcBef>
              <a:buFont typeface="Wingdings" panose="05000000000000000000" pitchFamily="2" charset="2"/>
              <a:buChar char=""/>
              <a:tabLst>
                <a:tab pos="981710" algn="l"/>
              </a:tabLst>
            </a:pPr>
            <a:r>
              <a:rPr lang="en-U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This is the</a:t>
            </a:r>
            <a:r>
              <a:rPr lang="en-US" sz="2000" spc="-5"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place</a:t>
            </a:r>
            <a:r>
              <a:rPr lang="en-US" sz="2000" spc="5"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where</a:t>
            </a:r>
            <a:r>
              <a:rPr lang="en-US" sz="2000" spc="5"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sperms</a:t>
            </a:r>
            <a:r>
              <a:rPr lang="en-US" sz="2000" spc="15"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are</a:t>
            </a:r>
            <a:r>
              <a:rPr lang="en-US" sz="2000" spc="5"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stored.</a:t>
            </a:r>
            <a:endParaRPr lang="en-IN" sz="2000" dirty="0">
              <a:effectLst/>
              <a:latin typeface="Calibri" panose="020F0502020204030204" pitchFamily="34" charset="0"/>
              <a:ea typeface="Calibri" panose="020F0502020204030204" pitchFamily="34" charset="0"/>
            </a:endParaRPr>
          </a:p>
          <a:p>
            <a:pPr>
              <a:buFont typeface="Wingdings" panose="05000000000000000000" pitchFamily="2" charset="2"/>
              <a:buChar char="Ø"/>
            </a:pPr>
            <a:r>
              <a:rPr lang="en-IN" sz="2000" dirty="0"/>
              <a:t>it provide alkaline substances which contains carbohydrate, proteins and hormones</a:t>
            </a:r>
          </a:p>
          <a:p>
            <a:pPr>
              <a:buFont typeface="Wingdings" panose="05000000000000000000" pitchFamily="2" charset="2"/>
              <a:buChar char="Ø"/>
            </a:pPr>
            <a:r>
              <a:rPr lang="en-IN" sz="2000" dirty="0"/>
              <a:t>Carbohydrates  provides the energy source for the sperms</a:t>
            </a:r>
          </a:p>
          <a:p>
            <a:pPr>
              <a:buFont typeface="Wingdings" panose="05000000000000000000" pitchFamily="2" charset="2"/>
              <a:buChar char="Ø"/>
            </a:pPr>
            <a:r>
              <a:rPr lang="en-IN" sz="2000" dirty="0"/>
              <a:t>Protein helps in sperm coagulation.</a:t>
            </a:r>
          </a:p>
          <a:p>
            <a:pPr>
              <a:buFont typeface="Wingdings" panose="05000000000000000000" pitchFamily="2" charset="2"/>
              <a:buChar char="Ø"/>
            </a:pPr>
            <a:r>
              <a:rPr lang="en-IN" sz="2000" dirty="0"/>
              <a:t>Alkaline nature of the fluid protect the sperm from acidic condition.</a:t>
            </a:r>
          </a:p>
        </p:txBody>
      </p:sp>
      <p:pic>
        <p:nvPicPr>
          <p:cNvPr id="5" name="Picture 4">
            <a:extLst>
              <a:ext uri="{FF2B5EF4-FFF2-40B4-BE49-F238E27FC236}">
                <a16:creationId xmlns:a16="http://schemas.microsoft.com/office/drawing/2014/main" id="{33D361FF-737F-4B1C-8B9A-D7ADC953918A}"/>
              </a:ext>
            </a:extLst>
          </p:cNvPr>
          <p:cNvPicPr>
            <a:picLocks noChangeAspect="1" noChangeArrowheads="1"/>
          </p:cNvPicPr>
          <p:nvPr/>
        </p:nvPicPr>
        <p:blipFill>
          <a:blip r:embed="rId2"/>
          <a:srcRect/>
          <a:stretch>
            <a:fillRect/>
          </a:stretch>
        </p:blipFill>
        <p:spPr bwMode="auto">
          <a:xfrm>
            <a:off x="10330542" y="302097"/>
            <a:ext cx="1752600" cy="1281113"/>
          </a:xfrm>
          <a:prstGeom prst="rect">
            <a:avLst/>
          </a:prstGeom>
          <a:noFill/>
          <a:ln w="9525">
            <a:noFill/>
            <a:miter lim="800000"/>
            <a:headEnd/>
            <a:tailEnd/>
          </a:ln>
        </p:spPr>
      </p:pic>
    </p:spTree>
    <p:extLst>
      <p:ext uri="{BB962C8B-B14F-4D97-AF65-F5344CB8AC3E}">
        <p14:creationId xmlns:p14="http://schemas.microsoft.com/office/powerpoint/2010/main" val="20964136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2A969-6D26-CF49-99D4-DC397E688252}"/>
              </a:ext>
            </a:extLst>
          </p:cNvPr>
          <p:cNvSpPr>
            <a:spLocks noGrp="1"/>
          </p:cNvSpPr>
          <p:nvPr>
            <p:ph type="title"/>
          </p:nvPr>
        </p:nvSpPr>
        <p:spPr/>
        <p:txBody>
          <a:bodyPr>
            <a:normAutofit/>
          </a:bodyPr>
          <a:lstStyle/>
          <a:p>
            <a:r>
              <a:rPr lang="en-IN" sz="2400" dirty="0">
                <a:solidFill>
                  <a:srgbClr val="FF0000"/>
                </a:solidFill>
              </a:rPr>
              <a:t>Prostate</a:t>
            </a:r>
            <a:r>
              <a:rPr lang="en-IN" sz="2400" dirty="0"/>
              <a:t> gland </a:t>
            </a:r>
            <a:endParaRPr lang="en-US" sz="2400" dirty="0"/>
          </a:p>
        </p:txBody>
      </p:sp>
      <p:sp>
        <p:nvSpPr>
          <p:cNvPr id="3" name="Content Placeholder 2">
            <a:extLst>
              <a:ext uri="{FF2B5EF4-FFF2-40B4-BE49-F238E27FC236}">
                <a16:creationId xmlns:a16="http://schemas.microsoft.com/office/drawing/2014/main" id="{DE14D09C-0BEE-354B-9752-B9A790AAB6B5}"/>
              </a:ext>
            </a:extLst>
          </p:cNvPr>
          <p:cNvSpPr>
            <a:spLocks noGrp="1"/>
          </p:cNvSpPr>
          <p:nvPr>
            <p:ph idx="1"/>
          </p:nvPr>
        </p:nvSpPr>
        <p:spPr/>
        <p:txBody>
          <a:bodyPr>
            <a:normAutofit/>
          </a:bodyPr>
          <a:lstStyle/>
          <a:p>
            <a:r>
              <a:rPr lang="en-IN" sz="2000" dirty="0"/>
              <a:t>It is a single gland that surrounds the urethra </a:t>
            </a:r>
          </a:p>
          <a:p>
            <a:r>
              <a:rPr lang="en-IN" sz="2000" dirty="0"/>
              <a:t>It secretes milky substances which helps the sperm to swim and motility </a:t>
            </a:r>
            <a:endParaRPr lang="en-US" sz="2000" dirty="0"/>
          </a:p>
        </p:txBody>
      </p:sp>
      <p:pic>
        <p:nvPicPr>
          <p:cNvPr id="5" name="Picture 4">
            <a:extLst>
              <a:ext uri="{FF2B5EF4-FFF2-40B4-BE49-F238E27FC236}">
                <a16:creationId xmlns:a16="http://schemas.microsoft.com/office/drawing/2014/main" id="{5E4A05AD-1940-4527-8771-8DCE42518983}"/>
              </a:ext>
            </a:extLst>
          </p:cNvPr>
          <p:cNvPicPr>
            <a:picLocks noChangeAspect="1" noChangeArrowheads="1"/>
          </p:cNvPicPr>
          <p:nvPr/>
        </p:nvPicPr>
        <p:blipFill>
          <a:blip r:embed="rId2"/>
          <a:srcRect/>
          <a:stretch>
            <a:fillRect/>
          </a:stretch>
        </p:blipFill>
        <p:spPr bwMode="auto">
          <a:xfrm>
            <a:off x="10330542" y="302097"/>
            <a:ext cx="1752600" cy="1281113"/>
          </a:xfrm>
          <a:prstGeom prst="rect">
            <a:avLst/>
          </a:prstGeom>
          <a:noFill/>
          <a:ln w="9525">
            <a:noFill/>
            <a:miter lim="800000"/>
            <a:headEnd/>
            <a:tailEnd/>
          </a:ln>
        </p:spPr>
      </p:pic>
    </p:spTree>
    <p:extLst>
      <p:ext uri="{BB962C8B-B14F-4D97-AF65-F5344CB8AC3E}">
        <p14:creationId xmlns:p14="http://schemas.microsoft.com/office/powerpoint/2010/main" val="24480936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F68B7-46EE-4686-A75E-8F5CEA75E493}"/>
              </a:ext>
            </a:extLst>
          </p:cNvPr>
          <p:cNvSpPr>
            <a:spLocks noGrp="1"/>
          </p:cNvSpPr>
          <p:nvPr>
            <p:ph type="title"/>
          </p:nvPr>
        </p:nvSpPr>
        <p:spPr/>
        <p:txBody>
          <a:bodyPr>
            <a:normAutofit/>
          </a:bodyPr>
          <a:lstStyle/>
          <a:p>
            <a:r>
              <a:rPr lang="en-US" sz="2400" dirty="0">
                <a:solidFill>
                  <a:srgbClr val="FF0000"/>
                </a:solidFill>
              </a:rPr>
              <a:t>Cowper's glands</a:t>
            </a:r>
            <a:endParaRPr lang="en-IN" sz="2400" dirty="0">
              <a:solidFill>
                <a:srgbClr val="FF0000"/>
              </a:solidFill>
            </a:endParaRPr>
          </a:p>
        </p:txBody>
      </p:sp>
      <p:sp>
        <p:nvSpPr>
          <p:cNvPr id="3" name="Content Placeholder 2">
            <a:extLst>
              <a:ext uri="{FF2B5EF4-FFF2-40B4-BE49-F238E27FC236}">
                <a16:creationId xmlns:a16="http://schemas.microsoft.com/office/drawing/2014/main" id="{E16BA680-2261-4393-8E97-BD6D70093971}"/>
              </a:ext>
            </a:extLst>
          </p:cNvPr>
          <p:cNvSpPr>
            <a:spLocks noGrp="1"/>
          </p:cNvSpPr>
          <p:nvPr>
            <p:ph idx="1"/>
          </p:nvPr>
        </p:nvSpPr>
        <p:spPr/>
        <p:txBody>
          <a:bodyPr/>
          <a:lstStyle/>
          <a:p>
            <a:r>
              <a:rPr lang="en-US" dirty="0"/>
              <a:t>It is located under the prostate gland </a:t>
            </a:r>
          </a:p>
          <a:p>
            <a:r>
              <a:rPr lang="en-US" dirty="0"/>
              <a:t>It secretes the mucus which lubricates the end of the penis during sexual intercourse.</a:t>
            </a:r>
            <a:endParaRPr lang="en-IN" dirty="0"/>
          </a:p>
        </p:txBody>
      </p:sp>
      <p:pic>
        <p:nvPicPr>
          <p:cNvPr id="5" name="Picture 4">
            <a:extLst>
              <a:ext uri="{FF2B5EF4-FFF2-40B4-BE49-F238E27FC236}">
                <a16:creationId xmlns:a16="http://schemas.microsoft.com/office/drawing/2014/main" id="{45AD8099-A466-4999-8196-A3A485C87D70}"/>
              </a:ext>
            </a:extLst>
          </p:cNvPr>
          <p:cNvPicPr>
            <a:picLocks noChangeAspect="1" noChangeArrowheads="1"/>
          </p:cNvPicPr>
          <p:nvPr/>
        </p:nvPicPr>
        <p:blipFill>
          <a:blip r:embed="rId2"/>
          <a:srcRect/>
          <a:stretch>
            <a:fillRect/>
          </a:stretch>
        </p:blipFill>
        <p:spPr bwMode="auto">
          <a:xfrm>
            <a:off x="10330542" y="302097"/>
            <a:ext cx="1752600" cy="1281113"/>
          </a:xfrm>
          <a:prstGeom prst="rect">
            <a:avLst/>
          </a:prstGeom>
          <a:noFill/>
          <a:ln w="9525">
            <a:noFill/>
            <a:miter lim="800000"/>
            <a:headEnd/>
            <a:tailEnd/>
          </a:ln>
        </p:spPr>
      </p:pic>
    </p:spTree>
    <p:extLst>
      <p:ext uri="{BB962C8B-B14F-4D97-AF65-F5344CB8AC3E}">
        <p14:creationId xmlns:p14="http://schemas.microsoft.com/office/powerpoint/2010/main" val="14963632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61C3C-A083-4CB3-B83E-3E600432F8B2}"/>
              </a:ext>
            </a:extLst>
          </p:cNvPr>
          <p:cNvSpPr>
            <a:spLocks noGrp="1"/>
          </p:cNvSpPr>
          <p:nvPr>
            <p:ph type="title"/>
          </p:nvPr>
        </p:nvSpPr>
        <p:spPr>
          <a:xfrm>
            <a:off x="838200" y="365125"/>
            <a:ext cx="10515600" cy="1325563"/>
          </a:xfrm>
        </p:spPr>
        <p:txBody>
          <a:bodyPr>
            <a:normAutofit/>
          </a:bodyPr>
          <a:lstStyle/>
          <a:p>
            <a:r>
              <a:rPr lang="en-US" sz="2400" dirty="0">
                <a:solidFill>
                  <a:srgbClr val="FF0000"/>
                </a:solidFill>
                <a:latin typeface="+mn-lt"/>
              </a:rPr>
              <a:t>semen</a:t>
            </a:r>
            <a:endParaRPr lang="en-IN" sz="2400" dirty="0">
              <a:solidFill>
                <a:srgbClr val="FF0000"/>
              </a:solidFill>
              <a:latin typeface="+mn-lt"/>
            </a:endParaRPr>
          </a:p>
        </p:txBody>
      </p:sp>
      <p:sp>
        <p:nvSpPr>
          <p:cNvPr id="3" name="Content Placeholder 2">
            <a:extLst>
              <a:ext uri="{FF2B5EF4-FFF2-40B4-BE49-F238E27FC236}">
                <a16:creationId xmlns:a16="http://schemas.microsoft.com/office/drawing/2014/main" id="{416A281B-C78E-497A-A90F-5E43FA5073C4}"/>
              </a:ext>
            </a:extLst>
          </p:cNvPr>
          <p:cNvSpPr>
            <a:spLocks noGrp="1"/>
          </p:cNvSpPr>
          <p:nvPr>
            <p:ph idx="1"/>
          </p:nvPr>
        </p:nvSpPr>
        <p:spPr/>
        <p:txBody>
          <a:bodyPr>
            <a:normAutofit/>
          </a:bodyPr>
          <a:lstStyle/>
          <a:p>
            <a:r>
              <a:rPr lang="en-US" sz="2000" dirty="0"/>
              <a:t>Semen is a mixture of sperm and the secretions of seminal vesicles, prostate gland ,and Cowper's gland</a:t>
            </a:r>
          </a:p>
          <a:p>
            <a:r>
              <a:rPr lang="en-US" sz="2000" dirty="0"/>
              <a:t>It is a milky white fluid.</a:t>
            </a:r>
          </a:p>
          <a:p>
            <a:r>
              <a:rPr lang="en-US" sz="2000" dirty="0"/>
              <a:t>A single ejaculation contains 2-3 ml semen.</a:t>
            </a:r>
          </a:p>
          <a:p>
            <a:r>
              <a:rPr lang="en-US" sz="2000" dirty="0"/>
              <a:t>A single ejaculation contains 20,000,000 – 40,000,000 sperms.</a:t>
            </a:r>
            <a:endParaRPr lang="en-IN" sz="2000" dirty="0"/>
          </a:p>
        </p:txBody>
      </p:sp>
      <p:pic>
        <p:nvPicPr>
          <p:cNvPr id="5" name="Picture 4">
            <a:extLst>
              <a:ext uri="{FF2B5EF4-FFF2-40B4-BE49-F238E27FC236}">
                <a16:creationId xmlns:a16="http://schemas.microsoft.com/office/drawing/2014/main" id="{9402B8A8-F58D-48CF-A3AF-BBE6F43A62F5}"/>
              </a:ext>
            </a:extLst>
          </p:cNvPr>
          <p:cNvPicPr>
            <a:picLocks noChangeAspect="1" noChangeArrowheads="1"/>
          </p:cNvPicPr>
          <p:nvPr/>
        </p:nvPicPr>
        <p:blipFill>
          <a:blip r:embed="rId2"/>
          <a:srcRect/>
          <a:stretch>
            <a:fillRect/>
          </a:stretch>
        </p:blipFill>
        <p:spPr bwMode="auto">
          <a:xfrm>
            <a:off x="10330542" y="302097"/>
            <a:ext cx="1752600" cy="1281113"/>
          </a:xfrm>
          <a:prstGeom prst="rect">
            <a:avLst/>
          </a:prstGeom>
          <a:noFill/>
          <a:ln w="9525">
            <a:noFill/>
            <a:miter lim="800000"/>
            <a:headEnd/>
            <a:tailEnd/>
          </a:ln>
        </p:spPr>
      </p:pic>
    </p:spTree>
    <p:extLst>
      <p:ext uri="{BB962C8B-B14F-4D97-AF65-F5344CB8AC3E}">
        <p14:creationId xmlns:p14="http://schemas.microsoft.com/office/powerpoint/2010/main" val="21563965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E1BBB-B3CC-EF43-B76C-00D32E4F0069}"/>
              </a:ext>
            </a:extLst>
          </p:cNvPr>
          <p:cNvSpPr>
            <a:spLocks noGrp="1"/>
          </p:cNvSpPr>
          <p:nvPr>
            <p:ph type="title"/>
          </p:nvPr>
        </p:nvSpPr>
        <p:spPr/>
        <p:txBody>
          <a:bodyPr>
            <a:normAutofit/>
          </a:bodyPr>
          <a:lstStyle/>
          <a:p>
            <a:r>
              <a:rPr lang="en-IN" sz="2400" dirty="0">
                <a:solidFill>
                  <a:srgbClr val="FF0000"/>
                </a:solidFill>
              </a:rPr>
              <a:t>Penis</a:t>
            </a:r>
            <a:endParaRPr lang="en-US" sz="2400" dirty="0">
              <a:solidFill>
                <a:srgbClr val="FF0000"/>
              </a:solidFill>
            </a:endParaRPr>
          </a:p>
        </p:txBody>
      </p:sp>
      <p:sp>
        <p:nvSpPr>
          <p:cNvPr id="3" name="Content Placeholder 2">
            <a:extLst>
              <a:ext uri="{FF2B5EF4-FFF2-40B4-BE49-F238E27FC236}">
                <a16:creationId xmlns:a16="http://schemas.microsoft.com/office/drawing/2014/main" id="{2C9EA7E8-AB6E-4546-851C-BBF13A40E5DB}"/>
              </a:ext>
            </a:extLst>
          </p:cNvPr>
          <p:cNvSpPr>
            <a:spLocks noGrp="1"/>
          </p:cNvSpPr>
          <p:nvPr>
            <p:ph idx="1"/>
          </p:nvPr>
        </p:nvSpPr>
        <p:spPr/>
        <p:txBody>
          <a:bodyPr/>
          <a:lstStyle/>
          <a:p>
            <a:r>
              <a:rPr lang="en-US"/>
              <a:t>t is a muscular organ which serves the genitor-urinary functions. The urethra works as the common passage for urine as well as for sperms.</a:t>
            </a:r>
          </a:p>
        </p:txBody>
      </p:sp>
      <p:pic>
        <p:nvPicPr>
          <p:cNvPr id="5" name="Picture 4">
            <a:extLst>
              <a:ext uri="{FF2B5EF4-FFF2-40B4-BE49-F238E27FC236}">
                <a16:creationId xmlns:a16="http://schemas.microsoft.com/office/drawing/2014/main" id="{B08B4452-6480-4542-B925-64DEDBB98000}"/>
              </a:ext>
            </a:extLst>
          </p:cNvPr>
          <p:cNvPicPr>
            <a:picLocks noChangeAspect="1" noChangeArrowheads="1"/>
          </p:cNvPicPr>
          <p:nvPr/>
        </p:nvPicPr>
        <p:blipFill>
          <a:blip r:embed="rId2"/>
          <a:srcRect/>
          <a:stretch>
            <a:fillRect/>
          </a:stretch>
        </p:blipFill>
        <p:spPr bwMode="auto">
          <a:xfrm>
            <a:off x="10330542" y="302097"/>
            <a:ext cx="1752600" cy="1281113"/>
          </a:xfrm>
          <a:prstGeom prst="rect">
            <a:avLst/>
          </a:prstGeom>
          <a:noFill/>
          <a:ln w="9525">
            <a:noFill/>
            <a:miter lim="800000"/>
            <a:headEnd/>
            <a:tailEnd/>
          </a:ln>
        </p:spPr>
      </p:pic>
    </p:spTree>
    <p:extLst>
      <p:ext uri="{BB962C8B-B14F-4D97-AF65-F5344CB8AC3E}">
        <p14:creationId xmlns:p14="http://schemas.microsoft.com/office/powerpoint/2010/main" val="10327023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FFC5FF-EDAC-4A80-9FA9-593916F90826}"/>
              </a:ext>
            </a:extLst>
          </p:cNvPr>
          <p:cNvSpPr>
            <a:spLocks noGrp="1"/>
          </p:cNvSpPr>
          <p:nvPr>
            <p:ph idx="1"/>
          </p:nvPr>
        </p:nvSpPr>
        <p:spPr/>
        <p:txBody>
          <a:bodyPr/>
          <a:lstStyle/>
          <a:p>
            <a:pPr marL="0" indent="0">
              <a:buNone/>
            </a:pPr>
            <a:r>
              <a:rPr lang="en-US" dirty="0"/>
              <a:t>                                           </a:t>
            </a:r>
          </a:p>
          <a:p>
            <a:pPr marL="0" indent="0">
              <a:buNone/>
            </a:pPr>
            <a:endParaRPr lang="en-US" dirty="0"/>
          </a:p>
          <a:p>
            <a:pPr marL="0" indent="0">
              <a:buNone/>
            </a:pPr>
            <a:endParaRPr lang="en-US" dirty="0"/>
          </a:p>
          <a:p>
            <a:pPr marL="0" indent="0">
              <a:buNone/>
            </a:pPr>
            <a:r>
              <a:rPr lang="en-US" dirty="0"/>
              <a:t>                                            </a:t>
            </a:r>
            <a:r>
              <a:rPr lang="en-US" dirty="0">
                <a:solidFill>
                  <a:srgbClr val="FF0000"/>
                </a:solidFill>
              </a:rPr>
              <a:t>THANKING YOU </a:t>
            </a:r>
          </a:p>
          <a:p>
            <a:pPr marL="0" indent="0">
              <a:buNone/>
            </a:pPr>
            <a:r>
              <a:rPr lang="en-US" dirty="0">
                <a:solidFill>
                  <a:srgbClr val="FF0000"/>
                </a:solidFill>
              </a:rPr>
              <a:t>                                ODM EDUCATIONAL GROUP.</a:t>
            </a:r>
            <a:endParaRPr lang="en-IN" dirty="0">
              <a:solidFill>
                <a:srgbClr val="FF0000"/>
              </a:solidFill>
            </a:endParaRPr>
          </a:p>
        </p:txBody>
      </p:sp>
      <p:pic>
        <p:nvPicPr>
          <p:cNvPr id="5" name="Picture 4">
            <a:extLst>
              <a:ext uri="{FF2B5EF4-FFF2-40B4-BE49-F238E27FC236}">
                <a16:creationId xmlns:a16="http://schemas.microsoft.com/office/drawing/2014/main" id="{A9118719-73B2-49CA-BD32-606DD9ADBB58}"/>
              </a:ext>
            </a:extLst>
          </p:cNvPr>
          <p:cNvPicPr>
            <a:picLocks noChangeAspect="1" noChangeArrowheads="1"/>
          </p:cNvPicPr>
          <p:nvPr/>
        </p:nvPicPr>
        <p:blipFill>
          <a:blip r:embed="rId2"/>
          <a:srcRect/>
          <a:stretch>
            <a:fillRect/>
          </a:stretch>
        </p:blipFill>
        <p:spPr bwMode="auto">
          <a:xfrm>
            <a:off x="10330542" y="302097"/>
            <a:ext cx="1752600" cy="1281113"/>
          </a:xfrm>
          <a:prstGeom prst="rect">
            <a:avLst/>
          </a:prstGeom>
          <a:noFill/>
          <a:ln w="9525">
            <a:noFill/>
            <a:miter lim="800000"/>
            <a:headEnd/>
            <a:tailEnd/>
          </a:ln>
        </p:spPr>
      </p:pic>
    </p:spTree>
    <p:extLst>
      <p:ext uri="{BB962C8B-B14F-4D97-AF65-F5344CB8AC3E}">
        <p14:creationId xmlns:p14="http://schemas.microsoft.com/office/powerpoint/2010/main" val="1365088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F3AD8-8AB4-BB41-8D3E-E6F8C9FCBFF3}"/>
              </a:ext>
            </a:extLst>
          </p:cNvPr>
          <p:cNvSpPr>
            <a:spLocks noGrp="1"/>
          </p:cNvSpPr>
          <p:nvPr>
            <p:ph type="title"/>
          </p:nvPr>
        </p:nvSpPr>
        <p:spPr/>
        <p:txBody>
          <a:bodyPr>
            <a:normAutofit/>
          </a:bodyPr>
          <a:lstStyle/>
          <a:p>
            <a:r>
              <a:rPr lang="en-US" sz="2400" dirty="0">
                <a:solidFill>
                  <a:srgbClr val="FF0000"/>
                </a:solidFill>
              </a:rPr>
              <a:t>PUBERTY</a:t>
            </a:r>
          </a:p>
        </p:txBody>
      </p:sp>
      <p:sp>
        <p:nvSpPr>
          <p:cNvPr id="3" name="Content Placeholder 2">
            <a:extLst>
              <a:ext uri="{FF2B5EF4-FFF2-40B4-BE49-F238E27FC236}">
                <a16:creationId xmlns:a16="http://schemas.microsoft.com/office/drawing/2014/main" id="{017C39CF-EB9E-0C4F-9368-8EDBC761D4EC}"/>
              </a:ext>
            </a:extLst>
          </p:cNvPr>
          <p:cNvSpPr>
            <a:spLocks noGrp="1"/>
          </p:cNvSpPr>
          <p:nvPr>
            <p:ph idx="1"/>
          </p:nvPr>
        </p:nvSpPr>
        <p:spPr/>
        <p:txBody>
          <a:bodyPr>
            <a:normAutofit/>
          </a:bodyPr>
          <a:lstStyle/>
          <a:p>
            <a:r>
              <a:rPr lang="en-US" sz="2000" dirty="0"/>
              <a:t>Human beings are complex animals and hence there is a distinct phase in their life cycle which marks the onset and attainment of sexual maturity. This period is called puberty. It usually starts at around 10 – 11 years of age in girls and at around 12 – 13 years of age in boys. It usually ends at around 18th year of age in girls and at around 19th year of age in boys. Since the years during puberty end in ‘teens’; hence this phase is also called teenage.</a:t>
            </a:r>
          </a:p>
        </p:txBody>
      </p:sp>
      <p:pic>
        <p:nvPicPr>
          <p:cNvPr id="5" name="Picture 4">
            <a:extLst>
              <a:ext uri="{FF2B5EF4-FFF2-40B4-BE49-F238E27FC236}">
                <a16:creationId xmlns:a16="http://schemas.microsoft.com/office/drawing/2014/main" id="{2C3911C9-36AE-47AA-A0FB-47ED59D152CF}"/>
              </a:ext>
            </a:extLst>
          </p:cNvPr>
          <p:cNvPicPr>
            <a:picLocks noChangeAspect="1" noChangeArrowheads="1"/>
          </p:cNvPicPr>
          <p:nvPr/>
        </p:nvPicPr>
        <p:blipFill>
          <a:blip r:embed="rId2"/>
          <a:srcRect/>
          <a:stretch>
            <a:fillRect/>
          </a:stretch>
        </p:blipFill>
        <p:spPr bwMode="auto">
          <a:xfrm>
            <a:off x="10330542" y="302097"/>
            <a:ext cx="1752600" cy="1281113"/>
          </a:xfrm>
          <a:prstGeom prst="rect">
            <a:avLst/>
          </a:prstGeom>
          <a:noFill/>
          <a:ln w="9525">
            <a:noFill/>
            <a:miter lim="800000"/>
            <a:headEnd/>
            <a:tailEnd/>
          </a:ln>
        </p:spPr>
      </p:pic>
    </p:spTree>
    <p:extLst>
      <p:ext uri="{BB962C8B-B14F-4D97-AF65-F5344CB8AC3E}">
        <p14:creationId xmlns:p14="http://schemas.microsoft.com/office/powerpoint/2010/main" val="3656146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57614-9ECD-4F43-9E07-31B5CC986A7E}"/>
              </a:ext>
            </a:extLst>
          </p:cNvPr>
          <p:cNvSpPr>
            <a:spLocks noGrp="1"/>
          </p:cNvSpPr>
          <p:nvPr>
            <p:ph type="title"/>
          </p:nvPr>
        </p:nvSpPr>
        <p:spPr/>
        <p:txBody>
          <a:bodyPr>
            <a:normAutofit/>
          </a:bodyPr>
          <a:lstStyle/>
          <a:p>
            <a:r>
              <a:rPr lang="en-US" sz="2400" dirty="0"/>
              <a:t>Changes in Boys during Puberty: </a:t>
            </a:r>
          </a:p>
        </p:txBody>
      </p:sp>
      <p:sp>
        <p:nvSpPr>
          <p:cNvPr id="3" name="Content Placeholder 2">
            <a:extLst>
              <a:ext uri="{FF2B5EF4-FFF2-40B4-BE49-F238E27FC236}">
                <a16:creationId xmlns:a16="http://schemas.microsoft.com/office/drawing/2014/main" id="{C8C1A553-2B73-4941-93EC-9E4C9D0E2B5C}"/>
              </a:ext>
            </a:extLst>
          </p:cNvPr>
          <p:cNvSpPr>
            <a:spLocks noGrp="1"/>
          </p:cNvSpPr>
          <p:nvPr>
            <p:ph idx="1"/>
          </p:nvPr>
        </p:nvSpPr>
        <p:spPr/>
        <p:txBody>
          <a:bodyPr>
            <a:normAutofit/>
          </a:bodyPr>
          <a:lstStyle/>
          <a:p>
            <a:r>
              <a:rPr lang="en-US" sz="2000" dirty="0"/>
              <a:t>The boys suddenly grow in height dramatically. Voice becomes deep and the Adam’s apple becomes prominent. Shoulders become broad and body becomes muscular. Facial hairs begin to grow. Hairs also grow under the armpit and in the pubic region.</a:t>
            </a:r>
          </a:p>
        </p:txBody>
      </p:sp>
      <p:pic>
        <p:nvPicPr>
          <p:cNvPr id="5" name="Picture 4">
            <a:extLst>
              <a:ext uri="{FF2B5EF4-FFF2-40B4-BE49-F238E27FC236}">
                <a16:creationId xmlns:a16="http://schemas.microsoft.com/office/drawing/2014/main" id="{A8DD20C9-C928-4E41-A5CC-2BAFD7BF0897}"/>
              </a:ext>
            </a:extLst>
          </p:cNvPr>
          <p:cNvPicPr>
            <a:picLocks noChangeAspect="1" noChangeArrowheads="1"/>
          </p:cNvPicPr>
          <p:nvPr/>
        </p:nvPicPr>
        <p:blipFill>
          <a:blip r:embed="rId2"/>
          <a:srcRect/>
          <a:stretch>
            <a:fillRect/>
          </a:stretch>
        </p:blipFill>
        <p:spPr bwMode="auto">
          <a:xfrm>
            <a:off x="10330542" y="302097"/>
            <a:ext cx="1752600" cy="1281113"/>
          </a:xfrm>
          <a:prstGeom prst="rect">
            <a:avLst/>
          </a:prstGeom>
          <a:noFill/>
          <a:ln w="9525">
            <a:noFill/>
            <a:miter lim="800000"/>
            <a:headEnd/>
            <a:tailEnd/>
          </a:ln>
        </p:spPr>
      </p:pic>
    </p:spTree>
    <p:extLst>
      <p:ext uri="{BB962C8B-B14F-4D97-AF65-F5344CB8AC3E}">
        <p14:creationId xmlns:p14="http://schemas.microsoft.com/office/powerpoint/2010/main" val="863700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489EA-5C3D-BC42-AA83-5A47501EF463}"/>
              </a:ext>
            </a:extLst>
          </p:cNvPr>
          <p:cNvSpPr>
            <a:spLocks noGrp="1"/>
          </p:cNvSpPr>
          <p:nvPr>
            <p:ph type="title"/>
          </p:nvPr>
        </p:nvSpPr>
        <p:spPr/>
        <p:txBody>
          <a:bodyPr>
            <a:normAutofit/>
          </a:bodyPr>
          <a:lstStyle/>
          <a:p>
            <a:r>
              <a:rPr lang="en-US" sz="2400" dirty="0">
                <a:solidFill>
                  <a:srgbClr val="FF0000"/>
                </a:solidFill>
              </a:rPr>
              <a:t>Changes</a:t>
            </a:r>
            <a:r>
              <a:rPr lang="en-US" sz="2400" dirty="0"/>
              <a:t> in Girls during Puberty:</a:t>
            </a:r>
          </a:p>
        </p:txBody>
      </p:sp>
      <p:sp>
        <p:nvSpPr>
          <p:cNvPr id="3" name="Content Placeholder 2">
            <a:extLst>
              <a:ext uri="{FF2B5EF4-FFF2-40B4-BE49-F238E27FC236}">
                <a16:creationId xmlns:a16="http://schemas.microsoft.com/office/drawing/2014/main" id="{70C02362-D9AA-6A4E-B07E-F5BF6625EFA6}"/>
              </a:ext>
            </a:extLst>
          </p:cNvPr>
          <p:cNvSpPr>
            <a:spLocks noGrp="1"/>
          </p:cNvSpPr>
          <p:nvPr>
            <p:ph idx="1"/>
          </p:nvPr>
        </p:nvSpPr>
        <p:spPr/>
        <p:txBody>
          <a:bodyPr/>
          <a:lstStyle/>
          <a:p>
            <a:r>
              <a:rPr lang="en-US" dirty="0"/>
              <a:t> </a:t>
            </a:r>
            <a:r>
              <a:rPr lang="en-US" sz="2000" dirty="0"/>
              <a:t>The voice becomes thin. Shoulders and hip become rounded. Breasts get enlarged. Hairs grow under the armpit and in the pubic region.</a:t>
            </a:r>
          </a:p>
        </p:txBody>
      </p:sp>
      <p:pic>
        <p:nvPicPr>
          <p:cNvPr id="5" name="Picture 4">
            <a:extLst>
              <a:ext uri="{FF2B5EF4-FFF2-40B4-BE49-F238E27FC236}">
                <a16:creationId xmlns:a16="http://schemas.microsoft.com/office/drawing/2014/main" id="{3FA89FF9-A34D-4770-B54E-59213D36827B}"/>
              </a:ext>
            </a:extLst>
          </p:cNvPr>
          <p:cNvPicPr>
            <a:picLocks noChangeAspect="1" noChangeArrowheads="1"/>
          </p:cNvPicPr>
          <p:nvPr/>
        </p:nvPicPr>
        <p:blipFill>
          <a:blip r:embed="rId2"/>
          <a:srcRect/>
          <a:stretch>
            <a:fillRect/>
          </a:stretch>
        </p:blipFill>
        <p:spPr bwMode="auto">
          <a:xfrm>
            <a:off x="10330542" y="302097"/>
            <a:ext cx="1752600" cy="1281113"/>
          </a:xfrm>
          <a:prstGeom prst="rect">
            <a:avLst/>
          </a:prstGeom>
          <a:noFill/>
          <a:ln w="9525">
            <a:noFill/>
            <a:miter lim="800000"/>
            <a:headEnd/>
            <a:tailEnd/>
          </a:ln>
        </p:spPr>
      </p:pic>
    </p:spTree>
    <p:extLst>
      <p:ext uri="{BB962C8B-B14F-4D97-AF65-F5344CB8AC3E}">
        <p14:creationId xmlns:p14="http://schemas.microsoft.com/office/powerpoint/2010/main" val="3451243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FD0A5-BB12-1A46-8C72-79D73B196915}"/>
              </a:ext>
            </a:extLst>
          </p:cNvPr>
          <p:cNvSpPr>
            <a:spLocks noGrp="1"/>
          </p:cNvSpPr>
          <p:nvPr>
            <p:ph type="title"/>
          </p:nvPr>
        </p:nvSpPr>
        <p:spPr/>
        <p:txBody>
          <a:bodyPr>
            <a:normAutofit/>
          </a:bodyPr>
          <a:lstStyle/>
          <a:p>
            <a:r>
              <a:rPr lang="en-US" sz="2400" dirty="0">
                <a:solidFill>
                  <a:srgbClr val="FF0000"/>
                </a:solidFill>
              </a:rPr>
              <a:t>MALE REPRODUCTIVE SYSTEM</a:t>
            </a:r>
          </a:p>
        </p:txBody>
      </p:sp>
      <p:sp>
        <p:nvSpPr>
          <p:cNvPr id="3" name="Content Placeholder 2">
            <a:extLst>
              <a:ext uri="{FF2B5EF4-FFF2-40B4-BE49-F238E27FC236}">
                <a16:creationId xmlns:a16="http://schemas.microsoft.com/office/drawing/2014/main" id="{BC7E25FE-228D-8048-A3F2-34E300823965}"/>
              </a:ext>
            </a:extLst>
          </p:cNvPr>
          <p:cNvSpPr>
            <a:spLocks noGrp="1"/>
          </p:cNvSpPr>
          <p:nvPr>
            <p:ph idx="1"/>
          </p:nvPr>
        </p:nvSpPr>
        <p:spPr/>
        <p:txBody>
          <a:bodyPr/>
          <a:lstStyle/>
          <a:p>
            <a:r>
              <a:rPr lang="en-IN" sz="2000" dirty="0"/>
              <a:t>Scrotum</a:t>
            </a:r>
          </a:p>
          <a:p>
            <a:r>
              <a:rPr lang="en-IN" sz="2000" dirty="0"/>
              <a:t>Testis</a:t>
            </a:r>
          </a:p>
          <a:p>
            <a:r>
              <a:rPr lang="en-IN" sz="2000" dirty="0"/>
              <a:t>Vas deferens </a:t>
            </a:r>
          </a:p>
          <a:p>
            <a:r>
              <a:rPr lang="en-IN" sz="2000" dirty="0"/>
              <a:t>Seminal vesicles</a:t>
            </a:r>
          </a:p>
          <a:p>
            <a:r>
              <a:rPr lang="en-IN" sz="2000" dirty="0"/>
              <a:t>Prostate gland</a:t>
            </a:r>
          </a:p>
          <a:p>
            <a:r>
              <a:rPr lang="en-IN" sz="2000" dirty="0"/>
              <a:t>Cowper's gland</a:t>
            </a:r>
          </a:p>
          <a:p>
            <a:r>
              <a:rPr lang="en-IN" sz="2000" dirty="0"/>
              <a:t>Penis</a:t>
            </a:r>
          </a:p>
          <a:p>
            <a:endParaRPr lang="en-US" dirty="0"/>
          </a:p>
        </p:txBody>
      </p:sp>
      <p:pic>
        <p:nvPicPr>
          <p:cNvPr id="5" name="Picture 4">
            <a:extLst>
              <a:ext uri="{FF2B5EF4-FFF2-40B4-BE49-F238E27FC236}">
                <a16:creationId xmlns:a16="http://schemas.microsoft.com/office/drawing/2014/main" id="{7E7F627F-4379-4C1F-BE73-DE4AF1636208}"/>
              </a:ext>
            </a:extLst>
          </p:cNvPr>
          <p:cNvPicPr>
            <a:picLocks noChangeAspect="1" noChangeArrowheads="1"/>
          </p:cNvPicPr>
          <p:nvPr/>
        </p:nvPicPr>
        <p:blipFill>
          <a:blip r:embed="rId2"/>
          <a:srcRect/>
          <a:stretch>
            <a:fillRect/>
          </a:stretch>
        </p:blipFill>
        <p:spPr bwMode="auto">
          <a:xfrm>
            <a:off x="10330542" y="302097"/>
            <a:ext cx="1752600" cy="1281113"/>
          </a:xfrm>
          <a:prstGeom prst="rect">
            <a:avLst/>
          </a:prstGeom>
          <a:noFill/>
          <a:ln w="9525">
            <a:noFill/>
            <a:miter lim="800000"/>
            <a:headEnd/>
            <a:tailEnd/>
          </a:ln>
        </p:spPr>
      </p:pic>
    </p:spTree>
    <p:extLst>
      <p:ext uri="{BB962C8B-B14F-4D97-AF65-F5344CB8AC3E}">
        <p14:creationId xmlns:p14="http://schemas.microsoft.com/office/powerpoint/2010/main" val="1827789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C7B022E7-644C-374F-A015-5A863D2C806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54736" y="886968"/>
            <a:ext cx="9855200" cy="4938395"/>
          </a:xfrm>
        </p:spPr>
      </p:pic>
      <p:pic>
        <p:nvPicPr>
          <p:cNvPr id="6" name="Picture 5">
            <a:extLst>
              <a:ext uri="{FF2B5EF4-FFF2-40B4-BE49-F238E27FC236}">
                <a16:creationId xmlns:a16="http://schemas.microsoft.com/office/drawing/2014/main" id="{212103BC-5109-4576-9791-69AE8F7AA527}"/>
              </a:ext>
            </a:extLst>
          </p:cNvPr>
          <p:cNvPicPr>
            <a:picLocks noChangeAspect="1" noChangeArrowheads="1"/>
          </p:cNvPicPr>
          <p:nvPr/>
        </p:nvPicPr>
        <p:blipFill>
          <a:blip r:embed="rId3"/>
          <a:srcRect/>
          <a:stretch>
            <a:fillRect/>
          </a:stretch>
        </p:blipFill>
        <p:spPr bwMode="auto">
          <a:xfrm>
            <a:off x="10330542" y="302097"/>
            <a:ext cx="1752600" cy="1281113"/>
          </a:xfrm>
          <a:prstGeom prst="rect">
            <a:avLst/>
          </a:prstGeom>
          <a:noFill/>
          <a:ln w="9525">
            <a:noFill/>
            <a:miter lim="800000"/>
            <a:headEnd/>
            <a:tailEnd/>
          </a:ln>
        </p:spPr>
      </p:pic>
    </p:spTree>
    <p:extLst>
      <p:ext uri="{BB962C8B-B14F-4D97-AF65-F5344CB8AC3E}">
        <p14:creationId xmlns:p14="http://schemas.microsoft.com/office/powerpoint/2010/main" val="2771035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177AB-FC37-7B42-A530-72BDFC9E60F3}"/>
              </a:ext>
            </a:extLst>
          </p:cNvPr>
          <p:cNvSpPr>
            <a:spLocks noGrp="1"/>
          </p:cNvSpPr>
          <p:nvPr>
            <p:ph type="title"/>
          </p:nvPr>
        </p:nvSpPr>
        <p:spPr/>
        <p:txBody>
          <a:bodyPr>
            <a:normAutofit/>
          </a:bodyPr>
          <a:lstStyle/>
          <a:p>
            <a:r>
              <a:rPr lang="en-IN" sz="2400" dirty="0">
                <a:solidFill>
                  <a:srgbClr val="FF0000"/>
                </a:solidFill>
              </a:rPr>
              <a:t>Scrotum</a:t>
            </a:r>
            <a:endParaRPr lang="en-US" sz="2400" dirty="0">
              <a:solidFill>
                <a:srgbClr val="FF0000"/>
              </a:solidFill>
            </a:endParaRPr>
          </a:p>
        </p:txBody>
      </p:sp>
      <p:sp>
        <p:nvSpPr>
          <p:cNvPr id="3" name="Content Placeholder 2">
            <a:extLst>
              <a:ext uri="{FF2B5EF4-FFF2-40B4-BE49-F238E27FC236}">
                <a16:creationId xmlns:a16="http://schemas.microsoft.com/office/drawing/2014/main" id="{23D126F2-80EA-774B-A4D6-ED0F43392BEC}"/>
              </a:ext>
            </a:extLst>
          </p:cNvPr>
          <p:cNvSpPr>
            <a:spLocks noGrp="1"/>
          </p:cNvSpPr>
          <p:nvPr>
            <p:ph idx="1"/>
          </p:nvPr>
        </p:nvSpPr>
        <p:spPr>
          <a:xfrm>
            <a:off x="894080" y="1866265"/>
            <a:ext cx="10515600" cy="4351338"/>
          </a:xfrm>
        </p:spPr>
        <p:txBody>
          <a:bodyPr>
            <a:normAutofit/>
          </a:bodyPr>
          <a:lstStyle/>
          <a:p>
            <a:r>
              <a:rPr lang="en-US" sz="2000" dirty="0"/>
              <a:t>Scrotum is suspended outside the body; below the abdominal cavity. This helps in maintaining the temperature of testes below the body temperature. This is necessary for optimum sperm production. Testis primarily serves the function of sperm production. </a:t>
            </a:r>
          </a:p>
        </p:txBody>
      </p:sp>
      <p:pic>
        <p:nvPicPr>
          <p:cNvPr id="5" name="Picture 4">
            <a:extLst>
              <a:ext uri="{FF2B5EF4-FFF2-40B4-BE49-F238E27FC236}">
                <a16:creationId xmlns:a16="http://schemas.microsoft.com/office/drawing/2014/main" id="{FA519335-0CFB-4ECF-83AF-13C83F9C7D3E}"/>
              </a:ext>
            </a:extLst>
          </p:cNvPr>
          <p:cNvPicPr>
            <a:picLocks noChangeAspect="1" noChangeArrowheads="1"/>
          </p:cNvPicPr>
          <p:nvPr/>
        </p:nvPicPr>
        <p:blipFill>
          <a:blip r:embed="rId2"/>
          <a:srcRect/>
          <a:stretch>
            <a:fillRect/>
          </a:stretch>
        </p:blipFill>
        <p:spPr bwMode="auto">
          <a:xfrm>
            <a:off x="10330542" y="302097"/>
            <a:ext cx="1752600" cy="1281113"/>
          </a:xfrm>
          <a:prstGeom prst="rect">
            <a:avLst/>
          </a:prstGeom>
          <a:noFill/>
          <a:ln w="9525">
            <a:noFill/>
            <a:miter lim="800000"/>
            <a:headEnd/>
            <a:tailEnd/>
          </a:ln>
        </p:spPr>
      </p:pic>
    </p:spTree>
    <p:extLst>
      <p:ext uri="{BB962C8B-B14F-4D97-AF65-F5344CB8AC3E}">
        <p14:creationId xmlns:p14="http://schemas.microsoft.com/office/powerpoint/2010/main" val="2214256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1326CF-23B9-472C-A820-D7A62C46AF0D}"/>
              </a:ext>
            </a:extLst>
          </p:cNvPr>
          <p:cNvSpPr>
            <a:spLocks noGrp="1"/>
          </p:cNvSpPr>
          <p:nvPr>
            <p:ph idx="1"/>
          </p:nvPr>
        </p:nvSpPr>
        <p:spPr>
          <a:xfrm>
            <a:off x="676656" y="1234440"/>
            <a:ext cx="10677144" cy="5052251"/>
          </a:xfrm>
        </p:spPr>
        <p:txBody>
          <a:bodyPr/>
          <a:lstStyle/>
          <a:p>
            <a:pPr marL="0" marR="88900" indent="0">
              <a:lnSpc>
                <a:spcPct val="101000"/>
              </a:lnSpc>
              <a:spcBef>
                <a:spcPts val="1400"/>
              </a:spcBef>
              <a:spcAft>
                <a:spcPts val="0"/>
              </a:spcAft>
              <a:buNone/>
              <a:tabLst>
                <a:tab pos="535940" algn="l"/>
                <a:tab pos="536575" algn="l"/>
              </a:tabLst>
            </a:pPr>
            <a:r>
              <a:rPr lang="en-US" sz="2400" b="1" dirty="0">
                <a:solidFill>
                  <a:srgbClr val="FF0000"/>
                </a:solidFill>
                <a:effectLst/>
                <a:ea typeface="Cambria" panose="02040503050406030204" pitchFamily="18" charset="0"/>
                <a:cs typeface="Calibri" panose="020F0502020204030204" pitchFamily="34" charset="0"/>
              </a:rPr>
              <a:t>Testis:</a:t>
            </a:r>
          </a:p>
          <a:p>
            <a:pPr marL="0" marR="88900" indent="0">
              <a:lnSpc>
                <a:spcPct val="101000"/>
              </a:lnSpc>
              <a:spcBef>
                <a:spcPts val="1400"/>
              </a:spcBef>
              <a:spcAft>
                <a:spcPts val="0"/>
              </a:spcAft>
              <a:buNone/>
              <a:tabLst>
                <a:tab pos="535940" algn="l"/>
                <a:tab pos="536575" algn="l"/>
              </a:tabLst>
            </a:pPr>
            <a:endParaRPr lang="en-IN" sz="2000" dirty="0">
              <a:effectLst/>
              <a:ea typeface="Calibri" panose="020F0502020204030204" pitchFamily="34" charset="0"/>
            </a:endParaRPr>
          </a:p>
          <a:p>
            <a:pPr marL="342900" lvl="0" indent="-342900">
              <a:spcBef>
                <a:spcPts val="205"/>
              </a:spcBef>
              <a:buFont typeface="Wingdings" panose="05000000000000000000" pitchFamily="2" charset="2"/>
              <a:buChar char=""/>
              <a:tabLst>
                <a:tab pos="981710" algn="l"/>
              </a:tabLst>
            </a:pPr>
            <a:r>
              <a:rPr lang="en-US" sz="2000" dirty="0">
                <a:solidFill>
                  <a:srgbClr val="000000"/>
                </a:solidFill>
                <a:effectLst/>
                <a:ea typeface="Cambria" panose="02040503050406030204" pitchFamily="18" charset="0"/>
                <a:cs typeface="Calibri" panose="020F0502020204030204" pitchFamily="34" charset="0"/>
              </a:rPr>
              <a:t>There</a:t>
            </a:r>
            <a:r>
              <a:rPr lang="en-US" sz="2000" spc="45"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is</a:t>
            </a:r>
            <a:r>
              <a:rPr lang="en-US" sz="2000" spc="40"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a</a:t>
            </a:r>
            <a:r>
              <a:rPr lang="en-US" sz="2000" spc="40"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pair</a:t>
            </a:r>
            <a:r>
              <a:rPr lang="en-US" sz="2000" spc="35"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of</a:t>
            </a:r>
            <a:r>
              <a:rPr lang="en-US" sz="2000" spc="35" dirty="0">
                <a:solidFill>
                  <a:srgbClr val="000000"/>
                </a:solidFill>
                <a:effectLst/>
                <a:ea typeface="Cambria" panose="02040503050406030204" pitchFamily="18" charset="0"/>
                <a:cs typeface="Calibri" panose="020F0502020204030204" pitchFamily="34" charset="0"/>
              </a:rPr>
              <a:t> </a:t>
            </a:r>
            <a:r>
              <a:rPr lang="en-US" sz="2000" b="1" dirty="0">
                <a:solidFill>
                  <a:srgbClr val="000000"/>
                </a:solidFill>
                <a:effectLst/>
                <a:ea typeface="Cambria" panose="02040503050406030204" pitchFamily="18" charset="0"/>
                <a:cs typeface="Calibri" panose="020F0502020204030204" pitchFamily="34" charset="0"/>
              </a:rPr>
              <a:t>testes</a:t>
            </a:r>
            <a:r>
              <a:rPr lang="en-US" sz="2000" dirty="0">
                <a:solidFill>
                  <a:srgbClr val="000000"/>
                </a:solidFill>
                <a:effectLst/>
                <a:ea typeface="Cambria" panose="02040503050406030204" pitchFamily="18" charset="0"/>
                <a:cs typeface="Calibri" panose="020F0502020204030204" pitchFamily="34" charset="0"/>
              </a:rPr>
              <a:t>;</a:t>
            </a:r>
            <a:r>
              <a:rPr lang="en-US" sz="2000" spc="50"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which</a:t>
            </a:r>
            <a:r>
              <a:rPr lang="en-US" sz="2000" spc="45"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lie</a:t>
            </a:r>
            <a:r>
              <a:rPr lang="en-US" sz="2000" spc="30"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in</a:t>
            </a:r>
            <a:r>
              <a:rPr lang="en-US" sz="2000" spc="45"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a</a:t>
            </a:r>
            <a:r>
              <a:rPr lang="en-US" sz="2000" spc="30"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skin</a:t>
            </a:r>
            <a:r>
              <a:rPr lang="en-US" sz="2000" spc="20"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pouch;</a:t>
            </a:r>
            <a:r>
              <a:rPr lang="en-US" sz="2000" spc="50"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called</a:t>
            </a:r>
            <a:r>
              <a:rPr lang="en-US" sz="2000" spc="50" dirty="0">
                <a:solidFill>
                  <a:srgbClr val="000000"/>
                </a:solidFill>
                <a:effectLst/>
                <a:ea typeface="Cambria" panose="02040503050406030204" pitchFamily="18" charset="0"/>
                <a:cs typeface="Calibri" panose="020F0502020204030204" pitchFamily="34" charset="0"/>
              </a:rPr>
              <a:t> </a:t>
            </a:r>
            <a:r>
              <a:rPr lang="en-US" sz="2000" b="1" dirty="0">
                <a:solidFill>
                  <a:srgbClr val="000000"/>
                </a:solidFill>
                <a:effectLst/>
                <a:ea typeface="Cambria" panose="02040503050406030204" pitchFamily="18" charset="0"/>
                <a:cs typeface="Calibri" panose="020F0502020204030204" pitchFamily="34" charset="0"/>
              </a:rPr>
              <a:t>scrotum.</a:t>
            </a:r>
            <a:endParaRPr lang="en-IN" sz="2000" dirty="0">
              <a:effectLst/>
              <a:ea typeface="Calibri" panose="020F0502020204030204" pitchFamily="34" charset="0"/>
            </a:endParaRPr>
          </a:p>
          <a:p>
            <a:pPr marL="342900" lvl="0" indent="-342900">
              <a:spcBef>
                <a:spcPts val="55"/>
              </a:spcBef>
              <a:spcAft>
                <a:spcPts val="0"/>
              </a:spcAft>
              <a:buFont typeface="Wingdings" panose="05000000000000000000" pitchFamily="2" charset="2"/>
              <a:buChar char=""/>
              <a:tabLst>
                <a:tab pos="981710" algn="l"/>
              </a:tabLst>
            </a:pPr>
            <a:r>
              <a:rPr lang="en-US" sz="2000" dirty="0">
                <a:solidFill>
                  <a:srgbClr val="000000"/>
                </a:solidFill>
                <a:effectLst/>
                <a:ea typeface="Cambria" panose="02040503050406030204" pitchFamily="18" charset="0"/>
                <a:cs typeface="Calibri" panose="020F0502020204030204" pitchFamily="34" charset="0"/>
              </a:rPr>
              <a:t>Scrotum</a:t>
            </a:r>
            <a:r>
              <a:rPr lang="en-US" sz="2000" spc="-30"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is</a:t>
            </a:r>
            <a:r>
              <a:rPr lang="en-US" sz="2000" spc="-25"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suspended</a:t>
            </a:r>
            <a:r>
              <a:rPr lang="en-US" sz="2000" spc="-35"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outside</a:t>
            </a:r>
            <a:r>
              <a:rPr lang="en-US" sz="2000" spc="-20"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the</a:t>
            </a:r>
            <a:r>
              <a:rPr lang="en-US" sz="2000" spc="-20"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body;</a:t>
            </a:r>
            <a:r>
              <a:rPr lang="en-US" sz="2000" spc="-20"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below</a:t>
            </a:r>
            <a:r>
              <a:rPr lang="en-US" sz="2000" spc="-30"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the</a:t>
            </a:r>
            <a:r>
              <a:rPr lang="en-US" sz="2000" spc="-25"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abdominal</a:t>
            </a:r>
            <a:r>
              <a:rPr lang="en-US" sz="2000" spc="-20"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cavity.</a:t>
            </a:r>
            <a:endParaRPr lang="en-IN" sz="2000" dirty="0">
              <a:effectLst/>
              <a:ea typeface="Calibri" panose="020F0502020204030204" pitchFamily="34" charset="0"/>
            </a:endParaRPr>
          </a:p>
          <a:p>
            <a:pPr marL="342900" marR="90170" lvl="0" indent="-342900">
              <a:lnSpc>
                <a:spcPct val="103000"/>
              </a:lnSpc>
              <a:spcBef>
                <a:spcPts val="55"/>
              </a:spcBef>
              <a:spcAft>
                <a:spcPts val="0"/>
              </a:spcAft>
              <a:buFont typeface="Wingdings" panose="05000000000000000000" pitchFamily="2" charset="2"/>
              <a:buChar char=""/>
              <a:tabLst>
                <a:tab pos="981710" algn="l"/>
              </a:tabLst>
            </a:pPr>
            <a:r>
              <a:rPr lang="en-US" sz="2000" dirty="0">
                <a:solidFill>
                  <a:srgbClr val="000000"/>
                </a:solidFill>
                <a:effectLst/>
                <a:ea typeface="Cambria" panose="02040503050406030204" pitchFamily="18" charset="0"/>
                <a:cs typeface="Calibri" panose="020F0502020204030204" pitchFamily="34" charset="0"/>
              </a:rPr>
              <a:t>This</a:t>
            </a:r>
            <a:r>
              <a:rPr lang="en-US" sz="2000" spc="225"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helps</a:t>
            </a:r>
            <a:r>
              <a:rPr lang="en-US" sz="2000" spc="210"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in</a:t>
            </a:r>
            <a:r>
              <a:rPr lang="en-US" sz="2000" spc="230"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maintaining</a:t>
            </a:r>
            <a:r>
              <a:rPr lang="en-US" sz="2000" spc="220"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the</a:t>
            </a:r>
            <a:r>
              <a:rPr lang="en-US" sz="2000" spc="225"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temperature</a:t>
            </a:r>
            <a:r>
              <a:rPr lang="en-US" sz="2000" spc="225"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of</a:t>
            </a:r>
            <a:r>
              <a:rPr lang="en-US" sz="2000" spc="230"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testes</a:t>
            </a:r>
            <a:r>
              <a:rPr lang="en-US" sz="2000" spc="220"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below</a:t>
            </a:r>
            <a:r>
              <a:rPr lang="en-US" sz="2000" spc="225"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the</a:t>
            </a:r>
            <a:r>
              <a:rPr lang="en-US" sz="2000" spc="245"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body</a:t>
            </a:r>
            <a:r>
              <a:rPr lang="en-US" sz="2000" spc="-260"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temperature.</a:t>
            </a:r>
            <a:endParaRPr lang="en-IN" sz="2000" dirty="0">
              <a:effectLst/>
              <a:ea typeface="Calibri" panose="020F0502020204030204" pitchFamily="34" charset="0"/>
            </a:endParaRPr>
          </a:p>
          <a:p>
            <a:pPr marL="342900" lvl="0" indent="-342900">
              <a:spcBef>
                <a:spcPts val="5"/>
              </a:spcBef>
              <a:spcAft>
                <a:spcPts val="0"/>
              </a:spcAft>
              <a:buFont typeface="Wingdings" panose="05000000000000000000" pitchFamily="2" charset="2"/>
              <a:buChar char=""/>
              <a:tabLst>
                <a:tab pos="981710" algn="l"/>
              </a:tabLst>
            </a:pPr>
            <a:r>
              <a:rPr lang="en-US" sz="2000" dirty="0">
                <a:solidFill>
                  <a:srgbClr val="000000"/>
                </a:solidFill>
                <a:effectLst/>
                <a:ea typeface="Cambria" panose="02040503050406030204" pitchFamily="18" charset="0"/>
                <a:cs typeface="Calibri" panose="020F0502020204030204" pitchFamily="34" charset="0"/>
              </a:rPr>
              <a:t>This</a:t>
            </a:r>
            <a:r>
              <a:rPr lang="en-US" sz="2000" spc="-10"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is</a:t>
            </a:r>
            <a:r>
              <a:rPr lang="en-US" sz="2000" spc="-10"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necessary</a:t>
            </a:r>
            <a:r>
              <a:rPr lang="en-US" sz="2000" spc="-15"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for optimum</a:t>
            </a:r>
            <a:r>
              <a:rPr lang="en-US" sz="2000" spc="-20" dirty="0">
                <a:solidFill>
                  <a:srgbClr val="000000"/>
                </a:solidFill>
                <a:effectLst/>
                <a:ea typeface="Cambria" panose="02040503050406030204" pitchFamily="18" charset="0"/>
                <a:cs typeface="Calibri" panose="020F0502020204030204" pitchFamily="34" charset="0"/>
              </a:rPr>
              <a:t> </a:t>
            </a:r>
            <a:r>
              <a:rPr lang="en-US" sz="2000" b="1" dirty="0">
                <a:solidFill>
                  <a:srgbClr val="000000"/>
                </a:solidFill>
                <a:effectLst/>
                <a:ea typeface="Cambria" panose="02040503050406030204" pitchFamily="18" charset="0"/>
                <a:cs typeface="Calibri" panose="020F0502020204030204" pitchFamily="34" charset="0"/>
              </a:rPr>
              <a:t>sperm</a:t>
            </a:r>
            <a:r>
              <a:rPr lang="en-US" sz="2000" b="1" spc="-5"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production.</a:t>
            </a:r>
            <a:endParaRPr lang="en-IN" sz="2000" dirty="0">
              <a:effectLst/>
              <a:ea typeface="Calibri" panose="020F0502020204030204" pitchFamily="34" charset="0"/>
            </a:endParaRPr>
          </a:p>
          <a:p>
            <a:pPr marL="342900" lvl="0" indent="-342900">
              <a:spcBef>
                <a:spcPts val="55"/>
              </a:spcBef>
              <a:spcAft>
                <a:spcPts val="0"/>
              </a:spcAft>
              <a:buFont typeface="Wingdings" panose="05000000000000000000" pitchFamily="2" charset="2"/>
              <a:buChar char=""/>
              <a:tabLst>
                <a:tab pos="981710" algn="l"/>
              </a:tabLst>
            </a:pPr>
            <a:r>
              <a:rPr lang="en-US" sz="2000" b="1" dirty="0">
                <a:solidFill>
                  <a:srgbClr val="000000"/>
                </a:solidFill>
                <a:effectLst/>
                <a:ea typeface="Cambria" panose="02040503050406030204" pitchFamily="18" charset="0"/>
                <a:cs typeface="Calibri" panose="020F0502020204030204" pitchFamily="34" charset="0"/>
              </a:rPr>
              <a:t>Sperms</a:t>
            </a:r>
            <a:r>
              <a:rPr lang="en-US" sz="2000" b="1" spc="-35"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are</a:t>
            </a:r>
            <a:r>
              <a:rPr lang="en-US" sz="2000" spc="-30"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the</a:t>
            </a:r>
            <a:r>
              <a:rPr lang="en-US" sz="2000" spc="-30" dirty="0">
                <a:solidFill>
                  <a:srgbClr val="000000"/>
                </a:solidFill>
                <a:effectLst/>
                <a:ea typeface="Cambria" panose="02040503050406030204" pitchFamily="18" charset="0"/>
                <a:cs typeface="Calibri" panose="020F0502020204030204" pitchFamily="34" charset="0"/>
              </a:rPr>
              <a:t> </a:t>
            </a:r>
            <a:r>
              <a:rPr lang="en-US" sz="2000" b="1" dirty="0">
                <a:solidFill>
                  <a:srgbClr val="000000"/>
                </a:solidFill>
                <a:effectLst/>
                <a:ea typeface="Cambria" panose="02040503050406030204" pitchFamily="18" charset="0"/>
                <a:cs typeface="Calibri" panose="020F0502020204030204" pitchFamily="34" charset="0"/>
              </a:rPr>
              <a:t>male</a:t>
            </a:r>
            <a:r>
              <a:rPr lang="en-US" sz="2000" b="1" spc="-20" dirty="0">
                <a:solidFill>
                  <a:srgbClr val="000000"/>
                </a:solidFill>
                <a:effectLst/>
                <a:ea typeface="Cambria" panose="02040503050406030204" pitchFamily="18" charset="0"/>
                <a:cs typeface="Calibri" panose="020F0502020204030204" pitchFamily="34" charset="0"/>
              </a:rPr>
              <a:t> </a:t>
            </a:r>
            <a:r>
              <a:rPr lang="en-US" sz="2000" b="1" dirty="0">
                <a:solidFill>
                  <a:srgbClr val="000000"/>
                </a:solidFill>
                <a:effectLst/>
                <a:ea typeface="Cambria" panose="02040503050406030204" pitchFamily="18" charset="0"/>
                <a:cs typeface="Calibri" panose="020F0502020204030204" pitchFamily="34" charset="0"/>
              </a:rPr>
              <a:t>gametes</a:t>
            </a:r>
            <a:r>
              <a:rPr lang="en-US" sz="2000" dirty="0">
                <a:solidFill>
                  <a:srgbClr val="000000"/>
                </a:solidFill>
                <a:effectLst/>
                <a:ea typeface="Cambria" panose="02040503050406030204" pitchFamily="18" charset="0"/>
                <a:cs typeface="Calibri" panose="020F0502020204030204" pitchFamily="34" charset="0"/>
              </a:rPr>
              <a:t>.</a:t>
            </a:r>
            <a:endParaRPr lang="en-IN" sz="2000" dirty="0">
              <a:effectLst/>
              <a:ea typeface="Calibri" panose="020F0502020204030204" pitchFamily="34" charset="0"/>
            </a:endParaRPr>
          </a:p>
          <a:p>
            <a:pPr marL="342900" lvl="0" indent="-342900">
              <a:spcBef>
                <a:spcPts val="55"/>
              </a:spcBef>
              <a:spcAft>
                <a:spcPts val="0"/>
              </a:spcAft>
              <a:buFont typeface="Wingdings" panose="05000000000000000000" pitchFamily="2" charset="2"/>
              <a:buChar char=""/>
              <a:tabLst>
                <a:tab pos="981710" algn="l"/>
              </a:tabLst>
            </a:pPr>
            <a:r>
              <a:rPr lang="en-US" sz="2000" dirty="0">
                <a:solidFill>
                  <a:srgbClr val="000000"/>
                </a:solidFill>
                <a:effectLst/>
                <a:ea typeface="Cambria" panose="02040503050406030204" pitchFamily="18" charset="0"/>
                <a:cs typeface="Calibri" panose="020F0502020204030204" pitchFamily="34" charset="0"/>
              </a:rPr>
              <a:t>Apart</a:t>
            </a:r>
            <a:r>
              <a:rPr lang="en-US" sz="2000" spc="45"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from</a:t>
            </a:r>
            <a:r>
              <a:rPr lang="en-US" sz="2000" spc="40"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that,</a:t>
            </a:r>
            <a:r>
              <a:rPr lang="en-US" sz="2000" spc="60"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testis</a:t>
            </a:r>
            <a:r>
              <a:rPr lang="en-US" sz="2000" spc="45"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also</a:t>
            </a:r>
            <a:r>
              <a:rPr lang="en-US" sz="2000" spc="55"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produces</a:t>
            </a:r>
            <a:r>
              <a:rPr lang="en-US" sz="2000" spc="45" dirty="0">
                <a:solidFill>
                  <a:srgbClr val="000000"/>
                </a:solidFill>
                <a:effectLst/>
                <a:ea typeface="Cambria" panose="02040503050406030204" pitchFamily="18" charset="0"/>
                <a:cs typeface="Calibri" panose="020F0502020204030204" pitchFamily="34" charset="0"/>
              </a:rPr>
              <a:t> </a:t>
            </a:r>
            <a:r>
              <a:rPr lang="en-US" sz="2000" b="1" dirty="0">
                <a:solidFill>
                  <a:srgbClr val="000000"/>
                </a:solidFill>
                <a:effectLst/>
                <a:ea typeface="Cambria" panose="02040503050406030204" pitchFamily="18" charset="0"/>
                <a:cs typeface="Calibri" panose="020F0502020204030204" pitchFamily="34" charset="0"/>
              </a:rPr>
              <a:t>testosterone.</a:t>
            </a:r>
            <a:endParaRPr lang="en-IN" sz="2000" dirty="0">
              <a:effectLst/>
              <a:ea typeface="Calibri" panose="020F0502020204030204" pitchFamily="34" charset="0"/>
            </a:endParaRPr>
          </a:p>
          <a:p>
            <a:pPr marL="342900" marR="90170" lvl="0" indent="-342900">
              <a:lnSpc>
                <a:spcPct val="102000"/>
              </a:lnSpc>
              <a:spcBef>
                <a:spcPts val="60"/>
              </a:spcBef>
              <a:spcAft>
                <a:spcPts val="0"/>
              </a:spcAft>
              <a:buFont typeface="Wingdings" panose="05000000000000000000" pitchFamily="2" charset="2"/>
              <a:buChar char=""/>
              <a:tabLst>
                <a:tab pos="981710" algn="l"/>
              </a:tabLst>
            </a:pPr>
            <a:r>
              <a:rPr lang="en-US" sz="2000" dirty="0">
                <a:solidFill>
                  <a:srgbClr val="000000"/>
                </a:solidFill>
                <a:effectLst/>
                <a:ea typeface="Cambria" panose="02040503050406030204" pitchFamily="18" charset="0"/>
                <a:cs typeface="Calibri" panose="020F0502020204030204" pitchFamily="34" charset="0"/>
              </a:rPr>
              <a:t>Testosterone</a:t>
            </a:r>
            <a:r>
              <a:rPr lang="en-US" sz="2000" spc="140"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is</a:t>
            </a:r>
            <a:r>
              <a:rPr lang="en-US" sz="2000" spc="165"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also</a:t>
            </a:r>
            <a:r>
              <a:rPr lang="en-US" sz="2000" spc="165"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called</a:t>
            </a:r>
            <a:r>
              <a:rPr lang="en-US" sz="2000" spc="155"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the</a:t>
            </a:r>
            <a:r>
              <a:rPr lang="en-US" sz="2000" spc="145"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male</a:t>
            </a:r>
            <a:r>
              <a:rPr lang="en-US" sz="2000" spc="145"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hormone,</a:t>
            </a:r>
            <a:r>
              <a:rPr lang="en-US" sz="2000" spc="150"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as</a:t>
            </a:r>
            <a:r>
              <a:rPr lang="en-US" sz="2000" spc="155"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it</a:t>
            </a:r>
            <a:r>
              <a:rPr lang="en-US" sz="2000" spc="150"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is</a:t>
            </a:r>
            <a:r>
              <a:rPr lang="en-US" sz="2000" spc="145"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responsible</a:t>
            </a:r>
            <a:r>
              <a:rPr lang="en-US" sz="2000" spc="145"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for</a:t>
            </a:r>
            <a:r>
              <a:rPr lang="en-US" sz="2000" spc="-260"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developing</a:t>
            </a:r>
            <a:r>
              <a:rPr lang="en-US" sz="2000" spc="20"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certain</a:t>
            </a:r>
            <a:r>
              <a:rPr lang="en-US" sz="2000" spc="35"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secondary</a:t>
            </a:r>
            <a:r>
              <a:rPr lang="en-US" sz="2000" spc="15"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sexual</a:t>
            </a:r>
            <a:r>
              <a:rPr lang="en-US" sz="2000" spc="40"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characters</a:t>
            </a:r>
            <a:r>
              <a:rPr lang="en-US" sz="2000" spc="30"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in</a:t>
            </a:r>
            <a:r>
              <a:rPr lang="en-US" sz="2000" spc="35" dirty="0">
                <a:solidFill>
                  <a:srgbClr val="000000"/>
                </a:solidFill>
                <a:effectLst/>
                <a:ea typeface="Cambria" panose="02040503050406030204" pitchFamily="18" charset="0"/>
                <a:cs typeface="Calibri" panose="020F0502020204030204" pitchFamily="34" charset="0"/>
              </a:rPr>
              <a:t> </a:t>
            </a:r>
            <a:r>
              <a:rPr lang="en-US" sz="2000" dirty="0">
                <a:solidFill>
                  <a:srgbClr val="000000"/>
                </a:solidFill>
                <a:effectLst/>
                <a:ea typeface="Cambria" panose="02040503050406030204" pitchFamily="18" charset="0"/>
                <a:cs typeface="Calibri" panose="020F0502020204030204" pitchFamily="34" charset="0"/>
              </a:rPr>
              <a:t>boys.</a:t>
            </a:r>
            <a:endParaRPr lang="en-IN" sz="2000" dirty="0">
              <a:effectLst/>
              <a:ea typeface="Calibri" panose="020F0502020204030204" pitchFamily="34" charset="0"/>
            </a:endParaRPr>
          </a:p>
          <a:p>
            <a:endParaRPr lang="en-IN" dirty="0"/>
          </a:p>
        </p:txBody>
      </p:sp>
      <p:pic>
        <p:nvPicPr>
          <p:cNvPr id="4" name="Picture 3">
            <a:extLst>
              <a:ext uri="{FF2B5EF4-FFF2-40B4-BE49-F238E27FC236}">
                <a16:creationId xmlns:a16="http://schemas.microsoft.com/office/drawing/2014/main" id="{758A58D6-5672-448B-A710-F604AFEA2942}"/>
              </a:ext>
            </a:extLst>
          </p:cNvPr>
          <p:cNvPicPr>
            <a:picLocks noChangeAspect="1" noChangeArrowheads="1"/>
          </p:cNvPicPr>
          <p:nvPr/>
        </p:nvPicPr>
        <p:blipFill>
          <a:blip r:embed="rId2"/>
          <a:srcRect/>
          <a:stretch>
            <a:fillRect/>
          </a:stretch>
        </p:blipFill>
        <p:spPr bwMode="auto">
          <a:xfrm>
            <a:off x="10330542" y="302097"/>
            <a:ext cx="1752600" cy="1281113"/>
          </a:xfrm>
          <a:prstGeom prst="rect">
            <a:avLst/>
          </a:prstGeom>
          <a:noFill/>
          <a:ln w="9525">
            <a:noFill/>
            <a:miter lim="800000"/>
            <a:headEnd/>
            <a:tailEnd/>
          </a:ln>
        </p:spPr>
      </p:pic>
    </p:spTree>
    <p:extLst>
      <p:ext uri="{BB962C8B-B14F-4D97-AF65-F5344CB8AC3E}">
        <p14:creationId xmlns:p14="http://schemas.microsoft.com/office/powerpoint/2010/main" val="3272890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9BC26-15F5-45F6-921F-6305FD38631A}"/>
              </a:ext>
            </a:extLst>
          </p:cNvPr>
          <p:cNvSpPr>
            <a:spLocks noGrp="1"/>
          </p:cNvSpPr>
          <p:nvPr>
            <p:ph type="title"/>
          </p:nvPr>
        </p:nvSpPr>
        <p:spPr/>
        <p:txBody>
          <a:bodyPr>
            <a:normAutofit/>
          </a:bodyPr>
          <a:lstStyle/>
          <a:p>
            <a:r>
              <a:rPr lang="en-US" sz="2400" dirty="0">
                <a:solidFill>
                  <a:srgbClr val="FF0000"/>
                </a:solidFill>
              </a:rPr>
              <a:t> epididymis</a:t>
            </a:r>
            <a:endParaRPr lang="en-IN" sz="2400" dirty="0">
              <a:solidFill>
                <a:srgbClr val="FF0000"/>
              </a:solidFill>
            </a:endParaRPr>
          </a:p>
        </p:txBody>
      </p:sp>
      <p:sp>
        <p:nvSpPr>
          <p:cNvPr id="3" name="Content Placeholder 2">
            <a:extLst>
              <a:ext uri="{FF2B5EF4-FFF2-40B4-BE49-F238E27FC236}">
                <a16:creationId xmlns:a16="http://schemas.microsoft.com/office/drawing/2014/main" id="{D1B95080-4D3E-483B-B887-12855CCA65A1}"/>
              </a:ext>
            </a:extLst>
          </p:cNvPr>
          <p:cNvSpPr>
            <a:spLocks noGrp="1"/>
          </p:cNvSpPr>
          <p:nvPr>
            <p:ph idx="1"/>
          </p:nvPr>
        </p:nvSpPr>
        <p:spPr/>
        <p:txBody>
          <a:bodyPr>
            <a:normAutofit/>
          </a:bodyPr>
          <a:lstStyle/>
          <a:p>
            <a:r>
              <a:rPr lang="en-US" sz="2000" dirty="0"/>
              <a:t>It is highly coiled structure found on the upper side of the testes.</a:t>
            </a:r>
          </a:p>
          <a:p>
            <a:r>
              <a:rPr lang="en-US" sz="2000" dirty="0" err="1"/>
              <a:t>i</a:t>
            </a:r>
            <a:r>
              <a:rPr lang="en-US" sz="2000" dirty="0"/>
              <a:t>- site of sperm maturation : about 10-14 days are required for the sperm to mature.</a:t>
            </a:r>
          </a:p>
          <a:p>
            <a:r>
              <a:rPr lang="en-US" sz="2000" dirty="0"/>
              <a:t>ii- store mature sperm: sperms may remain in storage for up to 4 weeks .After that they are expelled from the epididymis or reabsorbed.</a:t>
            </a:r>
            <a:endParaRPr lang="en-IN" sz="2000" dirty="0"/>
          </a:p>
        </p:txBody>
      </p:sp>
      <p:pic>
        <p:nvPicPr>
          <p:cNvPr id="5" name="Picture 4">
            <a:extLst>
              <a:ext uri="{FF2B5EF4-FFF2-40B4-BE49-F238E27FC236}">
                <a16:creationId xmlns:a16="http://schemas.microsoft.com/office/drawing/2014/main" id="{1FC7ADDC-D6A8-4783-9B91-3C22BA620D2B}"/>
              </a:ext>
            </a:extLst>
          </p:cNvPr>
          <p:cNvPicPr>
            <a:picLocks noChangeAspect="1" noChangeArrowheads="1"/>
          </p:cNvPicPr>
          <p:nvPr/>
        </p:nvPicPr>
        <p:blipFill>
          <a:blip r:embed="rId2"/>
          <a:srcRect/>
          <a:stretch>
            <a:fillRect/>
          </a:stretch>
        </p:blipFill>
        <p:spPr bwMode="auto">
          <a:xfrm>
            <a:off x="10330542" y="302097"/>
            <a:ext cx="1752600" cy="1281113"/>
          </a:xfrm>
          <a:prstGeom prst="rect">
            <a:avLst/>
          </a:prstGeom>
          <a:noFill/>
          <a:ln w="9525">
            <a:noFill/>
            <a:miter lim="800000"/>
            <a:headEnd/>
            <a:tailEnd/>
          </a:ln>
        </p:spPr>
      </p:pic>
    </p:spTree>
    <p:extLst>
      <p:ext uri="{BB962C8B-B14F-4D97-AF65-F5344CB8AC3E}">
        <p14:creationId xmlns:p14="http://schemas.microsoft.com/office/powerpoint/2010/main" val="23509378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TotalTime>
  <Words>596</Words>
  <Application>Microsoft Office PowerPoint</Application>
  <PresentationFormat>Widescreen</PresentationFormat>
  <Paragraphs>60</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Cambria</vt:lpstr>
      <vt:lpstr>Wingdings</vt:lpstr>
      <vt:lpstr>Office Theme</vt:lpstr>
      <vt:lpstr>PowerPoint Presentation</vt:lpstr>
      <vt:lpstr>PUBERTY</vt:lpstr>
      <vt:lpstr>Changes in Boys during Puberty: </vt:lpstr>
      <vt:lpstr>Changes in Girls during Puberty:</vt:lpstr>
      <vt:lpstr>MALE REPRODUCTIVE SYSTEM</vt:lpstr>
      <vt:lpstr>PowerPoint Presentation</vt:lpstr>
      <vt:lpstr>Scrotum</vt:lpstr>
      <vt:lpstr>PowerPoint Presentation</vt:lpstr>
      <vt:lpstr> epididymis</vt:lpstr>
      <vt:lpstr>Vas Deferens:   </vt:lpstr>
      <vt:lpstr>Seminal Vesicle: </vt:lpstr>
      <vt:lpstr>Prostate gland </vt:lpstr>
      <vt:lpstr>Cowper's glands</vt:lpstr>
      <vt:lpstr>semen</vt:lpstr>
      <vt:lpstr>Penis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DEBASHISH BALA</dc:creator>
  <cp:lastModifiedBy>DEBASHISH BALA</cp:lastModifiedBy>
  <cp:revision>25</cp:revision>
  <dcterms:created xsi:type="dcterms:W3CDTF">2021-03-22T18:25:26Z</dcterms:created>
  <dcterms:modified xsi:type="dcterms:W3CDTF">2022-04-01T19:05:14Z</dcterms:modified>
</cp:coreProperties>
</file>