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257" r:id="rId3"/>
    <p:sldId id="360" r:id="rId4"/>
    <p:sldId id="270" r:id="rId5"/>
    <p:sldId id="359" r:id="rId6"/>
    <p:sldId id="362" r:id="rId7"/>
    <p:sldId id="357" r:id="rId8"/>
    <p:sldId id="363" r:id="rId9"/>
    <p:sldId id="356" r:id="rId10"/>
    <p:sldId id="35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5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174A2-3659-47CF-82B9-70313273F0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1B9DC7D-AFDC-481A-A9BF-283BB2B63C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9A1EDE5-6B28-47CD-B997-E71A22A218A1}"/>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8327ACF8-5620-45E7-A848-536A740AAD9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374840-805E-4B4C-BC6B-B75A5EBE554D}"/>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66849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F3EF4-CCCD-4E8B-B496-CF94C2CC935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84ED41-7103-4296-AC9E-DA6BD082C0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3D4A9C-0D34-4EBF-BC6B-09617725BBFE}"/>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63E604FA-5C16-4395-B51B-13A1E7E1BDA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64E0FA-0715-48B2-BD60-80A8F14586FC}"/>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358571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505C93-6493-4929-A27F-42D4043842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61CCF2C-E053-477A-91A3-9C5926D5FD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9F7FED-7805-4704-964F-7537205D6303}"/>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F5BA8696-0C5B-44A5-848F-BC0DA6C26C9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7454BBE-01A1-4EB6-89D8-E2ADCB5F3D5F}"/>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221260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C951-A450-48AC-89E5-FCFA8E1342E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626BAA7-5B4C-416B-914B-A754227E2B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963AB6-E6E2-40FE-B779-1D433452BF86}"/>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E4AFA61D-4CB2-494C-9244-E7D455799B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5000FF-FBC9-4156-B835-41566C733CE5}"/>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2211184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A9AF-6DC5-4652-ADF5-E94B2F17F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46E0984-AE08-4758-9B78-5E6FCF619C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9C10AC-9812-4315-91F0-139E02812411}"/>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43E55BAE-10CE-401F-9B9D-0AEF56E17D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7BFF92B-DF22-4DB7-8D33-C152F93DF126}"/>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341907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AE451-9D35-46BE-B3EC-0039F01607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E75AD8E-4450-46F8-A458-48204F40AA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D901409-165C-4A91-AB13-459204AC16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7CE72F5-4A55-4138-BFE1-3A3CDC27E0F0}"/>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6" name="Footer Placeholder 5">
            <a:extLst>
              <a:ext uri="{FF2B5EF4-FFF2-40B4-BE49-F238E27FC236}">
                <a16:creationId xmlns:a16="http://schemas.microsoft.com/office/drawing/2014/main" id="{CCE9D5FC-200A-475B-9808-D5A4A874EAE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2AB580-9F7D-41D8-B343-EE4D6E4EACDB}"/>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232152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7643-DCDD-4F4B-912E-923A3AF0A5B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325468F-6FD9-4DBB-872A-E70C6808F4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ADEA23-3AA0-497F-A105-455AF6610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3A4D6D3-D32A-41BB-9B37-4C7A3529BA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85DEF9-F2B0-4831-A425-FFBF16D4E9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89D8358-106F-4142-811D-8C05DB534A7F}"/>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8" name="Footer Placeholder 7">
            <a:extLst>
              <a:ext uri="{FF2B5EF4-FFF2-40B4-BE49-F238E27FC236}">
                <a16:creationId xmlns:a16="http://schemas.microsoft.com/office/drawing/2014/main" id="{91DBB87F-4B47-4E10-BB50-E0398F04399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7A0ADE8-B9F9-4C8F-9449-EE6C0F176A6C}"/>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389135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23F7-F539-4DCA-BF38-0F84B533D89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92EE620-0708-42FF-8841-6B72A9D0C6BC}"/>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4" name="Footer Placeholder 3">
            <a:extLst>
              <a:ext uri="{FF2B5EF4-FFF2-40B4-BE49-F238E27FC236}">
                <a16:creationId xmlns:a16="http://schemas.microsoft.com/office/drawing/2014/main" id="{13B7AE5E-41BA-441C-A186-05F2E0ECC39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802F5C7-CCD5-4A5E-8E32-2152DA1BA96B}"/>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11116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48AF11-178C-4C09-A456-B69639C324EC}"/>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3" name="Footer Placeholder 2">
            <a:extLst>
              <a:ext uri="{FF2B5EF4-FFF2-40B4-BE49-F238E27FC236}">
                <a16:creationId xmlns:a16="http://schemas.microsoft.com/office/drawing/2014/main" id="{D3B179C6-48D9-4F12-B13D-CE5EA266FDB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ADB801B-E23A-4169-AB0E-6D8FABD8F464}"/>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425887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C9DF-F174-4324-8884-5C4FCD603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E53226C-EE80-49B0-BFE2-54BA6CD1D7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CB7363E-28A8-424F-B157-01A594BDA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023522-63FE-4663-A7FF-ADAE4C87E3AB}"/>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6" name="Footer Placeholder 5">
            <a:extLst>
              <a:ext uri="{FF2B5EF4-FFF2-40B4-BE49-F238E27FC236}">
                <a16:creationId xmlns:a16="http://schemas.microsoft.com/office/drawing/2014/main" id="{3B275933-8463-43D0-BC18-ACFCE7C2549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16B0607-A694-4ED0-B94A-F9CF6822EBC0}"/>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1155075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DDC2-F7EA-441E-9252-F28E37367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7E5CD59-6A96-4A65-AD16-794C670128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AF4FF50-CC69-4164-BD44-5C52482614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FF30EB-B461-445E-8247-AF7A324F2736}"/>
              </a:ext>
            </a:extLst>
          </p:cNvPr>
          <p:cNvSpPr>
            <a:spLocks noGrp="1"/>
          </p:cNvSpPr>
          <p:nvPr>
            <p:ph type="dt" sz="half" idx="10"/>
          </p:nvPr>
        </p:nvSpPr>
        <p:spPr/>
        <p:txBody>
          <a:bodyPr/>
          <a:lstStyle/>
          <a:p>
            <a:fld id="{BF552ECE-4ABE-49D6-A165-87F056A098A5}" type="datetimeFigureOut">
              <a:rPr lang="en-IN" smtClean="0"/>
              <a:t>18-12-2021</a:t>
            </a:fld>
            <a:endParaRPr lang="en-IN"/>
          </a:p>
        </p:txBody>
      </p:sp>
      <p:sp>
        <p:nvSpPr>
          <p:cNvPr id="6" name="Footer Placeholder 5">
            <a:extLst>
              <a:ext uri="{FF2B5EF4-FFF2-40B4-BE49-F238E27FC236}">
                <a16:creationId xmlns:a16="http://schemas.microsoft.com/office/drawing/2014/main" id="{6C3470BF-F4EB-4935-99C0-5BAEC31CC9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7B560FB-E9DC-49D6-8F35-298724DFC623}"/>
              </a:ext>
            </a:extLst>
          </p:cNvPr>
          <p:cNvSpPr>
            <a:spLocks noGrp="1"/>
          </p:cNvSpPr>
          <p:nvPr>
            <p:ph type="sldNum" sz="quarter" idx="12"/>
          </p:nvPr>
        </p:nvSpPr>
        <p:spPr/>
        <p:txBody>
          <a:bodyPr/>
          <a:lstStyle/>
          <a:p>
            <a:fld id="{C21FFE7F-40EF-4DBB-B02A-5EEF5E2F2F35}" type="slidenum">
              <a:rPr lang="en-IN" smtClean="0"/>
              <a:t>‹#›</a:t>
            </a:fld>
            <a:endParaRPr lang="en-IN"/>
          </a:p>
        </p:txBody>
      </p:sp>
    </p:spTree>
    <p:extLst>
      <p:ext uri="{BB962C8B-B14F-4D97-AF65-F5344CB8AC3E}">
        <p14:creationId xmlns:p14="http://schemas.microsoft.com/office/powerpoint/2010/main" val="131001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1B757A-D696-44BB-BAED-A1051C7A1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38168DE-102F-4B9F-BE63-C024A7E0BE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EF4F6D-112D-425C-9C5C-24ACAFD8C9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52ECE-4ABE-49D6-A165-87F056A098A5}" type="datetimeFigureOut">
              <a:rPr lang="en-IN" smtClean="0"/>
              <a:t>18-12-2021</a:t>
            </a:fld>
            <a:endParaRPr lang="en-IN"/>
          </a:p>
        </p:txBody>
      </p:sp>
      <p:sp>
        <p:nvSpPr>
          <p:cNvPr id="5" name="Footer Placeholder 4">
            <a:extLst>
              <a:ext uri="{FF2B5EF4-FFF2-40B4-BE49-F238E27FC236}">
                <a16:creationId xmlns:a16="http://schemas.microsoft.com/office/drawing/2014/main" id="{2483CE82-333A-4D53-9DD9-DFDE00614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87702C1-DF0F-4164-80DB-3064F6EE2A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FFE7F-40EF-4DBB-B02A-5EEF5E2F2F35}" type="slidenum">
              <a:rPr lang="en-IN" smtClean="0"/>
              <a:t>‹#›</a:t>
            </a:fld>
            <a:endParaRPr lang="en-IN"/>
          </a:p>
        </p:txBody>
      </p:sp>
    </p:spTree>
    <p:extLst>
      <p:ext uri="{BB962C8B-B14F-4D97-AF65-F5344CB8AC3E}">
        <p14:creationId xmlns:p14="http://schemas.microsoft.com/office/powerpoint/2010/main" val="154452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MPovpAXcmI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0BAADA1-5BC4-49C8-8587-AE53A5AFD7B5}"/>
              </a:ext>
            </a:extLst>
          </p:cNvPr>
          <p:cNvSpPr txBox="1"/>
          <p:nvPr/>
        </p:nvSpPr>
        <p:spPr>
          <a:xfrm>
            <a:off x="2560320" y="1372215"/>
            <a:ext cx="6291698" cy="2308324"/>
          </a:xfrm>
          <a:prstGeom prst="rect">
            <a:avLst/>
          </a:prstGeom>
          <a:noFill/>
        </p:spPr>
        <p:txBody>
          <a:bodyPr wrap="square">
            <a:spAutoFit/>
          </a:bodyPr>
          <a:lstStyle/>
          <a:p>
            <a:pPr algn="ctr"/>
            <a:r>
              <a:rPr lang="en-US" sz="2800" dirty="0">
                <a:solidFill>
                  <a:srgbClr val="FF0000"/>
                </a:solidFill>
              </a:rPr>
              <a:t>LIFE PROCESSES.</a:t>
            </a:r>
          </a:p>
          <a:p>
            <a:r>
              <a:rPr lang="en-US" sz="2000" dirty="0">
                <a:solidFill>
                  <a:srgbClr val="FF0000"/>
                </a:solidFill>
              </a:rPr>
              <a:t>                     </a:t>
            </a:r>
            <a:endParaRPr lang="en-US" sz="2400" dirty="0">
              <a:solidFill>
                <a:srgbClr val="FF0000"/>
              </a:solidFill>
            </a:endParaRPr>
          </a:p>
          <a:p>
            <a:r>
              <a:rPr lang="en-US" sz="2400" dirty="0">
                <a:solidFill>
                  <a:srgbClr val="FF0000"/>
                </a:solidFill>
              </a:rPr>
              <a:t>                         </a:t>
            </a:r>
            <a:r>
              <a:rPr lang="en-US" sz="2400" dirty="0"/>
              <a:t>SUBJECT:BIOLOGY </a:t>
            </a:r>
          </a:p>
          <a:p>
            <a:r>
              <a:rPr lang="en-US" sz="2400" dirty="0"/>
              <a:t>                              CHAPTER:6</a:t>
            </a:r>
          </a:p>
          <a:p>
            <a:pPr algn="ctr"/>
            <a:r>
              <a:rPr lang="en-US" sz="2400" dirty="0"/>
              <a:t>MECHANISM OF RESPIRATION.</a:t>
            </a:r>
          </a:p>
          <a:p>
            <a:r>
              <a:rPr lang="en-US" sz="2400" dirty="0"/>
              <a:t>                                 PERIOD-5</a:t>
            </a:r>
            <a:endParaRPr lang="en-US" sz="2400" dirty="0">
              <a:solidFill>
                <a:srgbClr val="FF0000"/>
              </a:solidFill>
            </a:endParaRPr>
          </a:p>
        </p:txBody>
      </p:sp>
      <p:pic>
        <p:nvPicPr>
          <p:cNvPr id="8" name="Picture 2" descr="https://lh6.googleusercontent.com/YnAKMN6Q_N49S3m2OrAAFzj82EoqJGvBx9mjxw0X0MSFyXvzp-LTzQJPk_2uQbwFzY9FsMlCgyLHQfP7IAJJ2ixgeg0WUCatowkdw-KIFt75BUaM5nm1BLo1B9FJ-OVv1G0avlTsV59-6wLuYQ">
            <a:extLst>
              <a:ext uri="{FF2B5EF4-FFF2-40B4-BE49-F238E27FC236}">
                <a16:creationId xmlns:a16="http://schemas.microsoft.com/office/drawing/2014/main" id="{7843A3BA-330B-4B2B-9863-38FAC6098965}"/>
              </a:ext>
            </a:extLst>
          </p:cNvPr>
          <p:cNvPicPr>
            <a:picLocks noChangeAspect="1" noChangeArrowheads="1"/>
          </p:cNvPicPr>
          <p:nvPr/>
        </p:nvPicPr>
        <p:blipFill>
          <a:blip r:embed="rId2"/>
          <a:srcRect/>
          <a:stretch>
            <a:fillRect/>
          </a:stretch>
        </p:blipFill>
        <p:spPr bwMode="auto">
          <a:xfrm>
            <a:off x="108857" y="4997302"/>
            <a:ext cx="11974285" cy="1860698"/>
          </a:xfrm>
          <a:prstGeom prst="rect">
            <a:avLst/>
          </a:prstGeom>
          <a:noFill/>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4AAC904A-CD0F-4EBE-84DD-8460130D814C}"/>
              </a:ext>
            </a:extLst>
          </p:cNvPr>
          <p:cNvPicPr>
            <a:picLocks noChangeAspect="1" noChangeArrowheads="1"/>
          </p:cNvPicPr>
          <p:nvPr/>
        </p:nvPicPr>
        <p:blipFill>
          <a:blip r:embed="rId3"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1349096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FC5FF-EDAC-4A80-9FA9-593916F90826}"/>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endParaRPr lang="en-US" dirty="0"/>
          </a:p>
          <a:p>
            <a:pPr>
              <a:buFont typeface="Arial" charset="0"/>
              <a:buNone/>
            </a:pPr>
            <a:r>
              <a:rPr lang="en-US" dirty="0"/>
              <a:t>                                                  </a:t>
            </a:r>
            <a:r>
              <a:rPr lang="en-US" sz="3600" b="1" dirty="0"/>
              <a:t>THANKING YOU</a:t>
            </a:r>
            <a:endParaRPr lang="en-US" sz="3600" dirty="0"/>
          </a:p>
          <a:p>
            <a:pPr>
              <a:buFont typeface="Arial" charset="0"/>
              <a:buNone/>
            </a:pPr>
            <a:r>
              <a:rPr lang="en-US" sz="3600" b="1" dirty="0">
                <a:solidFill>
                  <a:srgbClr val="FF0000"/>
                </a:solidFill>
              </a:rPr>
              <a:t>                             ODM EDUCATIONAL GROUP</a:t>
            </a:r>
            <a:endParaRPr lang="en-IN" sz="3600" dirty="0">
              <a:solidFill>
                <a:srgbClr val="FF0000"/>
              </a:solidFill>
            </a:endParaRPr>
          </a:p>
        </p:txBody>
      </p:sp>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505B7A4B-8C74-4F7A-AB36-BD8F38EB4EE3}"/>
              </a:ext>
            </a:extLst>
          </p:cNvPr>
          <p:cNvPicPr>
            <a:picLocks noChangeAspect="1" noChangeArrowheads="1"/>
          </p:cNvPicPr>
          <p:nvPr/>
        </p:nvPicPr>
        <p:blipFill>
          <a:blip r:embed="rId2"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136508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31340" y="322136"/>
            <a:ext cx="8124190" cy="2610971"/>
          </a:xfrm>
          <a:prstGeom prst="rect">
            <a:avLst/>
          </a:prstGeom>
        </p:spPr>
        <p:txBody>
          <a:bodyPr vert="horz" wrap="square" lIns="0" tIns="86360" rIns="0" bIns="0" rtlCol="0">
            <a:spAutoFit/>
          </a:bodyPr>
          <a:lstStyle/>
          <a:p>
            <a:pPr marR="159385" algn="ctr">
              <a:spcBef>
                <a:spcPts val="680"/>
              </a:spcBef>
              <a:tabLst>
                <a:tab pos="1414780" algn="l"/>
              </a:tabLst>
            </a:pPr>
            <a:r>
              <a:rPr sz="2400" spc="-5" dirty="0">
                <a:solidFill>
                  <a:srgbClr val="FF0000"/>
                </a:solidFill>
                <a:latin typeface="Calibri"/>
                <a:cs typeface="Calibri"/>
              </a:rPr>
              <a:t>LEARNING	</a:t>
            </a:r>
            <a:r>
              <a:rPr sz="2400" spc="-10" dirty="0">
                <a:solidFill>
                  <a:srgbClr val="FF0000"/>
                </a:solidFill>
                <a:latin typeface="Calibri"/>
                <a:cs typeface="Calibri"/>
              </a:rPr>
              <a:t>OBJECTIVE</a:t>
            </a:r>
            <a:endParaRPr sz="2400" dirty="0">
              <a:latin typeface="Calibri"/>
              <a:cs typeface="Calibri"/>
            </a:endParaRPr>
          </a:p>
          <a:p>
            <a:pPr marL="356870" indent="-344805">
              <a:spcBef>
                <a:spcPts val="580"/>
              </a:spcBef>
              <a:buFont typeface="Arial MT"/>
              <a:buChar char="•"/>
              <a:tabLst>
                <a:tab pos="356870" algn="l"/>
                <a:tab pos="357505" algn="l"/>
              </a:tabLst>
            </a:pPr>
            <a:r>
              <a:rPr sz="2400" dirty="0">
                <a:latin typeface="Calibri"/>
                <a:cs typeface="Calibri"/>
              </a:rPr>
              <a:t>Student</a:t>
            </a:r>
            <a:r>
              <a:rPr sz="2400" spc="-60" dirty="0">
                <a:latin typeface="Calibri"/>
                <a:cs typeface="Calibri"/>
              </a:rPr>
              <a:t> </a:t>
            </a:r>
            <a:r>
              <a:rPr sz="2400" spc="-5" dirty="0">
                <a:latin typeface="Calibri"/>
                <a:cs typeface="Calibri"/>
              </a:rPr>
              <a:t>will</a:t>
            </a:r>
            <a:r>
              <a:rPr sz="2400" spc="-20" dirty="0">
                <a:latin typeface="Calibri"/>
                <a:cs typeface="Calibri"/>
              </a:rPr>
              <a:t> </a:t>
            </a:r>
            <a:r>
              <a:rPr sz="2400" dirty="0">
                <a:latin typeface="Calibri"/>
                <a:cs typeface="Calibri"/>
              </a:rPr>
              <a:t>be</a:t>
            </a:r>
            <a:r>
              <a:rPr sz="2400" spc="-10" dirty="0">
                <a:latin typeface="Calibri"/>
                <a:cs typeface="Calibri"/>
              </a:rPr>
              <a:t> </a:t>
            </a:r>
            <a:r>
              <a:rPr sz="2400" dirty="0">
                <a:latin typeface="Calibri"/>
                <a:cs typeface="Calibri"/>
              </a:rPr>
              <a:t>able</a:t>
            </a:r>
            <a:r>
              <a:rPr sz="2400" spc="-15" dirty="0">
                <a:latin typeface="Calibri"/>
                <a:cs typeface="Calibri"/>
              </a:rPr>
              <a:t> </a:t>
            </a:r>
            <a:r>
              <a:rPr sz="2400" spc="-10" dirty="0">
                <a:latin typeface="Calibri"/>
                <a:cs typeface="Calibri"/>
              </a:rPr>
              <a:t>to</a:t>
            </a:r>
            <a:r>
              <a:rPr sz="2400" spc="-40" dirty="0">
                <a:latin typeface="Calibri"/>
                <a:cs typeface="Calibri"/>
              </a:rPr>
              <a:t> </a:t>
            </a:r>
            <a:r>
              <a:rPr sz="2400" spc="-5" dirty="0">
                <a:latin typeface="Calibri"/>
                <a:cs typeface="Calibri"/>
              </a:rPr>
              <a:t>know</a:t>
            </a:r>
            <a:r>
              <a:rPr sz="2400" spc="-25" dirty="0">
                <a:latin typeface="Calibri"/>
                <a:cs typeface="Calibri"/>
              </a:rPr>
              <a:t> </a:t>
            </a:r>
            <a:r>
              <a:rPr sz="2400" dirty="0">
                <a:latin typeface="Calibri"/>
                <a:cs typeface="Calibri"/>
              </a:rPr>
              <a:t>the</a:t>
            </a:r>
            <a:r>
              <a:rPr sz="2400" spc="-15" dirty="0">
                <a:latin typeface="Calibri"/>
                <a:cs typeface="Calibri"/>
              </a:rPr>
              <a:t> </a:t>
            </a:r>
            <a:r>
              <a:rPr sz="2400" spc="-5" dirty="0">
                <a:latin typeface="Calibri"/>
                <a:cs typeface="Calibri"/>
              </a:rPr>
              <a:t>str</a:t>
            </a:r>
            <a:r>
              <a:rPr lang="en-IN" sz="2400" spc="-5" dirty="0" err="1">
                <a:latin typeface="Calibri"/>
                <a:cs typeface="Calibri"/>
              </a:rPr>
              <a:t>ucture</a:t>
            </a:r>
            <a:r>
              <a:rPr lang="en-IN" sz="2400" spc="-60" dirty="0">
                <a:latin typeface="Calibri"/>
                <a:cs typeface="Calibri"/>
              </a:rPr>
              <a:t> </a:t>
            </a:r>
            <a:r>
              <a:rPr lang="en-IN" sz="2400" spc="-5" dirty="0">
                <a:latin typeface="Calibri"/>
                <a:cs typeface="Calibri"/>
              </a:rPr>
              <a:t>of</a:t>
            </a:r>
            <a:r>
              <a:rPr lang="en-IN" sz="2400" spc="-30" dirty="0">
                <a:latin typeface="Calibri"/>
                <a:cs typeface="Calibri"/>
              </a:rPr>
              <a:t> </a:t>
            </a:r>
            <a:r>
              <a:rPr lang="en-IN" sz="2400" spc="-5" dirty="0">
                <a:latin typeface="Calibri"/>
                <a:cs typeface="Calibri"/>
              </a:rPr>
              <a:t>lungs</a:t>
            </a:r>
            <a:endParaRPr sz="2400" dirty="0">
              <a:latin typeface="Calibri"/>
              <a:cs typeface="Calibri"/>
            </a:endParaRPr>
          </a:p>
          <a:p>
            <a:pPr marL="356870" indent="-344805">
              <a:spcBef>
                <a:spcPts val="575"/>
              </a:spcBef>
              <a:buFont typeface="Arial MT"/>
              <a:buChar char="•"/>
              <a:tabLst>
                <a:tab pos="356870" algn="l"/>
                <a:tab pos="357505" algn="l"/>
              </a:tabLst>
            </a:pPr>
            <a:r>
              <a:rPr sz="2400" dirty="0">
                <a:latin typeface="Calibri"/>
                <a:cs typeface="Calibri"/>
              </a:rPr>
              <a:t>Student</a:t>
            </a:r>
            <a:r>
              <a:rPr sz="2400" spc="-55" dirty="0">
                <a:latin typeface="Calibri"/>
                <a:cs typeface="Calibri"/>
              </a:rPr>
              <a:t> </a:t>
            </a:r>
            <a:r>
              <a:rPr sz="2400" spc="-5" dirty="0">
                <a:latin typeface="Calibri"/>
                <a:cs typeface="Calibri"/>
              </a:rPr>
              <a:t>will</a:t>
            </a:r>
            <a:r>
              <a:rPr sz="2400" spc="-10" dirty="0">
                <a:latin typeface="Calibri"/>
                <a:cs typeface="Calibri"/>
              </a:rPr>
              <a:t> </a:t>
            </a:r>
            <a:r>
              <a:rPr sz="2400" dirty="0">
                <a:latin typeface="Calibri"/>
                <a:cs typeface="Calibri"/>
              </a:rPr>
              <a:t>be</a:t>
            </a:r>
            <a:r>
              <a:rPr sz="2400" spc="-5" dirty="0">
                <a:latin typeface="Calibri"/>
                <a:cs typeface="Calibri"/>
              </a:rPr>
              <a:t> </a:t>
            </a:r>
            <a:r>
              <a:rPr sz="2400" spc="-10" dirty="0">
                <a:latin typeface="Calibri"/>
                <a:cs typeface="Calibri"/>
              </a:rPr>
              <a:t>familiarized</a:t>
            </a:r>
            <a:r>
              <a:rPr sz="2400" spc="-45" dirty="0">
                <a:latin typeface="Calibri"/>
                <a:cs typeface="Calibri"/>
              </a:rPr>
              <a:t> </a:t>
            </a:r>
            <a:r>
              <a:rPr sz="2400" spc="-5" dirty="0">
                <a:latin typeface="Calibri"/>
                <a:cs typeface="Calibri"/>
              </a:rPr>
              <a:t>with </a:t>
            </a:r>
            <a:r>
              <a:rPr sz="2400" dirty="0">
                <a:latin typeface="Calibri"/>
                <a:cs typeface="Calibri"/>
              </a:rPr>
              <a:t>the</a:t>
            </a:r>
            <a:r>
              <a:rPr sz="2400" spc="-30" dirty="0">
                <a:latin typeface="Calibri"/>
                <a:cs typeface="Calibri"/>
              </a:rPr>
              <a:t> </a:t>
            </a:r>
            <a:r>
              <a:rPr sz="2400" dirty="0">
                <a:latin typeface="Calibri"/>
                <a:cs typeface="Calibri"/>
              </a:rPr>
              <a:t>function</a:t>
            </a:r>
            <a:r>
              <a:rPr sz="2400" spc="-45" dirty="0">
                <a:latin typeface="Calibri"/>
                <a:cs typeface="Calibri"/>
              </a:rPr>
              <a:t> </a:t>
            </a:r>
            <a:r>
              <a:rPr sz="2400" spc="-5" dirty="0">
                <a:latin typeface="Calibri"/>
                <a:cs typeface="Calibri"/>
              </a:rPr>
              <a:t>of</a:t>
            </a:r>
            <a:r>
              <a:rPr lang="en-US" sz="2400" spc="-5" dirty="0">
                <a:latin typeface="Calibri"/>
                <a:cs typeface="Calibri"/>
              </a:rPr>
              <a:t> lungs</a:t>
            </a:r>
            <a:r>
              <a:rPr sz="2400" dirty="0">
                <a:latin typeface="Calibri"/>
                <a:cs typeface="Calibri"/>
              </a:rPr>
              <a:t> </a:t>
            </a:r>
            <a:r>
              <a:rPr sz="2400" spc="-5" dirty="0">
                <a:latin typeface="Calibri"/>
                <a:cs typeface="Calibri"/>
              </a:rPr>
              <a:t>.</a:t>
            </a:r>
            <a:endParaRPr lang="en-US" sz="2400" spc="-5" dirty="0">
              <a:latin typeface="Calibri"/>
              <a:cs typeface="Calibri"/>
            </a:endParaRPr>
          </a:p>
          <a:p>
            <a:pPr marL="356870" indent="-344805">
              <a:spcBef>
                <a:spcPts val="575"/>
              </a:spcBef>
              <a:buFont typeface="Arial MT"/>
              <a:buChar char="•"/>
              <a:tabLst>
                <a:tab pos="356870" algn="l"/>
                <a:tab pos="357505" algn="l"/>
              </a:tabLst>
            </a:pPr>
            <a:r>
              <a:rPr lang="en-US" sz="2400" dirty="0">
                <a:latin typeface="Calibri"/>
                <a:cs typeface="Calibri"/>
              </a:rPr>
              <a:t>Student </a:t>
            </a:r>
            <a:r>
              <a:rPr lang="en-US" sz="2400" spc="-5" dirty="0">
                <a:latin typeface="Calibri"/>
                <a:cs typeface="Calibri"/>
              </a:rPr>
              <a:t>will </a:t>
            </a:r>
            <a:r>
              <a:rPr lang="en-US" sz="2400" dirty="0">
                <a:latin typeface="Calibri"/>
                <a:cs typeface="Calibri"/>
              </a:rPr>
              <a:t>be </a:t>
            </a:r>
            <a:r>
              <a:rPr lang="en-US" sz="2400" spc="-10" dirty="0">
                <a:latin typeface="Calibri"/>
                <a:cs typeface="Calibri"/>
              </a:rPr>
              <a:t>familiarized </a:t>
            </a:r>
            <a:r>
              <a:rPr lang="en-US" sz="2400" spc="-5" dirty="0">
                <a:latin typeface="Calibri"/>
                <a:cs typeface="Calibri"/>
              </a:rPr>
              <a:t>with </a:t>
            </a:r>
            <a:r>
              <a:rPr lang="en-US" sz="2400" dirty="0">
                <a:latin typeface="Calibri"/>
                <a:cs typeface="Calibri"/>
              </a:rPr>
              <a:t>the mechanism </a:t>
            </a:r>
            <a:r>
              <a:rPr lang="en-US" sz="2400" spc="-5" dirty="0">
                <a:latin typeface="Calibri"/>
                <a:cs typeface="Calibri"/>
              </a:rPr>
              <a:t>of  breathing in human.</a:t>
            </a:r>
            <a:endParaRPr sz="2400" dirty="0">
              <a:latin typeface="Calibri"/>
              <a:cs typeface="Calibri"/>
            </a:endParaRPr>
          </a:p>
          <a:p>
            <a:pPr marL="356870" marR="365760" indent="-344805">
              <a:spcBef>
                <a:spcPts val="580"/>
              </a:spcBef>
              <a:buFont typeface="Arial MT"/>
              <a:buChar char="•"/>
              <a:tabLst>
                <a:tab pos="356870" algn="l"/>
                <a:tab pos="357505" algn="l"/>
              </a:tabLst>
            </a:pPr>
            <a:r>
              <a:rPr sz="2400" spc="-5" dirty="0">
                <a:latin typeface="Calibri"/>
                <a:cs typeface="Calibri"/>
              </a:rPr>
              <a:t>Learners</a:t>
            </a:r>
            <a:r>
              <a:rPr sz="2400" spc="-25" dirty="0">
                <a:latin typeface="Calibri"/>
                <a:cs typeface="Calibri"/>
              </a:rPr>
              <a:t> </a:t>
            </a:r>
            <a:r>
              <a:rPr sz="2400" spc="-5" dirty="0">
                <a:latin typeface="Calibri"/>
                <a:cs typeface="Calibri"/>
              </a:rPr>
              <a:t>will</a:t>
            </a:r>
            <a:r>
              <a:rPr sz="2400" dirty="0">
                <a:latin typeface="Calibri"/>
                <a:cs typeface="Calibri"/>
              </a:rPr>
              <a:t> be</a:t>
            </a:r>
            <a:r>
              <a:rPr sz="2400" spc="-10" dirty="0">
                <a:latin typeface="Calibri"/>
                <a:cs typeface="Calibri"/>
              </a:rPr>
              <a:t> </a:t>
            </a:r>
            <a:r>
              <a:rPr sz="2400" spc="-5" dirty="0">
                <a:latin typeface="Calibri"/>
                <a:cs typeface="Calibri"/>
              </a:rPr>
              <a:t>sensitized</a:t>
            </a:r>
            <a:r>
              <a:rPr sz="2400" spc="-55" dirty="0">
                <a:latin typeface="Calibri"/>
                <a:cs typeface="Calibri"/>
              </a:rPr>
              <a:t> </a:t>
            </a:r>
            <a:r>
              <a:rPr sz="2400" dirty="0">
                <a:latin typeface="Calibri"/>
                <a:cs typeface="Calibri"/>
              </a:rPr>
              <a:t>about</a:t>
            </a:r>
            <a:r>
              <a:rPr sz="2400" spc="-55" dirty="0">
                <a:latin typeface="Calibri"/>
                <a:cs typeface="Calibri"/>
              </a:rPr>
              <a:t> </a:t>
            </a:r>
            <a:r>
              <a:rPr sz="2400" dirty="0">
                <a:latin typeface="Calibri"/>
                <a:cs typeface="Calibri"/>
              </a:rPr>
              <a:t>the</a:t>
            </a:r>
            <a:r>
              <a:rPr sz="2400" spc="-15" dirty="0">
                <a:latin typeface="Calibri"/>
                <a:cs typeface="Calibri"/>
              </a:rPr>
              <a:t> </a:t>
            </a:r>
            <a:r>
              <a:rPr sz="2400" spc="-5" dirty="0">
                <a:latin typeface="Calibri"/>
                <a:cs typeface="Calibri"/>
              </a:rPr>
              <a:t>constituents</a:t>
            </a:r>
            <a:r>
              <a:rPr lang="en-US" sz="2400" spc="-70" dirty="0">
                <a:latin typeface="Calibri"/>
                <a:cs typeface="Calibri"/>
              </a:rPr>
              <a:t> of air</a:t>
            </a:r>
            <a:r>
              <a:rPr sz="2400" dirty="0">
                <a:latin typeface="Calibri"/>
                <a:cs typeface="Calibri"/>
              </a:rPr>
              <a:t>.</a:t>
            </a:r>
          </a:p>
        </p:txBody>
      </p:sp>
      <p:pic>
        <p:nvPicPr>
          <p:cNvPr id="4" name="object 4"/>
          <p:cNvPicPr/>
          <p:nvPr/>
        </p:nvPicPr>
        <p:blipFill>
          <a:blip r:embed="rId2" cstate="print"/>
          <a:stretch>
            <a:fillRect/>
          </a:stretch>
        </p:blipFill>
        <p:spPr>
          <a:xfrm>
            <a:off x="2362200" y="3886200"/>
            <a:ext cx="2438400" cy="2438400"/>
          </a:xfrm>
          <a:prstGeom prst="rect">
            <a:avLst/>
          </a:prstGeom>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F19973C1-0F1D-48E4-A4A3-2F742B711DFC}"/>
              </a:ext>
            </a:extLst>
          </p:cNvPr>
          <p:cNvPicPr>
            <a:picLocks noChangeAspect="1" noChangeArrowheads="1"/>
          </p:cNvPicPr>
          <p:nvPr/>
        </p:nvPicPr>
        <p:blipFill>
          <a:blip r:embed="rId3" cstate="print"/>
          <a:srcRect/>
          <a:stretch>
            <a:fillRect/>
          </a:stretch>
        </p:blipFill>
        <p:spPr bwMode="auto">
          <a:xfrm>
            <a:off x="10635342" y="335280"/>
            <a:ext cx="1447800" cy="80879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5EED1E-DCA4-4A34-91A7-754B5AAB2BCD}"/>
              </a:ext>
            </a:extLst>
          </p:cNvPr>
          <p:cNvSpPr txBox="1"/>
          <p:nvPr/>
        </p:nvSpPr>
        <p:spPr>
          <a:xfrm>
            <a:off x="130302" y="1452276"/>
            <a:ext cx="11875770" cy="2535631"/>
          </a:xfrm>
          <a:prstGeom prst="rect">
            <a:avLst/>
          </a:prstGeom>
          <a:noFill/>
        </p:spPr>
        <p:txBody>
          <a:bodyPr wrap="square">
            <a:spAutoFit/>
          </a:bodyPr>
          <a:lstStyle/>
          <a:p>
            <a:pPr marR="354330" lvl="0">
              <a:lnSpc>
                <a:spcPct val="102000"/>
              </a:lnSpc>
              <a:spcBef>
                <a:spcPts val="770"/>
              </a:spcBef>
              <a:spcAft>
                <a:spcPts val="0"/>
              </a:spcAft>
              <a:buSzPts val="1200"/>
              <a:tabLst>
                <a:tab pos="462915" algn="l"/>
              </a:tabLst>
            </a:pPr>
            <a:r>
              <a:rPr lang="en-US" sz="1800" b="1" spc="-5" dirty="0">
                <a:solidFill>
                  <a:srgbClr val="FF0000"/>
                </a:solidFill>
                <a:latin typeface="Calibri"/>
                <a:cs typeface="Calibri"/>
              </a:rPr>
              <a:t>                                                                                         </a:t>
            </a:r>
            <a:r>
              <a:rPr lang="en-US" sz="2400" b="1" spc="-5" dirty="0">
                <a:solidFill>
                  <a:srgbClr val="FF0000"/>
                </a:solidFill>
                <a:latin typeface="Calibri"/>
                <a:cs typeface="Calibri"/>
              </a:rPr>
              <a:t>WARM UP QUESTIONS</a:t>
            </a:r>
            <a:endParaRPr lang="en-US" sz="2400" spc="-10" dirty="0">
              <a:effectLst/>
              <a:latin typeface="Calibri" panose="020F0502020204030204" pitchFamily="34" charset="0"/>
              <a:ea typeface="Calibri" panose="020F0502020204030204" pitchFamily="34" charset="0"/>
            </a:endParaRPr>
          </a:p>
          <a:p>
            <a:pPr marR="354330" lvl="0">
              <a:lnSpc>
                <a:spcPct val="102000"/>
              </a:lnSpc>
              <a:spcBef>
                <a:spcPts val="770"/>
              </a:spcBef>
              <a:spcAft>
                <a:spcPts val="0"/>
              </a:spcAft>
              <a:buSzPts val="1200"/>
              <a:tabLst>
                <a:tab pos="462915" algn="l"/>
              </a:tabLst>
            </a:pPr>
            <a:endParaRPr lang="en-US" sz="2400" spc="-10" dirty="0">
              <a:effectLst/>
              <a:latin typeface="Calibri" panose="020F0502020204030204" pitchFamily="34" charset="0"/>
              <a:ea typeface="Calibri" panose="020F0502020204030204" pitchFamily="34" charset="0"/>
            </a:endParaRPr>
          </a:p>
          <a:p>
            <a:pPr marL="285750" marR="354330" lvl="0" indent="-285750">
              <a:lnSpc>
                <a:spcPct val="102000"/>
              </a:lnSpc>
              <a:spcBef>
                <a:spcPts val="770"/>
              </a:spcBef>
              <a:spcAft>
                <a:spcPts val="0"/>
              </a:spcAft>
              <a:buSzPts val="1200"/>
              <a:buFont typeface="Arial" panose="020B0604020202020204" pitchFamily="34" charset="0"/>
              <a:buChar char="•"/>
              <a:tabLst>
                <a:tab pos="462915" algn="l"/>
              </a:tabLst>
            </a:pPr>
            <a:r>
              <a:rPr lang="en-US" sz="2400" spc="-10" dirty="0">
                <a:latin typeface="Calibri" panose="020F0502020204030204" pitchFamily="34" charset="0"/>
                <a:ea typeface="Calibri" panose="020F0502020204030204" pitchFamily="34" charset="0"/>
              </a:rPr>
              <a:t>I</a:t>
            </a:r>
            <a:r>
              <a:rPr lang="en-US" sz="2400" spc="-10" dirty="0">
                <a:effectLst/>
                <a:latin typeface="Calibri" panose="020F0502020204030204" pitchFamily="34" charset="0"/>
                <a:ea typeface="Calibri" panose="020F0502020204030204" pitchFamily="34" charset="0"/>
              </a:rPr>
              <a:t>n which type of respiration, aerobic or anaerobic, more energy is</a:t>
            </a:r>
            <a:r>
              <a:rPr lang="en-US" sz="2400" spc="-26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released?</a:t>
            </a:r>
            <a:endParaRPr lang="en-IN" sz="2400" spc="-1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Name</a:t>
            </a:r>
            <a:r>
              <a:rPr lang="en-US" sz="2400" spc="-2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a:t>
            </a:r>
            <a:r>
              <a:rPr lang="en-US" sz="2400" spc="-2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substance</a:t>
            </a:r>
            <a:r>
              <a:rPr lang="en-US" sz="2400" spc="-2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whose</a:t>
            </a:r>
            <a:r>
              <a:rPr lang="en-US" sz="2400" spc="-2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build</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up</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in</a:t>
            </a:r>
            <a:r>
              <a:rPr lang="en-US" sz="2400" spc="-3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 muscles</a:t>
            </a:r>
            <a:r>
              <a:rPr lang="en-US" sz="2400" spc="-2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during</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vigorous</a:t>
            </a:r>
            <a:r>
              <a:rPr lang="en-US" sz="2400" spc="-26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physical</a:t>
            </a:r>
            <a:r>
              <a:rPr lang="en-US" sz="2400" spc="-2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exercise</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may cause</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cramps.</a:t>
            </a:r>
          </a:p>
          <a:p>
            <a:pPr marL="285750" indent="-285750">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Why</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is</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rate</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of</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breathing</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in</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aquatic</a:t>
            </a:r>
            <a:r>
              <a:rPr lang="en-US" sz="2400" spc="-3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organisms</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much</a:t>
            </a:r>
            <a:r>
              <a:rPr lang="en-US" sz="2400" spc="-3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faster</a:t>
            </a:r>
            <a:r>
              <a:rPr lang="en-US" sz="2400" spc="-3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than</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in</a:t>
            </a:r>
            <a:r>
              <a:rPr lang="en-US" sz="2400" spc="-25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terrestrial</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organisms</a:t>
            </a:r>
            <a:endParaRPr lang="en-IN" sz="2400" dirty="0"/>
          </a:p>
        </p:txBody>
      </p:sp>
      <p:pic>
        <p:nvPicPr>
          <p:cNvPr id="4"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8A3F8C68-2501-41D1-9B1A-CDF3D53D656E}"/>
              </a:ext>
            </a:extLst>
          </p:cNvPr>
          <p:cNvPicPr>
            <a:picLocks noChangeAspect="1" noChangeArrowheads="1"/>
          </p:cNvPicPr>
          <p:nvPr/>
        </p:nvPicPr>
        <p:blipFill>
          <a:blip r:embed="rId2"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2525393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E844A-B6D9-9344-A5EF-3097C3B11EEF}"/>
              </a:ext>
            </a:extLst>
          </p:cNvPr>
          <p:cNvSpPr>
            <a:spLocks noGrp="1"/>
          </p:cNvSpPr>
          <p:nvPr>
            <p:ph type="title"/>
          </p:nvPr>
        </p:nvSpPr>
        <p:spPr/>
        <p:txBody>
          <a:bodyPr>
            <a:normAutofit/>
          </a:bodyPr>
          <a:lstStyle/>
          <a:p>
            <a:pPr algn="ctr"/>
            <a:r>
              <a:rPr lang="en-US" sz="2400" b="1" dirty="0">
                <a:solidFill>
                  <a:srgbClr val="FF0000"/>
                </a:solidFill>
              </a:rPr>
              <a:t>MECHANISM OF RESPIRATION</a:t>
            </a:r>
          </a:p>
        </p:txBody>
      </p:sp>
      <p:sp>
        <p:nvSpPr>
          <p:cNvPr id="3" name="Content Placeholder 2">
            <a:extLst>
              <a:ext uri="{FF2B5EF4-FFF2-40B4-BE49-F238E27FC236}">
                <a16:creationId xmlns:a16="http://schemas.microsoft.com/office/drawing/2014/main" id="{B64F6D75-4E60-854E-9A8C-57166716B8A5}"/>
              </a:ext>
            </a:extLst>
          </p:cNvPr>
          <p:cNvSpPr>
            <a:spLocks noGrp="1"/>
          </p:cNvSpPr>
          <p:nvPr>
            <p:ph idx="1"/>
          </p:nvPr>
        </p:nvSpPr>
        <p:spPr>
          <a:xfrm>
            <a:off x="838200" y="1280160"/>
            <a:ext cx="10515600" cy="4896803"/>
          </a:xfrm>
        </p:spPr>
        <p:txBody>
          <a:bodyPr>
            <a:normAutofit/>
          </a:bodyPr>
          <a:lstStyle/>
          <a:p>
            <a:r>
              <a:rPr lang="en-US" sz="2000" dirty="0"/>
              <a:t>Breathing Mechanism: The breathing mechanism of lungs is controlled by the diaphragm . Diaphragm is a membrane which separates the thoracic chamber from the abdominal cavity. When diaphragm moves down, the lungs expand and air is inhaled. When diaphragm moves up, the lungs contract and air is exhaled.</a:t>
            </a:r>
          </a:p>
          <a:p>
            <a:pPr marL="0" indent="0">
              <a:buNone/>
            </a:pPr>
            <a:endParaRPr lang="en-US" sz="2000" dirty="0"/>
          </a:p>
        </p:txBody>
      </p:sp>
      <p:pic>
        <p:nvPicPr>
          <p:cNvPr id="6"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7271DC1F-3634-40D1-BD50-77662A3B6B57}"/>
              </a:ext>
            </a:extLst>
          </p:cNvPr>
          <p:cNvPicPr>
            <a:picLocks noChangeAspect="1" noChangeArrowheads="1"/>
          </p:cNvPicPr>
          <p:nvPr/>
        </p:nvPicPr>
        <p:blipFill>
          <a:blip r:embed="rId2" cstate="print"/>
          <a:srcRect/>
          <a:stretch>
            <a:fillRect/>
          </a:stretch>
        </p:blipFill>
        <p:spPr bwMode="auto">
          <a:xfrm>
            <a:off x="10635342" y="335280"/>
            <a:ext cx="1447800" cy="808797"/>
          </a:xfrm>
          <a:prstGeom prst="rect">
            <a:avLst/>
          </a:prstGeom>
          <a:noFill/>
          <a:ln w="9525">
            <a:noFill/>
            <a:miter lim="800000"/>
            <a:headEnd/>
            <a:tailEnd/>
          </a:ln>
        </p:spPr>
      </p:pic>
      <p:pic>
        <p:nvPicPr>
          <p:cNvPr id="7" name="Picture 4">
            <a:extLst>
              <a:ext uri="{FF2B5EF4-FFF2-40B4-BE49-F238E27FC236}">
                <a16:creationId xmlns:a16="http://schemas.microsoft.com/office/drawing/2014/main" id="{490416F8-A36B-4ABB-9B01-92A50E743D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4190" y="2768464"/>
            <a:ext cx="9367072" cy="4177234"/>
          </a:xfrm>
          <a:prstGeom prst="rect">
            <a:avLst/>
          </a:prstGeom>
        </p:spPr>
      </p:pic>
    </p:spTree>
    <p:extLst>
      <p:ext uri="{BB962C8B-B14F-4D97-AF65-F5344CB8AC3E}">
        <p14:creationId xmlns:p14="http://schemas.microsoft.com/office/powerpoint/2010/main" val="3572114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5EC8CB-5132-44F9-9C24-25E5EFC6C606}"/>
              </a:ext>
            </a:extLst>
          </p:cNvPr>
          <p:cNvSpPr>
            <a:spLocks noGrp="1"/>
          </p:cNvSpPr>
          <p:nvPr>
            <p:ph idx="1"/>
          </p:nvPr>
        </p:nvSpPr>
        <p:spPr>
          <a:xfrm>
            <a:off x="980440" y="1178560"/>
            <a:ext cx="10515600" cy="4896803"/>
          </a:xfrm>
        </p:spPr>
        <p:txBody>
          <a:bodyPr/>
          <a:lstStyle/>
          <a:p>
            <a:pPr rtl="0" fontAlgn="base">
              <a:spcBef>
                <a:spcPts val="400"/>
              </a:spcBef>
              <a:spcAft>
                <a:spcPts val="0"/>
              </a:spcAft>
              <a:buFont typeface="Arial" panose="020B0604020202020204" pitchFamily="34" charset="0"/>
              <a:buChar char="•"/>
            </a:pPr>
            <a:r>
              <a:rPr lang="en-US" sz="1800" i="0" u="none" strike="noStrike" dirty="0">
                <a:effectLst/>
                <a:latin typeface="Arial" panose="020B0604020202020204" pitchFamily="34" charset="0"/>
              </a:rPr>
              <a:t>When we breathe in air, the muscles of the diaphragm contracts and  moves downward and the chest cavity expands and air enters into the lungs. </a:t>
            </a:r>
          </a:p>
          <a:p>
            <a:pPr rtl="0" fontAlgn="base">
              <a:spcBef>
                <a:spcPts val="0"/>
              </a:spcBef>
              <a:spcAft>
                <a:spcPts val="0"/>
              </a:spcAft>
              <a:buFont typeface="Arial" panose="020B0604020202020204" pitchFamily="34" charset="0"/>
              <a:buChar char="•"/>
            </a:pPr>
            <a:r>
              <a:rPr lang="en-US" sz="1800" i="0" u="none" strike="noStrike" dirty="0">
                <a:effectLst/>
                <a:latin typeface="Arial" panose="020B0604020202020204" pitchFamily="34" charset="0"/>
              </a:rPr>
              <a:t>  When we breathe out air, the muscles of the diaphragm relaxes and moves upward and the chest cavity contracts and air  goes out of the lungs.</a:t>
            </a:r>
          </a:p>
          <a:p>
            <a:endParaRPr lang="en-IN" dirty="0"/>
          </a:p>
        </p:txBody>
      </p:sp>
      <p:pic>
        <p:nvPicPr>
          <p:cNvPr id="1026" name="Picture 2">
            <a:extLst>
              <a:ext uri="{FF2B5EF4-FFF2-40B4-BE49-F238E27FC236}">
                <a16:creationId xmlns:a16="http://schemas.microsoft.com/office/drawing/2014/main" id="{050DDB1F-17B1-4BEC-A1D0-BBADC40C3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4854" y="2945765"/>
            <a:ext cx="3695700" cy="27336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364C005-03E8-41A2-A5DF-5D2B2AAA0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9768" y="2945765"/>
            <a:ext cx="3657600" cy="3733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B544D889-421E-4462-B341-5BC8B3A3BC71}"/>
              </a:ext>
            </a:extLst>
          </p:cNvPr>
          <p:cNvPicPr>
            <a:picLocks noChangeAspect="1" noChangeArrowheads="1"/>
          </p:cNvPicPr>
          <p:nvPr/>
        </p:nvPicPr>
        <p:blipFill>
          <a:blip r:embed="rId4"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2901915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756C-044F-44A6-8CBF-CF4078CBE108}"/>
              </a:ext>
            </a:extLst>
          </p:cNvPr>
          <p:cNvSpPr>
            <a:spLocks noGrp="1"/>
          </p:cNvSpPr>
          <p:nvPr>
            <p:ph type="title"/>
          </p:nvPr>
        </p:nvSpPr>
        <p:spPr/>
        <p:txBody>
          <a:bodyPr>
            <a:normAutofit/>
          </a:bodyPr>
          <a:lstStyle/>
          <a:p>
            <a:pPr algn="ctr"/>
            <a:r>
              <a:rPr lang="en-US" sz="2800" b="1" dirty="0">
                <a:solidFill>
                  <a:srgbClr val="FF0000"/>
                </a:solidFill>
              </a:rPr>
              <a:t>ACTIVITY</a:t>
            </a:r>
            <a:endParaRPr lang="en-IN" sz="2800" b="1" dirty="0">
              <a:solidFill>
                <a:srgbClr val="FF0000"/>
              </a:solidFill>
            </a:endParaRPr>
          </a:p>
        </p:txBody>
      </p:sp>
      <p:pic>
        <p:nvPicPr>
          <p:cNvPr id="4" name="Picture 4">
            <a:extLst>
              <a:ext uri="{FF2B5EF4-FFF2-40B4-BE49-F238E27FC236}">
                <a16:creationId xmlns:a16="http://schemas.microsoft.com/office/drawing/2014/main" id="{66369482-5038-4B11-8D2E-C6CB3E9FF4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240" y="2134394"/>
            <a:ext cx="5252720" cy="3733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DEB5931F-FD66-4DE0-8196-9A01EC419D6A}"/>
              </a:ext>
            </a:extLst>
          </p:cNvPr>
          <p:cNvPicPr>
            <a:picLocks noChangeAspect="1" noChangeArrowheads="1"/>
          </p:cNvPicPr>
          <p:nvPr/>
        </p:nvPicPr>
        <p:blipFill>
          <a:blip r:embed="rId3"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411168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09419-5D07-458A-A3C7-569849F77780}"/>
              </a:ext>
            </a:extLst>
          </p:cNvPr>
          <p:cNvSpPr>
            <a:spLocks noGrp="1"/>
          </p:cNvSpPr>
          <p:nvPr>
            <p:ph idx="1"/>
          </p:nvPr>
        </p:nvSpPr>
        <p:spPr/>
        <p:txBody>
          <a:bodyPr/>
          <a:lstStyle/>
          <a:p>
            <a:r>
              <a:rPr lang="en-IN" dirty="0">
                <a:hlinkClick r:id="rId2"/>
              </a:rPr>
              <a:t>https://www.youtube.com/watch?v=MPovpAXcmIU</a:t>
            </a:r>
            <a:r>
              <a:rPr lang="en-IN" dirty="0"/>
              <a:t> </a:t>
            </a:r>
          </a:p>
        </p:txBody>
      </p:sp>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33D7BB6C-2E01-49FA-8EE6-4FFA4A4E8095}"/>
              </a:ext>
            </a:extLst>
          </p:cNvPr>
          <p:cNvPicPr>
            <a:picLocks noChangeAspect="1" noChangeArrowheads="1"/>
          </p:cNvPicPr>
          <p:nvPr/>
        </p:nvPicPr>
        <p:blipFill>
          <a:blip r:embed="rId3"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408446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676A7-694B-4A96-AFC8-55727C9287F1}"/>
              </a:ext>
            </a:extLst>
          </p:cNvPr>
          <p:cNvSpPr>
            <a:spLocks noGrp="1"/>
          </p:cNvSpPr>
          <p:nvPr>
            <p:ph type="title"/>
          </p:nvPr>
        </p:nvSpPr>
        <p:spPr>
          <a:xfrm>
            <a:off x="838200" y="344805"/>
            <a:ext cx="10515600" cy="1325563"/>
          </a:xfrm>
        </p:spPr>
        <p:txBody>
          <a:bodyPr>
            <a:normAutofit/>
          </a:bodyPr>
          <a:lstStyle/>
          <a:p>
            <a:pPr algn="ctr"/>
            <a:r>
              <a:rPr lang="en-US" sz="2400" b="1" dirty="0">
                <a:solidFill>
                  <a:srgbClr val="FF0000"/>
                </a:solidFill>
              </a:rPr>
              <a:t>GASEOUS MECHANISM</a:t>
            </a:r>
            <a:endParaRPr lang="en-IN" sz="2400" b="1" dirty="0">
              <a:solidFill>
                <a:srgbClr val="FF0000"/>
              </a:solidFill>
            </a:endParaRPr>
          </a:p>
        </p:txBody>
      </p:sp>
      <p:pic>
        <p:nvPicPr>
          <p:cNvPr id="4" name="Picture 4">
            <a:extLst>
              <a:ext uri="{FF2B5EF4-FFF2-40B4-BE49-F238E27FC236}">
                <a16:creationId xmlns:a16="http://schemas.microsoft.com/office/drawing/2014/main" id="{F8595639-D89A-4BFE-A07B-9C9AB285FE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6480" y="1825625"/>
            <a:ext cx="7518400" cy="4351338"/>
          </a:xfrm>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5C6BCD3A-B4E4-4682-9429-84D4C198DE83}"/>
              </a:ext>
            </a:extLst>
          </p:cNvPr>
          <p:cNvPicPr>
            <a:picLocks noChangeAspect="1" noChangeArrowheads="1"/>
          </p:cNvPicPr>
          <p:nvPr/>
        </p:nvPicPr>
        <p:blipFill>
          <a:blip r:embed="rId3"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1745720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91FFA-54F1-49E2-AE5D-480B6048B3D1}"/>
              </a:ext>
            </a:extLst>
          </p:cNvPr>
          <p:cNvSpPr>
            <a:spLocks noGrp="1"/>
          </p:cNvSpPr>
          <p:nvPr>
            <p:ph type="title"/>
          </p:nvPr>
        </p:nvSpPr>
        <p:spPr/>
        <p:txBody>
          <a:bodyPr>
            <a:normAutofit/>
          </a:bodyPr>
          <a:lstStyle/>
          <a:p>
            <a:pPr algn="ctr"/>
            <a:r>
              <a:rPr lang="en-US" sz="2400" b="1" kern="0" dirty="0">
                <a:solidFill>
                  <a:srgbClr val="FF0000"/>
                </a:solidFill>
                <a:effectLst/>
                <a:latin typeface="Calibri Light" panose="020F0302020204030204" pitchFamily="34" charset="0"/>
                <a:ea typeface="Calibri Light" panose="020F0302020204030204" pitchFamily="34" charset="0"/>
              </a:rPr>
              <a:t>HOME</a:t>
            </a:r>
            <a:r>
              <a:rPr lang="en-US" sz="2400" b="1" kern="0" spc="-55" dirty="0">
                <a:solidFill>
                  <a:srgbClr val="FF0000"/>
                </a:solidFill>
                <a:effectLst/>
                <a:latin typeface="Calibri Light" panose="020F0302020204030204" pitchFamily="34" charset="0"/>
                <a:ea typeface="Calibri Light" panose="020F0302020204030204" pitchFamily="34" charset="0"/>
              </a:rPr>
              <a:t> </a:t>
            </a:r>
            <a:r>
              <a:rPr lang="en-US" sz="2400" b="1" kern="0" dirty="0">
                <a:solidFill>
                  <a:srgbClr val="FF0000"/>
                </a:solidFill>
                <a:effectLst/>
                <a:latin typeface="Calibri Light" panose="020F0302020204030204" pitchFamily="34" charset="0"/>
                <a:ea typeface="Calibri Light" panose="020F0302020204030204" pitchFamily="34" charset="0"/>
              </a:rPr>
              <a:t>ASSIGNMENT</a:t>
            </a:r>
            <a:br>
              <a:rPr lang="en-IN" sz="2400" b="1" kern="0" dirty="0">
                <a:solidFill>
                  <a:srgbClr val="FF0000"/>
                </a:solidFill>
                <a:effectLst/>
                <a:latin typeface="Calibri Light" panose="020F0302020204030204" pitchFamily="34" charset="0"/>
                <a:ea typeface="Calibri Light" panose="020F0302020204030204" pitchFamily="34" charset="0"/>
              </a:rPr>
            </a:br>
            <a:endParaRPr lang="en-IN" sz="2400" b="1" dirty="0">
              <a:solidFill>
                <a:srgbClr val="FF0000"/>
              </a:solidFill>
            </a:endParaRPr>
          </a:p>
        </p:txBody>
      </p:sp>
      <p:sp>
        <p:nvSpPr>
          <p:cNvPr id="3" name="Content Placeholder 2">
            <a:extLst>
              <a:ext uri="{FF2B5EF4-FFF2-40B4-BE49-F238E27FC236}">
                <a16:creationId xmlns:a16="http://schemas.microsoft.com/office/drawing/2014/main" id="{6E133258-CD2D-4066-A815-36D9BB238F21}"/>
              </a:ext>
            </a:extLst>
          </p:cNvPr>
          <p:cNvSpPr>
            <a:spLocks noGrp="1"/>
          </p:cNvSpPr>
          <p:nvPr>
            <p:ph idx="1"/>
          </p:nvPr>
        </p:nvSpPr>
        <p:spPr/>
        <p:txBody>
          <a:bodyPr>
            <a:normAutofit/>
          </a:bodyPr>
          <a:lstStyle/>
          <a:p>
            <a:r>
              <a:rPr lang="en-IN" sz="2000" dirty="0"/>
              <a:t>In box Question - 3,4 ,</a:t>
            </a:r>
            <a:r>
              <a:rPr lang="en-IN" sz="2000" dirty="0" err="1"/>
              <a:t>Pg</a:t>
            </a:r>
            <a:r>
              <a:rPr lang="en-IN" sz="2000" dirty="0"/>
              <a:t> No- 105 and Exercise Question No- 9</a:t>
            </a:r>
          </a:p>
        </p:txBody>
      </p:sp>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BA085CED-D47B-4000-9CC8-017E0A9515D5}"/>
              </a:ext>
            </a:extLst>
          </p:cNvPr>
          <p:cNvPicPr>
            <a:picLocks noChangeAspect="1" noChangeArrowheads="1"/>
          </p:cNvPicPr>
          <p:nvPr/>
        </p:nvPicPr>
        <p:blipFill>
          <a:blip r:embed="rId2"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3729954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269</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MT</vt:lpstr>
      <vt:lpstr>Calibri</vt:lpstr>
      <vt:lpstr>Calibri Light</vt:lpstr>
      <vt:lpstr>Office Theme</vt:lpstr>
      <vt:lpstr>PowerPoint Presentation</vt:lpstr>
      <vt:lpstr>PowerPoint Presentation</vt:lpstr>
      <vt:lpstr>PowerPoint Presentation</vt:lpstr>
      <vt:lpstr>MECHANISM OF RESPIRATION</vt:lpstr>
      <vt:lpstr>PowerPoint Presentation</vt:lpstr>
      <vt:lpstr>ACTIVITY</vt:lpstr>
      <vt:lpstr>PowerPoint Presentation</vt:lpstr>
      <vt:lpstr>GASEOUS MECHANISM</vt:lpstr>
      <vt:lpstr>HOME ASSIGNMENT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DEBASHISH BALA</dc:creator>
  <cp:lastModifiedBy>DEBASHISH BALA</cp:lastModifiedBy>
  <cp:revision>26</cp:revision>
  <dcterms:created xsi:type="dcterms:W3CDTF">2021-03-22T18:39:20Z</dcterms:created>
  <dcterms:modified xsi:type="dcterms:W3CDTF">2021-12-18T08:02:01Z</dcterms:modified>
</cp:coreProperties>
</file>