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4" r:id="rId2"/>
    <p:sldId id="257" r:id="rId3"/>
    <p:sldId id="360" r:id="rId4"/>
    <p:sldId id="296" r:id="rId5"/>
    <p:sldId id="338" r:id="rId6"/>
    <p:sldId id="358" r:id="rId7"/>
    <p:sldId id="298" r:id="rId8"/>
    <p:sldId id="357" r:id="rId9"/>
    <p:sldId id="299" r:id="rId10"/>
    <p:sldId id="300" r:id="rId11"/>
    <p:sldId id="302" r:id="rId12"/>
    <p:sldId id="356" r:id="rId13"/>
    <p:sldId id="35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66D40-C4F9-4274-8634-8A7819E48854}" type="datetimeFigureOut">
              <a:rPr lang="en-IN" smtClean="0"/>
              <a:t>18-12-2021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7CD87-1383-40B7-AF71-081A8AC97044}" type="slidenum">
              <a:rPr lang="en-IN" smtClean="0"/>
              <a:t>‹#›</a:t>
            </a:fld>
            <a:endParaRPr lang="en-IN"/>
          </a:p>
        </p:txBody>
      </p:sp>
    </p:spTree>
    <p:extLst>
      <p:ext uri="{BB962C8B-B14F-4D97-AF65-F5344CB8AC3E}">
        <p14:creationId xmlns:p14="http://schemas.microsoft.com/office/powerpoint/2010/main" val="315283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C97CD87-1383-40B7-AF71-081A8AC97044}" type="slidenum">
              <a:rPr lang="en-IN" smtClean="0"/>
              <a:t>10</a:t>
            </a:fld>
            <a:endParaRPr lang="en-IN"/>
          </a:p>
        </p:txBody>
      </p:sp>
    </p:spTree>
    <p:extLst>
      <p:ext uri="{BB962C8B-B14F-4D97-AF65-F5344CB8AC3E}">
        <p14:creationId xmlns:p14="http://schemas.microsoft.com/office/powerpoint/2010/main" val="214668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C49B-AF59-4508-A4DA-760DA83F6E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22ADDE1-BA45-46EC-BDBA-B0FCE81BE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0A62E1D-605C-4255-9195-4BBE4388FBB9}"/>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5" name="Footer Placeholder 4">
            <a:extLst>
              <a:ext uri="{FF2B5EF4-FFF2-40B4-BE49-F238E27FC236}">
                <a16:creationId xmlns:a16="http://schemas.microsoft.com/office/drawing/2014/main" id="{5269500A-E48B-4EB0-9003-B6FA6095C4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39CADE6-2FDE-40F3-82CA-D118B74F518E}"/>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189691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CA54-6455-4747-8772-72A48AC038E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9D93CC0-9D6D-4D33-8753-D914B1DE51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DE0725-A68E-4293-B208-C746F58A1133}"/>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5" name="Footer Placeholder 4">
            <a:extLst>
              <a:ext uri="{FF2B5EF4-FFF2-40B4-BE49-F238E27FC236}">
                <a16:creationId xmlns:a16="http://schemas.microsoft.com/office/drawing/2014/main" id="{ED597217-B977-408B-9B2E-863755E9CB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98FBAC7-E12A-499B-835A-4D52A0DB2ABD}"/>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124032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622A-9DFE-4820-91B3-2B94871F9F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4EB4ABB-9E72-4F82-B83F-5277CCB6E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F0C74ED-E6C5-4D55-B1A4-0FA14AEF177A}"/>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5" name="Footer Placeholder 4">
            <a:extLst>
              <a:ext uri="{FF2B5EF4-FFF2-40B4-BE49-F238E27FC236}">
                <a16:creationId xmlns:a16="http://schemas.microsoft.com/office/drawing/2014/main" id="{2B5FB3EE-854D-43DC-BBB8-E22D39A603F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BB3ACF-2C80-48CE-9F5E-EF91A8E26D06}"/>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4245492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CA57-133D-4B32-930B-6D5B63B679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012E556-E05E-4115-B4E7-2EE8B774A4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C6FF57A-63C0-472C-92A0-E95E7ABF1726}"/>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5" name="Footer Placeholder 4">
            <a:extLst>
              <a:ext uri="{FF2B5EF4-FFF2-40B4-BE49-F238E27FC236}">
                <a16:creationId xmlns:a16="http://schemas.microsoft.com/office/drawing/2014/main" id="{A318BCFB-2133-4CE4-B8CE-82D4594DA4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BD5E47-04F2-49D2-8539-86689503EFE3}"/>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313145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3B9A-E213-4749-8921-8821973722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03BF89C-E44F-410C-8D70-48A9EE40D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4DCEE-8F5C-4BA5-95D9-853CFDC3FFC4}"/>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5" name="Footer Placeholder 4">
            <a:extLst>
              <a:ext uri="{FF2B5EF4-FFF2-40B4-BE49-F238E27FC236}">
                <a16:creationId xmlns:a16="http://schemas.microsoft.com/office/drawing/2014/main" id="{DE002048-D033-4CC9-8ED7-F628672976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9141ADD-985A-4122-84EA-3967E1A00C3F}"/>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282236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3235-644F-4B16-B5C6-00367F4FEFE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83387DB-34C6-4108-BE04-439D1605B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9EA0EBA-3F3C-40E4-B648-DA83832C19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73B474C-6F64-4E56-A2DB-68C4DCC677CD}"/>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6" name="Footer Placeholder 5">
            <a:extLst>
              <a:ext uri="{FF2B5EF4-FFF2-40B4-BE49-F238E27FC236}">
                <a16:creationId xmlns:a16="http://schemas.microsoft.com/office/drawing/2014/main" id="{DF8EB2F2-303D-4EA2-B5AD-2D6C71349B2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20087ED-B8E8-4FBC-8A1C-4204B988C4D0}"/>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402073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2C93-BFE2-47AF-B3AA-90EDD29C941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CC64C26-27CB-4CA2-AF0C-AF1B0B894D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CC82B-0D9B-4C53-BFB7-B31930585F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1E62086-15BB-4752-8359-1F640CDC5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F6184-EF9C-437F-9919-39D1F718B0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C6441BA-E785-4592-A14E-D444B2E271BB}"/>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8" name="Footer Placeholder 7">
            <a:extLst>
              <a:ext uri="{FF2B5EF4-FFF2-40B4-BE49-F238E27FC236}">
                <a16:creationId xmlns:a16="http://schemas.microsoft.com/office/drawing/2014/main" id="{BDF45ED1-1503-4A94-BC80-C2D8378E1A0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BF553DB-E359-4377-8822-D39501F62CE5}"/>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299788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63699-FBC2-402F-BD58-6BFEDDCDC37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AAA9F03-3EA2-4CC4-9BEB-542043197737}"/>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4" name="Footer Placeholder 3">
            <a:extLst>
              <a:ext uri="{FF2B5EF4-FFF2-40B4-BE49-F238E27FC236}">
                <a16:creationId xmlns:a16="http://schemas.microsoft.com/office/drawing/2014/main" id="{6ED80E30-B46B-48A0-8F4B-CBB157F3235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68A598C-6A70-4509-858C-D64B6047573C}"/>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111229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3B33C-9273-4C62-837F-34A8A9825F49}"/>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3" name="Footer Placeholder 2">
            <a:extLst>
              <a:ext uri="{FF2B5EF4-FFF2-40B4-BE49-F238E27FC236}">
                <a16:creationId xmlns:a16="http://schemas.microsoft.com/office/drawing/2014/main" id="{DCD827D1-8C6E-452D-8B02-EAA267511D0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240B305-6F40-40C2-8BA4-467B9FC6DB5E}"/>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344058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CDE4-1A80-47C1-A49E-175461FEB6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A0ACA34-C670-4F69-B3B5-21CCB9EDF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600E5AA-B979-422D-A39E-D27A11EED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FA2BA2-C4CE-45CD-8651-3B2900039178}"/>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6" name="Footer Placeholder 5">
            <a:extLst>
              <a:ext uri="{FF2B5EF4-FFF2-40B4-BE49-F238E27FC236}">
                <a16:creationId xmlns:a16="http://schemas.microsoft.com/office/drawing/2014/main" id="{FBCF2031-4FE7-4968-B00A-CEC5E4AB1D4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BDE519-2175-4D9E-966E-3FAEF4DB1160}"/>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285889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6A0A-30E3-4676-8AD6-3711380AC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812844B-1A48-4CCD-BEB8-66006561B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92EFD7A-A591-443B-9D56-12B8C98BEF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226D30-710E-4B22-A957-E20F77E2485E}"/>
              </a:ext>
            </a:extLst>
          </p:cNvPr>
          <p:cNvSpPr>
            <a:spLocks noGrp="1"/>
          </p:cNvSpPr>
          <p:nvPr>
            <p:ph type="dt" sz="half" idx="10"/>
          </p:nvPr>
        </p:nvSpPr>
        <p:spPr/>
        <p:txBody>
          <a:bodyPr/>
          <a:lstStyle/>
          <a:p>
            <a:fld id="{FF28FC2E-0152-4C8C-95E4-A30C316F7F68}" type="datetimeFigureOut">
              <a:rPr lang="en-IN" smtClean="0"/>
              <a:t>18-12-2021</a:t>
            </a:fld>
            <a:endParaRPr lang="en-IN"/>
          </a:p>
        </p:txBody>
      </p:sp>
      <p:sp>
        <p:nvSpPr>
          <p:cNvPr id="6" name="Footer Placeholder 5">
            <a:extLst>
              <a:ext uri="{FF2B5EF4-FFF2-40B4-BE49-F238E27FC236}">
                <a16:creationId xmlns:a16="http://schemas.microsoft.com/office/drawing/2014/main" id="{D7FCB8D1-C593-4E8E-BB24-836C896145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E9C80D-1FE2-441B-A29E-EC4FFC41E223}"/>
              </a:ext>
            </a:extLst>
          </p:cNvPr>
          <p:cNvSpPr>
            <a:spLocks noGrp="1"/>
          </p:cNvSpPr>
          <p:nvPr>
            <p:ph type="sldNum" sz="quarter" idx="12"/>
          </p:nvPr>
        </p:nvSpPr>
        <p:spPr/>
        <p:txBody>
          <a:bodyPr/>
          <a:lstStyle/>
          <a:p>
            <a:fld id="{3BEB78E4-C299-450D-BC25-979707D2C2F4}" type="slidenum">
              <a:rPr lang="en-IN" smtClean="0"/>
              <a:t>‹#›</a:t>
            </a:fld>
            <a:endParaRPr lang="en-IN"/>
          </a:p>
        </p:txBody>
      </p:sp>
    </p:spTree>
    <p:extLst>
      <p:ext uri="{BB962C8B-B14F-4D97-AF65-F5344CB8AC3E}">
        <p14:creationId xmlns:p14="http://schemas.microsoft.com/office/powerpoint/2010/main" val="405842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A95705-4433-4833-ADA1-2E998D8B91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8ADA39-F94D-42A1-B555-E5F31A41B5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89652F-B9A6-4B4A-B305-DE0E69EBC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28FC2E-0152-4C8C-95E4-A30C316F7F68}" type="datetimeFigureOut">
              <a:rPr lang="en-IN" smtClean="0"/>
              <a:t>18-12-2021</a:t>
            </a:fld>
            <a:endParaRPr lang="en-IN"/>
          </a:p>
        </p:txBody>
      </p:sp>
      <p:sp>
        <p:nvSpPr>
          <p:cNvPr id="5" name="Footer Placeholder 4">
            <a:extLst>
              <a:ext uri="{FF2B5EF4-FFF2-40B4-BE49-F238E27FC236}">
                <a16:creationId xmlns:a16="http://schemas.microsoft.com/office/drawing/2014/main" id="{AE55B2B3-B210-4F15-A040-B0760B0B77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C70DF6A-306C-4CE2-BAEA-E53DF446F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B78E4-C299-450D-BC25-979707D2C2F4}" type="slidenum">
              <a:rPr lang="en-IN" smtClean="0"/>
              <a:t>‹#›</a:t>
            </a:fld>
            <a:endParaRPr lang="en-IN"/>
          </a:p>
        </p:txBody>
      </p:sp>
    </p:spTree>
    <p:extLst>
      <p:ext uri="{BB962C8B-B14F-4D97-AF65-F5344CB8AC3E}">
        <p14:creationId xmlns:p14="http://schemas.microsoft.com/office/powerpoint/2010/main" val="128463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cnk3BJDBqI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BAADA1-5BC4-49C8-8587-AE53A5AFD7B5}"/>
              </a:ext>
            </a:extLst>
          </p:cNvPr>
          <p:cNvSpPr txBox="1"/>
          <p:nvPr/>
        </p:nvSpPr>
        <p:spPr>
          <a:xfrm>
            <a:off x="2609974" y="1623167"/>
            <a:ext cx="6097772" cy="2308324"/>
          </a:xfrm>
          <a:prstGeom prst="rect">
            <a:avLst/>
          </a:prstGeom>
          <a:noFill/>
        </p:spPr>
        <p:txBody>
          <a:bodyPr wrap="square">
            <a:spAutoFit/>
          </a:bodyPr>
          <a:lstStyle/>
          <a:p>
            <a:pPr algn="ctr"/>
            <a:r>
              <a:rPr lang="en-US" sz="2800" dirty="0">
                <a:solidFill>
                  <a:srgbClr val="FF0000"/>
                </a:solidFill>
              </a:rPr>
              <a:t>LIFE PROCESSES.</a:t>
            </a:r>
          </a:p>
          <a:p>
            <a:r>
              <a:rPr lang="en-US" sz="2000" dirty="0">
                <a:solidFill>
                  <a:srgbClr val="FF0000"/>
                </a:solidFill>
              </a:rPr>
              <a:t>                     </a:t>
            </a:r>
            <a:endParaRPr lang="en-US" sz="2400" dirty="0">
              <a:solidFill>
                <a:srgbClr val="FF0000"/>
              </a:solidFill>
            </a:endParaRPr>
          </a:p>
          <a:p>
            <a:r>
              <a:rPr lang="en-US" sz="2400" dirty="0">
                <a:solidFill>
                  <a:srgbClr val="FF0000"/>
                </a:solidFill>
              </a:rPr>
              <a:t>                         </a:t>
            </a:r>
            <a:r>
              <a:rPr lang="en-US" sz="2400" dirty="0"/>
              <a:t>SUBJECT:BIOLOGY </a:t>
            </a:r>
          </a:p>
          <a:p>
            <a:r>
              <a:rPr lang="en-US" sz="2400" dirty="0"/>
              <a:t>                              CHAPTER:6.</a:t>
            </a:r>
          </a:p>
          <a:p>
            <a:r>
              <a:rPr lang="en-US" sz="2400" dirty="0"/>
              <a:t>               TRANSPORTATION IN PLANTS</a:t>
            </a:r>
          </a:p>
          <a:p>
            <a:r>
              <a:rPr lang="en-US" sz="2400" dirty="0"/>
              <a:t>                                 PERIOD-9</a:t>
            </a:r>
          </a:p>
        </p:txBody>
      </p:sp>
      <p:pic>
        <p:nvPicPr>
          <p:cNvPr id="8" name="Picture 2" descr="https://lh6.googleusercontent.com/YnAKMN6Q_N49S3m2OrAAFzj82EoqJGvBx9mjxw0X0MSFyXvzp-LTzQJPk_2uQbwFzY9FsMlCgyLHQfP7IAJJ2ixgeg0WUCatowkdw-KIFt75BUaM5nm1BLo1B9FJ-OVv1G0avlTsV59-6wLuYQ">
            <a:extLst>
              <a:ext uri="{FF2B5EF4-FFF2-40B4-BE49-F238E27FC236}">
                <a16:creationId xmlns:a16="http://schemas.microsoft.com/office/drawing/2014/main" id="{7843A3BA-330B-4B2B-9863-38FAC6098965}"/>
              </a:ext>
            </a:extLst>
          </p:cNvPr>
          <p:cNvPicPr>
            <a:picLocks noChangeAspect="1" noChangeArrowheads="1"/>
          </p:cNvPicPr>
          <p:nvPr/>
        </p:nvPicPr>
        <p:blipFill>
          <a:blip r:embed="rId2"/>
          <a:srcRect/>
          <a:stretch>
            <a:fillRect/>
          </a:stretch>
        </p:blipFill>
        <p:spPr bwMode="auto">
          <a:xfrm>
            <a:off x="108857" y="4997302"/>
            <a:ext cx="11974285" cy="1860698"/>
          </a:xfrm>
          <a:prstGeom prst="rect">
            <a:avLst/>
          </a:prstGeom>
          <a:noFill/>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2E7EADEA-D072-4155-B2C3-2C28E6D644D3}"/>
              </a:ext>
            </a:extLst>
          </p:cNvPr>
          <p:cNvPicPr>
            <a:picLocks noChangeAspect="1" noChangeArrowheads="1"/>
          </p:cNvPicPr>
          <p:nvPr/>
        </p:nvPicPr>
        <p:blipFill>
          <a:blip r:embed="rId3"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134909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3BF36-8CC9-AA4C-8681-18E0DBD96DD4}"/>
              </a:ext>
            </a:extLst>
          </p:cNvPr>
          <p:cNvSpPr>
            <a:spLocks noGrp="1"/>
          </p:cNvSpPr>
          <p:nvPr>
            <p:ph type="title"/>
          </p:nvPr>
        </p:nvSpPr>
        <p:spPr/>
        <p:txBody>
          <a:bodyPr>
            <a:normAutofit/>
          </a:bodyPr>
          <a:lstStyle/>
          <a:p>
            <a:pPr algn="ctr"/>
            <a:r>
              <a:rPr lang="en-US" sz="2400" b="1" dirty="0">
                <a:solidFill>
                  <a:srgbClr val="FF0000"/>
                </a:solidFill>
              </a:rPr>
              <a:t>TRANSPIRATION PULL</a:t>
            </a:r>
          </a:p>
        </p:txBody>
      </p:sp>
      <p:sp>
        <p:nvSpPr>
          <p:cNvPr id="3" name="Content Placeholder 2">
            <a:extLst>
              <a:ext uri="{FF2B5EF4-FFF2-40B4-BE49-F238E27FC236}">
                <a16:creationId xmlns:a16="http://schemas.microsoft.com/office/drawing/2014/main" id="{C532C4C1-C341-4F4D-BAC2-62A5E9268DA2}"/>
              </a:ext>
            </a:extLst>
          </p:cNvPr>
          <p:cNvSpPr>
            <a:spLocks noGrp="1"/>
          </p:cNvSpPr>
          <p:nvPr>
            <p:ph idx="1"/>
          </p:nvPr>
        </p:nvSpPr>
        <p:spPr>
          <a:xfrm>
            <a:off x="838200" y="1307592"/>
            <a:ext cx="10515600" cy="4869371"/>
          </a:xfrm>
        </p:spPr>
        <p:txBody>
          <a:bodyPr/>
          <a:lstStyle/>
          <a:p>
            <a:r>
              <a:rPr lang="en-US" dirty="0"/>
              <a:t> </a:t>
            </a:r>
            <a:r>
              <a:rPr lang="en-US" sz="1800" dirty="0"/>
              <a:t>Loss of water </a:t>
            </a:r>
            <a:r>
              <a:rPr lang="en-US" sz="1800" dirty="0" err="1"/>
              <a:t>vapour</a:t>
            </a:r>
            <a:r>
              <a:rPr lang="en-US" sz="1800" dirty="0"/>
              <a:t> through stomata and lenticels; in plants; is called transpiration. Transpiration through stomata creates vacuum which creates a suction; called transpiration pull. The transpiration pull sucks the water column from the xylem tubes and thus water is able to rise to great heights in even the tallest plants.</a:t>
            </a:r>
          </a:p>
        </p:txBody>
      </p:sp>
      <p:pic>
        <p:nvPicPr>
          <p:cNvPr id="5" name="Picture 4">
            <a:extLst>
              <a:ext uri="{FF2B5EF4-FFF2-40B4-BE49-F238E27FC236}">
                <a16:creationId xmlns:a16="http://schemas.microsoft.com/office/drawing/2014/main" id="{F17D55E0-1B33-45DF-BF1D-2CD1EA927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815" y="2470277"/>
            <a:ext cx="5257801" cy="3706686"/>
          </a:xfrm>
          <a:prstGeom prst="rect">
            <a:avLst/>
          </a:prstGeo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2D6F7174-E1EB-4DB9-9A7B-63DA97D21638}"/>
              </a:ext>
            </a:extLst>
          </p:cNvPr>
          <p:cNvPicPr>
            <a:picLocks noChangeAspect="1" noChangeArrowheads="1"/>
          </p:cNvPicPr>
          <p:nvPr/>
        </p:nvPicPr>
        <p:blipFill>
          <a:blip r:embed="rId4"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451017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86-B071-C445-BAB3-242FCFEAB305}"/>
              </a:ext>
            </a:extLst>
          </p:cNvPr>
          <p:cNvSpPr>
            <a:spLocks noGrp="1"/>
          </p:cNvSpPr>
          <p:nvPr>
            <p:ph type="title"/>
          </p:nvPr>
        </p:nvSpPr>
        <p:spPr/>
        <p:txBody>
          <a:bodyPr>
            <a:normAutofit/>
          </a:bodyPr>
          <a:lstStyle/>
          <a:p>
            <a:r>
              <a:rPr lang="en-IN" sz="2400" dirty="0">
                <a:solidFill>
                  <a:srgbClr val="FF0000"/>
                </a:solidFill>
              </a:rPr>
              <a:t>Transport of food </a:t>
            </a:r>
            <a:endParaRPr lang="en-US" sz="2400" dirty="0">
              <a:solidFill>
                <a:srgbClr val="FF0000"/>
              </a:solidFill>
            </a:endParaRPr>
          </a:p>
        </p:txBody>
      </p:sp>
      <p:sp>
        <p:nvSpPr>
          <p:cNvPr id="3" name="Content Placeholder 2">
            <a:extLst>
              <a:ext uri="{FF2B5EF4-FFF2-40B4-BE49-F238E27FC236}">
                <a16:creationId xmlns:a16="http://schemas.microsoft.com/office/drawing/2014/main" id="{75002091-7114-2B49-8B19-31B90A78233A}"/>
              </a:ext>
            </a:extLst>
          </p:cNvPr>
          <p:cNvSpPr>
            <a:spLocks noGrp="1"/>
          </p:cNvSpPr>
          <p:nvPr>
            <p:ph idx="1"/>
          </p:nvPr>
        </p:nvSpPr>
        <p:spPr>
          <a:xfrm>
            <a:off x="838200" y="1357313"/>
            <a:ext cx="10515600" cy="4819650"/>
          </a:xfrm>
        </p:spPr>
        <p:txBody>
          <a:bodyPr>
            <a:normAutofit/>
          </a:bodyPr>
          <a:lstStyle/>
          <a:p>
            <a:r>
              <a:rPr lang="en-US" sz="2000" dirty="0"/>
              <a:t>Transport of Food: Transport of food in plants happens because of utilization of energy. Thus, unlike the transport through xylem; it is a form of active transport. Moreover, the flow of substances through phloem takes place in both directions, i.e. it is a two-way traffic in phloem.</a:t>
            </a:r>
          </a:p>
        </p:txBody>
      </p:sp>
      <p:pic>
        <p:nvPicPr>
          <p:cNvPr id="5" name="Picture 2" descr="How does the ascent of sap occur in tall trees class 11 biology CBSE">
            <a:extLst>
              <a:ext uri="{FF2B5EF4-FFF2-40B4-BE49-F238E27FC236}">
                <a16:creationId xmlns:a16="http://schemas.microsoft.com/office/drawing/2014/main" id="{72F3D2F5-AFD1-46C0-BC27-EB534AAAA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252" y="2280594"/>
            <a:ext cx="3771900" cy="42122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C09C60CE-8184-42D7-8CF3-F47B0D2B6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720" y="2692123"/>
            <a:ext cx="4434940" cy="3186104"/>
          </a:xfrm>
          <a:prstGeom prst="rect">
            <a:avLst/>
          </a:prstGeom>
        </p:spPr>
      </p:pic>
      <p:pic>
        <p:nvPicPr>
          <p:cNvPr id="7"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E67790D-EB38-4ECE-B726-A85F6D0745E5}"/>
              </a:ext>
            </a:extLst>
          </p:cNvPr>
          <p:cNvPicPr>
            <a:picLocks noChangeAspect="1" noChangeArrowheads="1"/>
          </p:cNvPicPr>
          <p:nvPr/>
        </p:nvPicPr>
        <p:blipFill>
          <a:blip r:embed="rId4"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259725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D9D6-9237-486F-8E01-B36A79EBE045}"/>
              </a:ext>
            </a:extLst>
          </p:cNvPr>
          <p:cNvSpPr>
            <a:spLocks noGrp="1"/>
          </p:cNvSpPr>
          <p:nvPr>
            <p:ph type="title"/>
          </p:nvPr>
        </p:nvSpPr>
        <p:spPr/>
        <p:txBody>
          <a:bodyPr>
            <a:normAutofit/>
          </a:bodyPr>
          <a:lstStyle/>
          <a:p>
            <a:pPr algn="ctr"/>
            <a:r>
              <a:rPr lang="en-US" sz="2400" b="1" kern="0" dirty="0">
                <a:solidFill>
                  <a:srgbClr val="FF0000"/>
                </a:solidFill>
                <a:effectLst/>
                <a:latin typeface="Calibri Light" panose="020F0302020204030204" pitchFamily="34" charset="0"/>
                <a:ea typeface="Calibri Light" panose="020F0302020204030204" pitchFamily="34" charset="0"/>
              </a:rPr>
              <a:t>HOME</a:t>
            </a:r>
            <a:r>
              <a:rPr lang="en-US" sz="2400" b="1" kern="0" spc="-55" dirty="0">
                <a:solidFill>
                  <a:srgbClr val="FF0000"/>
                </a:solidFill>
                <a:effectLst/>
                <a:latin typeface="Calibri Light" panose="020F0302020204030204" pitchFamily="34" charset="0"/>
                <a:ea typeface="Calibri Light" panose="020F0302020204030204" pitchFamily="34" charset="0"/>
              </a:rPr>
              <a:t> </a:t>
            </a:r>
            <a:r>
              <a:rPr lang="en-US" sz="2400" b="1" kern="0" dirty="0">
                <a:solidFill>
                  <a:srgbClr val="FF0000"/>
                </a:solidFill>
                <a:effectLst/>
                <a:latin typeface="Calibri Light" panose="020F0302020204030204" pitchFamily="34" charset="0"/>
                <a:ea typeface="Calibri Light" panose="020F0302020204030204" pitchFamily="34" charset="0"/>
              </a:rPr>
              <a:t>ASSIGNMENT</a:t>
            </a:r>
            <a:br>
              <a:rPr lang="en-IN" sz="2400" b="1" kern="0" dirty="0">
                <a:solidFill>
                  <a:srgbClr val="FF0000"/>
                </a:solidFill>
                <a:effectLst/>
                <a:latin typeface="Calibri Light" panose="020F0302020204030204" pitchFamily="34" charset="0"/>
                <a:ea typeface="Calibri Light" panose="020F0302020204030204" pitchFamily="34" charset="0"/>
              </a:rPr>
            </a:br>
            <a:endParaRPr lang="en-IN" sz="2400" b="1" dirty="0">
              <a:solidFill>
                <a:srgbClr val="FF0000"/>
              </a:solidFill>
            </a:endParaRPr>
          </a:p>
        </p:txBody>
      </p:sp>
      <p:sp>
        <p:nvSpPr>
          <p:cNvPr id="3" name="Content Placeholder 2">
            <a:extLst>
              <a:ext uri="{FF2B5EF4-FFF2-40B4-BE49-F238E27FC236}">
                <a16:creationId xmlns:a16="http://schemas.microsoft.com/office/drawing/2014/main" id="{40A84CCB-CF5F-460F-956E-2BA37C0C1EEB}"/>
              </a:ext>
            </a:extLst>
          </p:cNvPr>
          <p:cNvSpPr>
            <a:spLocks noGrp="1"/>
          </p:cNvSpPr>
          <p:nvPr>
            <p:ph idx="1"/>
          </p:nvPr>
        </p:nvSpPr>
        <p:spPr/>
        <p:txBody>
          <a:bodyPr>
            <a:normAutofit/>
          </a:bodyPr>
          <a:lstStyle/>
          <a:p>
            <a:r>
              <a:rPr lang="en-IN" sz="2000" dirty="0"/>
              <a:t>In box Question - 3,4 </a:t>
            </a:r>
            <a:r>
              <a:rPr lang="en-IN" sz="2000" dirty="0" err="1"/>
              <a:t>Pg</a:t>
            </a:r>
            <a:r>
              <a:rPr lang="en-IN" sz="2000" dirty="0"/>
              <a:t> No- 110 and Exercise Question No-12</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1C31B6A0-AC1A-4D58-AE3A-6DDB42882D9B}"/>
              </a:ext>
            </a:extLst>
          </p:cNvPr>
          <p:cNvPicPr>
            <a:picLocks noChangeAspect="1" noChangeArrowheads="1"/>
          </p:cNvPicPr>
          <p:nvPr/>
        </p:nvPicPr>
        <p:blipFill>
          <a:blip r:embed="rId2"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437431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FC5FF-EDAC-4A80-9FA9-593916F90826}"/>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a:t>
            </a:r>
            <a:r>
              <a:rPr lang="en-US" dirty="0">
                <a:solidFill>
                  <a:srgbClr val="FF0000"/>
                </a:solidFill>
              </a:rPr>
              <a:t>THANKING YOU </a:t>
            </a:r>
          </a:p>
          <a:p>
            <a:pPr marL="0" indent="0">
              <a:buNone/>
            </a:pPr>
            <a:r>
              <a:rPr lang="en-US" dirty="0">
                <a:solidFill>
                  <a:srgbClr val="FF0000"/>
                </a:solidFill>
              </a:rPr>
              <a:t>                                ODM EDUCATIONAL GROUP.</a:t>
            </a:r>
            <a:endParaRPr lang="en-IN" dirty="0">
              <a:solidFill>
                <a:srgbClr val="FF0000"/>
              </a:solidFill>
            </a:endParaRP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4AAA1249-0F5C-4A3B-84BC-8CEEB61024F2}"/>
              </a:ext>
            </a:extLst>
          </p:cNvPr>
          <p:cNvPicPr>
            <a:picLocks noChangeAspect="1" noChangeArrowheads="1"/>
          </p:cNvPicPr>
          <p:nvPr/>
        </p:nvPicPr>
        <p:blipFill>
          <a:blip r:embed="rId2"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1365088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1341" y="322136"/>
            <a:ext cx="8258809" cy="3718967"/>
          </a:xfrm>
          <a:prstGeom prst="rect">
            <a:avLst/>
          </a:prstGeom>
        </p:spPr>
        <p:txBody>
          <a:bodyPr vert="horz" wrap="square" lIns="0" tIns="86360" rIns="0" bIns="0" rtlCol="0">
            <a:spAutoFit/>
          </a:bodyPr>
          <a:lstStyle/>
          <a:p>
            <a:pPr marR="293370" algn="ctr">
              <a:spcBef>
                <a:spcPts val="680"/>
              </a:spcBef>
              <a:tabLst>
                <a:tab pos="1414780" algn="l"/>
              </a:tabLst>
            </a:pPr>
            <a:r>
              <a:rPr sz="2400" spc="-5" dirty="0">
                <a:solidFill>
                  <a:srgbClr val="FF0000"/>
                </a:solidFill>
                <a:latin typeface="Calibri"/>
                <a:cs typeface="Calibri"/>
              </a:rPr>
              <a:t>LEARNING	</a:t>
            </a:r>
            <a:r>
              <a:rPr sz="2400" spc="-10" dirty="0">
                <a:solidFill>
                  <a:srgbClr val="FF0000"/>
                </a:solidFill>
                <a:latin typeface="Calibri"/>
                <a:cs typeface="Calibri"/>
              </a:rPr>
              <a:t>OBJECTIVE</a:t>
            </a:r>
            <a:endParaRPr sz="2400" dirty="0">
              <a:latin typeface="Calibri"/>
              <a:cs typeface="Calibri"/>
            </a:endParaRPr>
          </a:p>
          <a:p>
            <a:pPr marL="356870" marR="5080" indent="-344805">
              <a:spcBef>
                <a:spcPts val="580"/>
              </a:spcBef>
              <a:buFont typeface="Arial MT"/>
              <a:buChar char="•"/>
              <a:tabLst>
                <a:tab pos="356870" algn="l"/>
                <a:tab pos="357505" algn="l"/>
              </a:tabLst>
            </a:pPr>
            <a:r>
              <a:rPr sz="2400" dirty="0">
                <a:latin typeface="Calibri"/>
                <a:cs typeface="Calibri"/>
              </a:rPr>
              <a:t>Student</a:t>
            </a:r>
            <a:r>
              <a:rPr sz="2400" spc="-55" dirty="0">
                <a:latin typeface="Calibri"/>
                <a:cs typeface="Calibri"/>
              </a:rPr>
              <a:t> </a:t>
            </a:r>
            <a:r>
              <a:rPr sz="2400" spc="-5" dirty="0">
                <a:latin typeface="Calibri"/>
                <a:cs typeface="Calibri"/>
              </a:rPr>
              <a:t>will</a:t>
            </a:r>
            <a:r>
              <a:rPr sz="2400" spc="-10" dirty="0">
                <a:latin typeface="Calibri"/>
                <a:cs typeface="Calibri"/>
              </a:rPr>
              <a:t> </a:t>
            </a:r>
            <a:r>
              <a:rPr sz="2400" dirty="0">
                <a:latin typeface="Calibri"/>
                <a:cs typeface="Calibri"/>
              </a:rPr>
              <a:t>be</a:t>
            </a:r>
            <a:r>
              <a:rPr sz="2400" spc="-5" dirty="0">
                <a:latin typeface="Calibri"/>
                <a:cs typeface="Calibri"/>
              </a:rPr>
              <a:t> </a:t>
            </a:r>
            <a:r>
              <a:rPr sz="2400" dirty="0">
                <a:latin typeface="Calibri"/>
                <a:cs typeface="Calibri"/>
              </a:rPr>
              <a:t>able</a:t>
            </a:r>
            <a:r>
              <a:rPr sz="2400" spc="-5" dirty="0">
                <a:latin typeface="Calibri"/>
                <a:cs typeface="Calibri"/>
              </a:rPr>
              <a:t> </a:t>
            </a:r>
            <a:r>
              <a:rPr sz="2400" spc="-10" dirty="0">
                <a:latin typeface="Calibri"/>
                <a:cs typeface="Calibri"/>
              </a:rPr>
              <a:t>to</a:t>
            </a:r>
            <a:r>
              <a:rPr sz="2400" spc="-30" dirty="0">
                <a:latin typeface="Calibri"/>
                <a:cs typeface="Calibri"/>
              </a:rPr>
              <a:t> </a:t>
            </a:r>
            <a:r>
              <a:rPr sz="2400" spc="-10" dirty="0">
                <a:latin typeface="Calibri"/>
                <a:cs typeface="Calibri"/>
              </a:rPr>
              <a:t>understand</a:t>
            </a:r>
            <a:r>
              <a:rPr sz="2400" spc="-50" dirty="0">
                <a:latin typeface="Calibri"/>
                <a:cs typeface="Calibri"/>
              </a:rPr>
              <a:t> </a:t>
            </a:r>
            <a:r>
              <a:rPr sz="2400" dirty="0">
                <a:latin typeface="Calibri"/>
                <a:cs typeface="Calibri"/>
              </a:rPr>
              <a:t>the</a:t>
            </a:r>
            <a:r>
              <a:rPr sz="2400" spc="-30" dirty="0">
                <a:latin typeface="Calibri"/>
                <a:cs typeface="Calibri"/>
              </a:rPr>
              <a:t> </a:t>
            </a:r>
            <a:r>
              <a:rPr sz="2400" dirty="0">
                <a:latin typeface="Calibri"/>
                <a:cs typeface="Calibri"/>
              </a:rPr>
              <a:t>meaning</a:t>
            </a:r>
            <a:r>
              <a:rPr lang="en-US" sz="2400" dirty="0">
                <a:latin typeface="Calibri"/>
                <a:cs typeface="Calibri"/>
              </a:rPr>
              <a:t> of transportation and translocation </a:t>
            </a:r>
            <a:r>
              <a:rPr sz="2400" spc="-5" dirty="0">
                <a:latin typeface="Calibri"/>
                <a:cs typeface="Calibri"/>
              </a:rPr>
              <a:t>.</a:t>
            </a:r>
            <a:endParaRPr sz="2400" dirty="0">
              <a:latin typeface="Calibri"/>
              <a:cs typeface="Calibri"/>
            </a:endParaRPr>
          </a:p>
          <a:p>
            <a:pPr marL="356870" marR="1407795" indent="-344805">
              <a:spcBef>
                <a:spcPts val="575"/>
              </a:spcBef>
              <a:buFont typeface="Arial MT"/>
              <a:buChar char="•"/>
              <a:tabLst>
                <a:tab pos="356870" algn="l"/>
                <a:tab pos="357505" algn="l"/>
              </a:tabLst>
            </a:pPr>
            <a:r>
              <a:rPr sz="2400" dirty="0">
                <a:latin typeface="Calibri"/>
                <a:cs typeface="Calibri"/>
              </a:rPr>
              <a:t>Student </a:t>
            </a:r>
            <a:r>
              <a:rPr sz="2400" spc="-5" dirty="0">
                <a:latin typeface="Calibri"/>
                <a:cs typeface="Calibri"/>
              </a:rPr>
              <a:t>will </a:t>
            </a:r>
            <a:r>
              <a:rPr sz="2400" dirty="0">
                <a:latin typeface="Calibri"/>
                <a:cs typeface="Calibri"/>
              </a:rPr>
              <a:t>be </a:t>
            </a:r>
            <a:r>
              <a:rPr sz="2400" spc="-10" dirty="0">
                <a:latin typeface="Calibri"/>
                <a:cs typeface="Calibri"/>
              </a:rPr>
              <a:t>familiarized </a:t>
            </a:r>
            <a:r>
              <a:rPr sz="2400" spc="-5" dirty="0">
                <a:latin typeface="Calibri"/>
                <a:cs typeface="Calibri"/>
              </a:rPr>
              <a:t>with </a:t>
            </a:r>
            <a:r>
              <a:rPr sz="2400" dirty="0">
                <a:latin typeface="Calibri"/>
                <a:cs typeface="Calibri"/>
              </a:rPr>
              <a:t>the mechanism </a:t>
            </a:r>
            <a:r>
              <a:rPr sz="2400" spc="-5" dirty="0">
                <a:latin typeface="Calibri"/>
                <a:cs typeface="Calibri"/>
              </a:rPr>
              <a:t>of </a:t>
            </a:r>
            <a:r>
              <a:rPr sz="2400" dirty="0">
                <a:latin typeface="Calibri"/>
                <a:cs typeface="Calibri"/>
              </a:rPr>
              <a:t> </a:t>
            </a:r>
            <a:r>
              <a:rPr sz="2400" spc="-10" dirty="0">
                <a:latin typeface="Calibri"/>
                <a:cs typeface="Calibri"/>
              </a:rPr>
              <a:t>transportation </a:t>
            </a:r>
            <a:r>
              <a:rPr sz="2400" spc="-5" dirty="0">
                <a:latin typeface="Calibri"/>
                <a:cs typeface="Calibri"/>
              </a:rPr>
              <a:t>of </a:t>
            </a:r>
            <a:r>
              <a:rPr sz="2400" spc="-10" dirty="0">
                <a:latin typeface="Calibri"/>
                <a:cs typeface="Calibri"/>
              </a:rPr>
              <a:t> </a:t>
            </a:r>
            <a:r>
              <a:rPr sz="2400" spc="-5" dirty="0">
                <a:latin typeface="Calibri"/>
                <a:cs typeface="Calibri"/>
              </a:rPr>
              <a:t>materials through </a:t>
            </a:r>
            <a:r>
              <a:rPr lang="en-US" sz="2400" spc="-5" dirty="0">
                <a:latin typeface="Calibri"/>
                <a:cs typeface="Calibri"/>
              </a:rPr>
              <a:t>xylem and phloem</a:t>
            </a:r>
            <a:r>
              <a:rPr sz="2400" spc="-5" dirty="0">
                <a:latin typeface="Calibri"/>
                <a:cs typeface="Calibri"/>
              </a:rPr>
              <a:t>.</a:t>
            </a:r>
            <a:endParaRPr sz="2400" dirty="0">
              <a:latin typeface="Calibri"/>
              <a:cs typeface="Calibri"/>
            </a:endParaRPr>
          </a:p>
          <a:p>
            <a:pPr marL="356870" marR="535305" indent="-344805">
              <a:spcBef>
                <a:spcPts val="585"/>
              </a:spcBef>
              <a:buFont typeface="Arial MT"/>
              <a:buChar char="•"/>
              <a:tabLst>
                <a:tab pos="356870" algn="l"/>
                <a:tab pos="357505" algn="l"/>
              </a:tabLst>
            </a:pPr>
            <a:r>
              <a:rPr sz="2400" spc="-5" dirty="0">
                <a:latin typeface="Calibri"/>
                <a:cs typeface="Calibri"/>
              </a:rPr>
              <a:t>They will </a:t>
            </a:r>
            <a:r>
              <a:rPr sz="2400" dirty="0">
                <a:latin typeface="Calibri"/>
                <a:cs typeface="Calibri"/>
              </a:rPr>
              <a:t>be able </a:t>
            </a:r>
            <a:r>
              <a:rPr sz="2400" spc="-10" dirty="0">
                <a:latin typeface="Calibri"/>
                <a:cs typeface="Calibri"/>
              </a:rPr>
              <a:t>to analyze </a:t>
            </a:r>
            <a:r>
              <a:rPr sz="2400" spc="-5" dirty="0">
                <a:latin typeface="Calibri"/>
                <a:cs typeface="Calibri"/>
              </a:rPr>
              <a:t>various </a:t>
            </a:r>
            <a:r>
              <a:rPr sz="2400" dirty="0">
                <a:latin typeface="Calibri"/>
                <a:cs typeface="Calibri"/>
              </a:rPr>
              <a:t>types </a:t>
            </a:r>
            <a:r>
              <a:rPr sz="2400" spc="-5" dirty="0">
                <a:latin typeface="Calibri"/>
                <a:cs typeface="Calibri"/>
              </a:rPr>
              <a:t>of </a:t>
            </a:r>
            <a:r>
              <a:rPr lang="en-US" sz="2400" spc="-5" dirty="0">
                <a:latin typeface="Calibri"/>
                <a:cs typeface="Calibri"/>
              </a:rPr>
              <a:t>xylem and phloem elements</a:t>
            </a:r>
            <a:r>
              <a:rPr sz="2400" spc="-10" dirty="0">
                <a:latin typeface="Calibri"/>
                <a:cs typeface="Calibri"/>
              </a:rPr>
              <a:t>.</a:t>
            </a:r>
            <a:endParaRPr sz="2400" dirty="0">
              <a:latin typeface="Calibri"/>
              <a:cs typeface="Calibri"/>
            </a:endParaRPr>
          </a:p>
          <a:p>
            <a:pPr marL="12065" marR="835660">
              <a:spcBef>
                <a:spcPts val="575"/>
              </a:spcBef>
              <a:tabLst>
                <a:tab pos="424180" algn="l"/>
                <a:tab pos="424815" algn="l"/>
              </a:tabLst>
            </a:pPr>
            <a:endParaRPr sz="2400" dirty="0">
              <a:latin typeface="Calibri"/>
              <a:cs typeface="Calibri"/>
            </a:endParaRPr>
          </a:p>
        </p:txBody>
      </p:sp>
      <p:pic>
        <p:nvPicPr>
          <p:cNvPr id="4" name="object 4"/>
          <p:cNvPicPr/>
          <p:nvPr/>
        </p:nvPicPr>
        <p:blipFill>
          <a:blip r:embed="rId2" cstate="print"/>
          <a:stretch>
            <a:fillRect/>
          </a:stretch>
        </p:blipFill>
        <p:spPr>
          <a:xfrm>
            <a:off x="2590800" y="4419600"/>
            <a:ext cx="2286000" cy="2438399"/>
          </a:xfrm>
          <a:prstGeom prst="rect">
            <a:avLst/>
          </a:prstGeom>
        </p:spPr>
      </p:pic>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B90C9EFE-BBBC-410B-913F-414EE9DAA312}"/>
              </a:ext>
            </a:extLst>
          </p:cNvPr>
          <p:cNvPicPr>
            <a:picLocks noChangeAspect="1" noChangeArrowheads="1"/>
          </p:cNvPicPr>
          <p:nvPr/>
        </p:nvPicPr>
        <p:blipFill>
          <a:blip r:embed="rId3" cstate="print"/>
          <a:srcRect/>
          <a:stretch>
            <a:fillRect/>
          </a:stretch>
        </p:blipFill>
        <p:spPr bwMode="auto">
          <a:xfrm>
            <a:off x="10424160" y="310896"/>
            <a:ext cx="1447800" cy="8239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EED1E-DCA4-4A34-91A7-754B5AAB2BCD}"/>
              </a:ext>
            </a:extLst>
          </p:cNvPr>
          <p:cNvSpPr txBox="1"/>
          <p:nvPr/>
        </p:nvSpPr>
        <p:spPr>
          <a:xfrm>
            <a:off x="130302" y="1452276"/>
            <a:ext cx="11875770" cy="2100255"/>
          </a:xfrm>
          <a:prstGeom prst="rect">
            <a:avLst/>
          </a:prstGeom>
          <a:noFill/>
        </p:spPr>
        <p:txBody>
          <a:bodyPr wrap="square">
            <a:spAutoFit/>
          </a:bodyPr>
          <a:lstStyle/>
          <a:p>
            <a:pPr marR="354330" lvl="0">
              <a:lnSpc>
                <a:spcPct val="102000"/>
              </a:lnSpc>
              <a:spcBef>
                <a:spcPts val="770"/>
              </a:spcBef>
              <a:spcAft>
                <a:spcPts val="0"/>
              </a:spcAft>
              <a:buSzPts val="1200"/>
              <a:tabLst>
                <a:tab pos="462915" algn="l"/>
              </a:tabLst>
            </a:pPr>
            <a:r>
              <a:rPr lang="en-US" sz="1800" b="1" spc="-5" dirty="0">
                <a:solidFill>
                  <a:srgbClr val="FF0000"/>
                </a:solidFill>
                <a:latin typeface="Calibri"/>
                <a:cs typeface="Calibri"/>
              </a:rPr>
              <a:t>                                                                                         </a:t>
            </a:r>
            <a:r>
              <a:rPr lang="en-US" sz="2400" b="1" spc="-5" dirty="0">
                <a:solidFill>
                  <a:srgbClr val="FF0000"/>
                </a:solidFill>
                <a:latin typeface="Calibri"/>
                <a:cs typeface="Calibri"/>
              </a:rPr>
              <a:t>WARM UP QUESTIONS</a:t>
            </a:r>
            <a:endParaRPr lang="en-US" sz="2400" spc="-10" dirty="0">
              <a:effectLst/>
              <a:latin typeface="Calibri" panose="020F0502020204030204" pitchFamily="34" charset="0"/>
              <a:ea typeface="Calibri" panose="020F0502020204030204" pitchFamily="34" charset="0"/>
            </a:endParaRPr>
          </a:p>
          <a:p>
            <a:pPr marL="342900" lvl="0" indent="-342900">
              <a:spcBef>
                <a:spcPts val="430"/>
              </a:spcBef>
              <a:spcAft>
                <a:spcPts val="0"/>
              </a:spcAft>
              <a:buFont typeface="+mj-lt"/>
              <a:buAutoNum type="arabicPeriod"/>
              <a:tabLst>
                <a:tab pos="123190" algn="l"/>
              </a:tabLst>
            </a:pPr>
            <a:r>
              <a:rPr lang="en-US" sz="2400" spc="-10" dirty="0">
                <a:effectLst/>
                <a:latin typeface="Calibri" panose="020F0502020204030204" pitchFamily="34" charset="0"/>
                <a:ea typeface="Calibri" panose="020F0502020204030204" pitchFamily="34" charset="0"/>
              </a:rPr>
              <a:t>What is</a:t>
            </a:r>
            <a:r>
              <a:rPr lang="en-US" sz="2400" spc="-1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“translocation”?</a:t>
            </a:r>
            <a:r>
              <a:rPr lang="en-US" sz="2400" spc="-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Why</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it</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is</a:t>
            </a:r>
            <a:r>
              <a:rPr lang="en-US" sz="2400" spc="-1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essential</a:t>
            </a:r>
            <a:r>
              <a:rPr lang="en-US" sz="2400" spc="-1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for</a:t>
            </a:r>
            <a:r>
              <a:rPr lang="en-US" sz="2400" spc="1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plants.</a:t>
            </a:r>
            <a:endParaRPr lang="en-IN" sz="2400" spc="-10" dirty="0">
              <a:effectLst/>
              <a:latin typeface="Calibri" panose="020F0502020204030204" pitchFamily="34" charset="0"/>
              <a:ea typeface="Calibri" panose="020F0502020204030204" pitchFamily="34" charset="0"/>
            </a:endParaRPr>
          </a:p>
          <a:p>
            <a:pPr marL="342900" lvl="0" indent="-342900">
              <a:spcBef>
                <a:spcPts val="430"/>
              </a:spcBef>
              <a:spcAft>
                <a:spcPts val="0"/>
              </a:spcAft>
              <a:buFont typeface="+mj-lt"/>
              <a:buAutoNum type="arabicPeriod"/>
              <a:tabLst>
                <a:tab pos="154940" algn="l"/>
              </a:tabLst>
            </a:pPr>
            <a:r>
              <a:rPr lang="en-US" sz="2400" spc="-10" dirty="0">
                <a:effectLst/>
                <a:latin typeface="Calibri" panose="020F0502020204030204" pitchFamily="34" charset="0"/>
                <a:ea typeface="Calibri" panose="020F0502020204030204" pitchFamily="34" charset="0"/>
              </a:rPr>
              <a:t>How</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does</a:t>
            </a:r>
            <a:r>
              <a:rPr lang="en-US" sz="2400" spc="-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food</a:t>
            </a:r>
            <a:r>
              <a:rPr lang="en-US" sz="2400" spc="-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pass</a:t>
            </a:r>
            <a:r>
              <a:rPr lang="en-US" sz="2400" spc="-1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in</a:t>
            </a:r>
            <a:r>
              <a:rPr lang="en-US" sz="2400" spc="-2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the</a:t>
            </a:r>
            <a:r>
              <a:rPr lang="en-US" sz="2400" spc="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phloem?</a:t>
            </a:r>
            <a:endParaRPr lang="en-IN" sz="2400" spc="-10" dirty="0">
              <a:effectLst/>
              <a:latin typeface="Calibri" panose="020F0502020204030204" pitchFamily="34" charset="0"/>
              <a:ea typeface="Calibri" panose="020F0502020204030204" pitchFamily="34" charset="0"/>
            </a:endParaRPr>
          </a:p>
          <a:p>
            <a:pPr marL="342900" lvl="0" indent="-342900">
              <a:spcBef>
                <a:spcPts val="435"/>
              </a:spcBef>
              <a:spcAft>
                <a:spcPts val="0"/>
              </a:spcAft>
              <a:buFont typeface="+mj-lt"/>
              <a:buAutoNum type="arabicPeriod"/>
              <a:tabLst>
                <a:tab pos="154940" algn="l"/>
              </a:tabLst>
            </a:pPr>
            <a:r>
              <a:rPr lang="en-US" sz="2400" spc="-10" dirty="0">
                <a:effectLst/>
                <a:latin typeface="Calibri" panose="020F0502020204030204" pitchFamily="34" charset="0"/>
                <a:ea typeface="Calibri" panose="020F0502020204030204" pitchFamily="34" charset="0"/>
              </a:rPr>
              <a:t>what</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forms the</a:t>
            </a:r>
            <a:r>
              <a:rPr lang="en-US" sz="2400" spc="-2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continuous water</a:t>
            </a:r>
            <a:r>
              <a:rPr lang="en-US" sz="2400" spc="-3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conducting</a:t>
            </a:r>
            <a:r>
              <a:rPr lang="en-US" sz="2400" spc="-1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channels in</a:t>
            </a:r>
            <a:r>
              <a:rPr lang="en-US" sz="2400" spc="-30"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the</a:t>
            </a:r>
            <a:r>
              <a:rPr lang="en-US" sz="2400" spc="-15" dirty="0">
                <a:effectLst/>
                <a:latin typeface="Calibri" panose="020F0502020204030204" pitchFamily="34" charset="0"/>
                <a:ea typeface="Calibri" panose="020F0502020204030204" pitchFamily="34" charset="0"/>
              </a:rPr>
              <a:t> </a:t>
            </a:r>
            <a:r>
              <a:rPr lang="en-US" sz="2400" spc="-10" dirty="0">
                <a:effectLst/>
                <a:latin typeface="Calibri" panose="020F0502020204030204" pitchFamily="34" charset="0"/>
                <a:ea typeface="Calibri" panose="020F0502020204030204" pitchFamily="34" charset="0"/>
              </a:rPr>
              <a:t>plants?</a:t>
            </a:r>
            <a:endParaRPr lang="en-IN" sz="2400" spc="-10" dirty="0">
              <a:effectLst/>
              <a:latin typeface="Calibri" panose="020F0502020204030204" pitchFamily="34" charset="0"/>
              <a:ea typeface="Calibri" panose="020F0502020204030204" pitchFamily="34" charset="0"/>
            </a:endParaRPr>
          </a:p>
          <a:p>
            <a:r>
              <a:rPr lang="en-US" sz="2400" dirty="0">
                <a:effectLst/>
                <a:latin typeface="Calibri" panose="020F0502020204030204" pitchFamily="34" charset="0"/>
                <a:ea typeface="Calibri" panose="020F0502020204030204" pitchFamily="34" charset="0"/>
              </a:rPr>
              <a:t>4.why</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does</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water</a:t>
            </a:r>
            <a:r>
              <a:rPr lang="en-US" sz="2400" spc="-3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diffuse</a:t>
            </a:r>
            <a:r>
              <a:rPr lang="en-US" sz="2400" spc="-1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into</a:t>
            </a:r>
            <a:r>
              <a:rPr lang="en-US" sz="2400" spc="-3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the</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root</a:t>
            </a:r>
            <a:r>
              <a:rPr lang="en-US" sz="2400" spc="5"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hair</a:t>
            </a:r>
            <a:r>
              <a:rPr lang="en-US" sz="2400" spc="-10" dirty="0">
                <a:effectLst/>
                <a:latin typeface="Calibri" panose="020F0502020204030204" pitchFamily="34" charset="0"/>
                <a:ea typeface="Calibri" panose="020F0502020204030204" pitchFamily="34" charset="0"/>
              </a:rPr>
              <a:t> </a:t>
            </a:r>
            <a:r>
              <a:rPr lang="en-US" sz="2400" dirty="0">
                <a:effectLst/>
                <a:latin typeface="Calibri" panose="020F0502020204030204" pitchFamily="34" charset="0"/>
                <a:ea typeface="Calibri" panose="020F0502020204030204" pitchFamily="34" charset="0"/>
              </a:rPr>
              <a:t>passively?</a:t>
            </a:r>
            <a:endParaRPr lang="en-US" sz="2400" spc="-10" dirty="0">
              <a:effectLst/>
              <a:latin typeface="Calibri" panose="020F0502020204030204" pitchFamily="34" charset="0"/>
              <a:ea typeface="Calibri" panose="020F0502020204030204" pitchFamily="34" charset="0"/>
            </a:endParaRPr>
          </a:p>
        </p:txBody>
      </p:sp>
      <p:pic>
        <p:nvPicPr>
          <p:cNvPr id="4"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8A3F8C68-2501-41D1-9B1A-CDF3D53D656E}"/>
              </a:ext>
            </a:extLst>
          </p:cNvPr>
          <p:cNvPicPr>
            <a:picLocks noChangeAspect="1" noChangeArrowheads="1"/>
          </p:cNvPicPr>
          <p:nvPr/>
        </p:nvPicPr>
        <p:blipFill>
          <a:blip r:embed="rId2" cstate="print"/>
          <a:srcRect/>
          <a:stretch>
            <a:fillRect/>
          </a:stretch>
        </p:blipFill>
        <p:spPr bwMode="auto">
          <a:xfrm>
            <a:off x="10635342" y="335280"/>
            <a:ext cx="1447800" cy="808797"/>
          </a:xfrm>
          <a:prstGeom prst="rect">
            <a:avLst/>
          </a:prstGeom>
          <a:noFill/>
          <a:ln w="9525">
            <a:noFill/>
            <a:miter lim="800000"/>
            <a:headEnd/>
            <a:tailEnd/>
          </a:ln>
        </p:spPr>
      </p:pic>
    </p:spTree>
    <p:extLst>
      <p:ext uri="{BB962C8B-B14F-4D97-AF65-F5344CB8AC3E}">
        <p14:creationId xmlns:p14="http://schemas.microsoft.com/office/powerpoint/2010/main" val="252539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13A2-0247-6C49-AF0E-4FBC74503E92}"/>
              </a:ext>
            </a:extLst>
          </p:cNvPr>
          <p:cNvSpPr>
            <a:spLocks noGrp="1"/>
          </p:cNvSpPr>
          <p:nvPr>
            <p:ph type="title"/>
          </p:nvPr>
        </p:nvSpPr>
        <p:spPr/>
        <p:txBody>
          <a:bodyPr>
            <a:normAutofit/>
          </a:bodyPr>
          <a:lstStyle/>
          <a:p>
            <a:pPr algn="ctr"/>
            <a:r>
              <a:rPr lang="en-US" sz="2400" b="1" dirty="0">
                <a:solidFill>
                  <a:srgbClr val="FF0000"/>
                </a:solidFill>
              </a:rPr>
              <a:t>TRANSPORTATION IN PLANTS</a:t>
            </a:r>
          </a:p>
        </p:txBody>
      </p:sp>
      <p:sp>
        <p:nvSpPr>
          <p:cNvPr id="3" name="Content Placeholder 2">
            <a:extLst>
              <a:ext uri="{FF2B5EF4-FFF2-40B4-BE49-F238E27FC236}">
                <a16:creationId xmlns:a16="http://schemas.microsoft.com/office/drawing/2014/main" id="{5DB883C3-ABEE-A14B-A7EC-95B58BCC9495}"/>
              </a:ext>
            </a:extLst>
          </p:cNvPr>
          <p:cNvSpPr>
            <a:spLocks noGrp="1"/>
          </p:cNvSpPr>
          <p:nvPr>
            <p:ph idx="1"/>
          </p:nvPr>
        </p:nvSpPr>
        <p:spPr>
          <a:xfrm>
            <a:off x="838200" y="1442720"/>
            <a:ext cx="10515600" cy="4734243"/>
          </a:xfrm>
        </p:spPr>
        <p:txBody>
          <a:bodyPr>
            <a:normAutofit/>
          </a:bodyPr>
          <a:lstStyle/>
          <a:p>
            <a:pPr rtl="0" fontAlgn="base">
              <a:spcBef>
                <a:spcPts val="40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 </a:t>
            </a:r>
            <a:r>
              <a:rPr lang="en-US" sz="1800" i="0" u="none" strike="noStrike" dirty="0">
                <a:effectLst/>
              </a:rPr>
              <a:t>In plants, transportation of materials like food, water and minerals takes place through conducting tissues called xylem and phloem.</a:t>
            </a:r>
          </a:p>
          <a:p>
            <a:pPr rtl="0" fontAlgn="base">
              <a:spcBef>
                <a:spcPts val="0"/>
              </a:spcBef>
              <a:spcAft>
                <a:spcPts val="0"/>
              </a:spcAft>
              <a:buFont typeface="Arial" panose="020B0604020202020204" pitchFamily="34" charset="0"/>
              <a:buChar char="•"/>
            </a:pPr>
            <a:r>
              <a:rPr lang="en-US" sz="1800" b="1" i="0" u="none" strike="noStrike" dirty="0" err="1">
                <a:solidFill>
                  <a:srgbClr val="FF0000"/>
                </a:solidFill>
                <a:effectLst/>
              </a:rPr>
              <a:t>i</a:t>
            </a:r>
            <a:r>
              <a:rPr lang="en-US" sz="1800" b="1" i="0" u="none" strike="noStrike" dirty="0">
                <a:solidFill>
                  <a:srgbClr val="FF0000"/>
                </a:solidFill>
                <a:effectLst/>
              </a:rPr>
              <a:t>) </a:t>
            </a:r>
            <a:r>
              <a:rPr lang="en-US" sz="1800" b="1" i="0" u="sng" strike="noStrike" dirty="0">
                <a:solidFill>
                  <a:srgbClr val="FF0000"/>
                </a:solidFill>
                <a:effectLst/>
              </a:rPr>
              <a:t>Xylem </a:t>
            </a:r>
            <a:r>
              <a:rPr lang="en-US" sz="1800" i="0" u="none" strike="noStrike" dirty="0">
                <a:effectLst/>
              </a:rPr>
              <a:t>:- transports water and minerals from the roots to all parts of the plant. It consists of xylem vessels and </a:t>
            </a:r>
            <a:r>
              <a:rPr lang="en-US" sz="1800" i="0" u="none" strike="noStrike" dirty="0" err="1">
                <a:effectLst/>
              </a:rPr>
              <a:t>tracheids</a:t>
            </a:r>
            <a:r>
              <a:rPr lang="en-US" sz="1800" i="0" u="none" strike="noStrike" dirty="0">
                <a:effectLst/>
              </a:rPr>
              <a:t>. Water and minerals enter the roots by diffusion. Then due to transpiration, the suction force helps in the upward movement of water an minerals</a:t>
            </a:r>
            <a:r>
              <a:rPr lang="en-US" sz="1800" i="0" u="none" strike="noStrike" dirty="0">
                <a:effectLst/>
                <a:latin typeface="Arial" panose="020B0604020202020204" pitchFamily="34" charset="0"/>
              </a:rPr>
              <a:t>. </a:t>
            </a:r>
          </a:p>
          <a:p>
            <a:endParaRPr lang="en-US" sz="2000" dirty="0"/>
          </a:p>
        </p:txBody>
      </p:sp>
      <p:pic>
        <p:nvPicPr>
          <p:cNvPr id="1026" name="Picture 2">
            <a:extLst>
              <a:ext uri="{FF2B5EF4-FFF2-40B4-BE49-F238E27FC236}">
                <a16:creationId xmlns:a16="http://schemas.microsoft.com/office/drawing/2014/main" id="{09BCDB43-423F-4926-B8BA-EF7DF8AFD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473" y="2903597"/>
            <a:ext cx="4708207" cy="32689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007E28E-BF96-4B4E-8B65-3DD65A8A8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2" y="2997200"/>
            <a:ext cx="2857500" cy="30784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C40CD76E-8C6B-429A-A382-86D2DE83EDAA}"/>
              </a:ext>
            </a:extLst>
          </p:cNvPr>
          <p:cNvPicPr>
            <a:picLocks noChangeAspect="1" noChangeArrowheads="1"/>
          </p:cNvPicPr>
          <p:nvPr/>
        </p:nvPicPr>
        <p:blipFill>
          <a:blip r:embed="rId4"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3948581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8EDB-A761-6D4A-BDC4-5797392BD494}"/>
              </a:ext>
            </a:extLst>
          </p:cNvPr>
          <p:cNvSpPr>
            <a:spLocks noGrp="1"/>
          </p:cNvSpPr>
          <p:nvPr>
            <p:ph type="title"/>
          </p:nvPr>
        </p:nvSpPr>
        <p:spPr/>
        <p:txBody>
          <a:bodyPr/>
          <a:lstStyle/>
          <a:p>
            <a:pPr algn="ctr"/>
            <a:r>
              <a:rPr lang="en-IN" sz="2400" b="1" dirty="0">
                <a:solidFill>
                  <a:srgbClr val="FF0000"/>
                </a:solidFill>
              </a:rPr>
              <a:t>XYLEM ELEMENTS</a:t>
            </a:r>
            <a:endParaRPr lang="en-US" b="1" dirty="0"/>
          </a:p>
        </p:txBody>
      </p:sp>
      <p:pic>
        <p:nvPicPr>
          <p:cNvPr id="4" name="Picture 4">
            <a:extLst>
              <a:ext uri="{FF2B5EF4-FFF2-40B4-BE49-F238E27FC236}">
                <a16:creationId xmlns:a16="http://schemas.microsoft.com/office/drawing/2014/main" id="{B66D2B38-64F0-C14E-839E-5A1166A9C5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641" y="2079784"/>
            <a:ext cx="7924800" cy="3588961"/>
          </a:xfrm>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CA2C689F-7CB7-4D26-8833-91DACA88FA9C}"/>
              </a:ext>
            </a:extLst>
          </p:cNvPr>
          <p:cNvPicPr>
            <a:picLocks noChangeAspect="1" noChangeArrowheads="1"/>
          </p:cNvPicPr>
          <p:nvPr/>
        </p:nvPicPr>
        <p:blipFill>
          <a:blip r:embed="rId3"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361453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3567F-A8F4-44C1-9A19-F311AFF30FEF}"/>
              </a:ext>
            </a:extLst>
          </p:cNvPr>
          <p:cNvSpPr>
            <a:spLocks noGrp="1"/>
          </p:cNvSpPr>
          <p:nvPr>
            <p:ph idx="1"/>
          </p:nvPr>
        </p:nvSpPr>
        <p:spPr>
          <a:xfrm>
            <a:off x="716280" y="985520"/>
            <a:ext cx="10515600" cy="5242560"/>
          </a:xfrm>
        </p:spPr>
        <p:txBody>
          <a:bodyPr/>
          <a:lstStyle/>
          <a:p>
            <a:pPr marL="0" indent="0" algn="ctr">
              <a:buNone/>
            </a:pPr>
            <a:r>
              <a:rPr lang="en-US" sz="2400" b="1" dirty="0">
                <a:solidFill>
                  <a:srgbClr val="FF0000"/>
                </a:solidFill>
              </a:rPr>
              <a:t>PHLOEM ELEMENTS</a:t>
            </a:r>
          </a:p>
          <a:p>
            <a:r>
              <a:rPr lang="en-US" sz="1800" dirty="0"/>
              <a:t>T</a:t>
            </a:r>
            <a:r>
              <a:rPr lang="en-US" sz="1800" i="0" u="none" strike="noStrike" dirty="0">
                <a:effectLst/>
              </a:rPr>
              <a:t>ransports food from the leaves to the other parts of the plant. This process is called translocation. The phloem consists of sieve tubes and companion cells. Food from the leaves is transferred to the xylem by the energy of ATP molecules. Due to osmotic pressure water enters the phloem and helps in the transport of food.      </a:t>
            </a:r>
          </a:p>
          <a:p>
            <a:endParaRPr lang="en-IN" dirty="0"/>
          </a:p>
        </p:txBody>
      </p:sp>
      <p:pic>
        <p:nvPicPr>
          <p:cNvPr id="2050" name="Picture 2">
            <a:extLst>
              <a:ext uri="{FF2B5EF4-FFF2-40B4-BE49-F238E27FC236}">
                <a16:creationId xmlns:a16="http://schemas.microsoft.com/office/drawing/2014/main" id="{FBA61603-2612-48AC-9D43-9E5A8B82C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460" y="2200674"/>
            <a:ext cx="4528820" cy="4236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073E3CEE-FFE0-4D0E-8950-F5CE629FB7D5}"/>
              </a:ext>
            </a:extLst>
          </p:cNvPr>
          <p:cNvPicPr>
            <a:picLocks noChangeAspect="1" noChangeArrowheads="1"/>
          </p:cNvPicPr>
          <p:nvPr/>
        </p:nvPicPr>
        <p:blipFill>
          <a:blip r:embed="rId3"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190402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437A-65BB-B14D-BF04-83ECE47D02F4}"/>
              </a:ext>
            </a:extLst>
          </p:cNvPr>
          <p:cNvSpPr>
            <a:spLocks noGrp="1"/>
          </p:cNvSpPr>
          <p:nvPr>
            <p:ph type="title"/>
          </p:nvPr>
        </p:nvSpPr>
        <p:spPr/>
        <p:txBody>
          <a:bodyPr>
            <a:normAutofit/>
          </a:bodyPr>
          <a:lstStyle/>
          <a:p>
            <a:pPr algn="ctr"/>
            <a:r>
              <a:rPr lang="en-IN" sz="2400" b="1" dirty="0">
                <a:solidFill>
                  <a:srgbClr val="FF0000"/>
                </a:solidFill>
              </a:rPr>
              <a:t>ASCENT OF SAP</a:t>
            </a:r>
            <a:endParaRPr lang="en-US" sz="2400" b="1" dirty="0">
              <a:solidFill>
                <a:srgbClr val="FF0000"/>
              </a:solidFill>
            </a:endParaRPr>
          </a:p>
        </p:txBody>
      </p:sp>
      <p:sp>
        <p:nvSpPr>
          <p:cNvPr id="3" name="Content Placeholder 2">
            <a:extLst>
              <a:ext uri="{FF2B5EF4-FFF2-40B4-BE49-F238E27FC236}">
                <a16:creationId xmlns:a16="http://schemas.microsoft.com/office/drawing/2014/main" id="{FAB3765C-8A72-B741-98AC-CD325F9C60B6}"/>
              </a:ext>
            </a:extLst>
          </p:cNvPr>
          <p:cNvSpPr>
            <a:spLocks noGrp="1"/>
          </p:cNvSpPr>
          <p:nvPr>
            <p:ph idx="1"/>
          </p:nvPr>
        </p:nvSpPr>
        <p:spPr>
          <a:xfrm>
            <a:off x="838200" y="1330960"/>
            <a:ext cx="10515600" cy="4846003"/>
          </a:xfrm>
        </p:spPr>
        <p:txBody>
          <a:bodyPr>
            <a:normAutofit/>
          </a:bodyPr>
          <a:lstStyle/>
          <a:p>
            <a:r>
              <a:rPr lang="en-US" sz="2000" dirty="0"/>
              <a:t>Ascent of </a:t>
            </a:r>
            <a:r>
              <a:rPr lang="en-US" sz="2000" dirty="0" err="1"/>
              <a:t>SapThe</a:t>
            </a:r>
            <a:r>
              <a:rPr lang="en-US" sz="2000" dirty="0"/>
              <a:t> upward movement of water and minerals from roots to different plant parts is called ascent of sap. Many factors are at play in ascent of sap and it takes place in many steps. They are explained as follows:</a:t>
            </a:r>
          </a:p>
        </p:txBody>
      </p:sp>
      <p:pic>
        <p:nvPicPr>
          <p:cNvPr id="1030" name="Picture 6" descr="Explain the steps involved in Ascent of sap. - Sarthaks eConnect | Largest  Online Education Community">
            <a:extLst>
              <a:ext uri="{FF2B5EF4-FFF2-40B4-BE49-F238E27FC236}">
                <a16:creationId xmlns:a16="http://schemas.microsoft.com/office/drawing/2014/main" id="{4B8728BF-C6DC-456E-9E98-BD9D52801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1644" y="2316480"/>
            <a:ext cx="4222115" cy="38604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02DDEA2A-906E-45C3-8717-3D7779926109}"/>
              </a:ext>
            </a:extLst>
          </p:cNvPr>
          <p:cNvPicPr>
            <a:picLocks noChangeAspect="1" noChangeArrowheads="1"/>
          </p:cNvPicPr>
          <p:nvPr/>
        </p:nvPicPr>
        <p:blipFill>
          <a:blip r:embed="rId3"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401621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F2EBE2-0DB5-42A0-A8F5-2465B6E81362}"/>
              </a:ext>
            </a:extLst>
          </p:cNvPr>
          <p:cNvSpPr>
            <a:spLocks noGrp="1"/>
          </p:cNvSpPr>
          <p:nvPr>
            <p:ph idx="1"/>
          </p:nvPr>
        </p:nvSpPr>
        <p:spPr/>
        <p:txBody>
          <a:bodyPr/>
          <a:lstStyle/>
          <a:p>
            <a:r>
              <a:rPr lang="en-IN" dirty="0">
                <a:hlinkClick r:id="rId2"/>
              </a:rPr>
              <a:t>https://www.youtube.com/watch?v=cnk3BJDBqIo</a:t>
            </a:r>
            <a:r>
              <a:rPr lang="en-IN" dirty="0"/>
              <a:t> </a:t>
            </a:r>
          </a:p>
        </p:txBody>
      </p:sp>
      <p:pic>
        <p:nvPicPr>
          <p:cNvPr id="5"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31C6FD48-9D22-4992-BEE4-FD93FA0BB5EB}"/>
              </a:ext>
            </a:extLst>
          </p:cNvPr>
          <p:cNvPicPr>
            <a:picLocks noChangeAspect="1" noChangeArrowheads="1"/>
          </p:cNvPicPr>
          <p:nvPr/>
        </p:nvPicPr>
        <p:blipFill>
          <a:blip r:embed="rId3"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328409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8B91-AAFF-EB49-9678-9333D21A5042}"/>
              </a:ext>
            </a:extLst>
          </p:cNvPr>
          <p:cNvSpPr>
            <a:spLocks noGrp="1"/>
          </p:cNvSpPr>
          <p:nvPr>
            <p:ph type="title"/>
          </p:nvPr>
        </p:nvSpPr>
        <p:spPr/>
        <p:txBody>
          <a:bodyPr>
            <a:normAutofit/>
          </a:bodyPr>
          <a:lstStyle/>
          <a:p>
            <a:pPr algn="ctr"/>
            <a:r>
              <a:rPr lang="en-US" sz="2400" b="1" dirty="0">
                <a:solidFill>
                  <a:srgbClr val="FF0000"/>
                </a:solidFill>
              </a:rPr>
              <a:t>ROOT PRESSURE</a:t>
            </a:r>
            <a:br>
              <a:rPr lang="en-US" sz="2400" b="1" dirty="0">
                <a:solidFill>
                  <a:srgbClr val="FF0000"/>
                </a:solidFill>
              </a:rPr>
            </a:br>
            <a:r>
              <a:rPr lang="en-US" sz="2400" b="1" dirty="0">
                <a:solidFill>
                  <a:srgbClr val="FF0000"/>
                </a:solidFill>
              </a:rPr>
              <a:t> </a:t>
            </a:r>
          </a:p>
        </p:txBody>
      </p:sp>
      <p:sp>
        <p:nvSpPr>
          <p:cNvPr id="3" name="Content Placeholder 2">
            <a:extLst>
              <a:ext uri="{FF2B5EF4-FFF2-40B4-BE49-F238E27FC236}">
                <a16:creationId xmlns:a16="http://schemas.microsoft.com/office/drawing/2014/main" id="{21409502-202F-8B40-A6CA-DE058A3D5C33}"/>
              </a:ext>
            </a:extLst>
          </p:cNvPr>
          <p:cNvSpPr>
            <a:spLocks noGrp="1"/>
          </p:cNvSpPr>
          <p:nvPr>
            <p:ph idx="1"/>
          </p:nvPr>
        </p:nvSpPr>
        <p:spPr>
          <a:xfrm>
            <a:off x="838200" y="1219200"/>
            <a:ext cx="10515600" cy="4957763"/>
          </a:xfrm>
        </p:spPr>
        <p:txBody>
          <a:bodyPr>
            <a:normAutofit/>
          </a:bodyPr>
          <a:lstStyle/>
          <a:p>
            <a:r>
              <a:rPr lang="en-US" sz="2000" dirty="0"/>
              <a:t>Root Pressure: The walls of cells of root hairs are very thin. Water; from soil; enters the root hairs because of osmosis. Root pressure is responsible for movement of water up to the base of the stem.</a:t>
            </a:r>
          </a:p>
        </p:txBody>
      </p:sp>
      <p:pic>
        <p:nvPicPr>
          <p:cNvPr id="3074" name="Picture 2" descr="Root Pressure theory ( Ist year Pre-Medical ) Transport in water chapter -  YouTube">
            <a:extLst>
              <a:ext uri="{FF2B5EF4-FFF2-40B4-BE49-F238E27FC236}">
                <a16:creationId xmlns:a16="http://schemas.microsoft.com/office/drawing/2014/main" id="{43E813BA-2B9C-44BC-8B54-1E30FF161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5040" y="1889600"/>
            <a:ext cx="6992112" cy="40082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lh6.googleusercontent.com/4sdW2sq7oAFLtRv-fygcfRsKi54VwU7fOTW7tCnOkUaYOYiBTv72q8jFPRgq4C9qXtwFyQFdvpl-87pSUvtiU7PFd-9jAQ8j5WZXHvDWdN7y78oRBYVFWsaTxfo3FqgcU4bP7FZGf_3IbIWK0g">
            <a:extLst>
              <a:ext uri="{FF2B5EF4-FFF2-40B4-BE49-F238E27FC236}">
                <a16:creationId xmlns:a16="http://schemas.microsoft.com/office/drawing/2014/main" id="{537F5DAE-4BD0-4A79-B67F-36C4EE229315}"/>
              </a:ext>
            </a:extLst>
          </p:cNvPr>
          <p:cNvPicPr>
            <a:picLocks noChangeAspect="1" noChangeArrowheads="1"/>
          </p:cNvPicPr>
          <p:nvPr/>
        </p:nvPicPr>
        <p:blipFill>
          <a:blip r:embed="rId3" cstate="print"/>
          <a:srcRect/>
          <a:stretch>
            <a:fillRect/>
          </a:stretch>
        </p:blipFill>
        <p:spPr bwMode="auto">
          <a:xfrm>
            <a:off x="10424160" y="310896"/>
            <a:ext cx="1447800" cy="823913"/>
          </a:xfrm>
          <a:prstGeom prst="rect">
            <a:avLst/>
          </a:prstGeom>
          <a:noFill/>
          <a:ln w="9525">
            <a:noFill/>
            <a:miter lim="800000"/>
            <a:headEnd/>
            <a:tailEnd/>
          </a:ln>
        </p:spPr>
      </p:pic>
    </p:spTree>
    <p:extLst>
      <p:ext uri="{BB962C8B-B14F-4D97-AF65-F5344CB8AC3E}">
        <p14:creationId xmlns:p14="http://schemas.microsoft.com/office/powerpoint/2010/main" val="1232070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509</Words>
  <Application>Microsoft Office PowerPoint</Application>
  <PresentationFormat>Widescreen</PresentationFormat>
  <Paragraphs>38</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MT</vt:lpstr>
      <vt:lpstr>Calibri</vt:lpstr>
      <vt:lpstr>Calibri Light</vt:lpstr>
      <vt:lpstr>Office Theme</vt:lpstr>
      <vt:lpstr>PowerPoint Presentation</vt:lpstr>
      <vt:lpstr>PowerPoint Presentation</vt:lpstr>
      <vt:lpstr>PowerPoint Presentation</vt:lpstr>
      <vt:lpstr>TRANSPORTATION IN PLANTS</vt:lpstr>
      <vt:lpstr>XYLEM ELEMENTS</vt:lpstr>
      <vt:lpstr>PowerPoint Presentation</vt:lpstr>
      <vt:lpstr>ASCENT OF SAP</vt:lpstr>
      <vt:lpstr>PowerPoint Presentation</vt:lpstr>
      <vt:lpstr>ROOT PRESSURE  </vt:lpstr>
      <vt:lpstr>TRANSPIRATION PULL</vt:lpstr>
      <vt:lpstr>Transport of food </vt:lpstr>
      <vt:lpstr>HOME ASSIGNMENT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DEBASHISH BALA</dc:creator>
  <cp:lastModifiedBy>DEBASHISH BALA</cp:lastModifiedBy>
  <cp:revision>24</cp:revision>
  <dcterms:created xsi:type="dcterms:W3CDTF">2021-03-22T19:00:58Z</dcterms:created>
  <dcterms:modified xsi:type="dcterms:W3CDTF">2021-12-18T08:05:02Z</dcterms:modified>
</cp:coreProperties>
</file>