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59"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332392" y="224499"/>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000" b="1" i="0" u="none" strike="noStrike" cap="none" dirty="0">
                <a:solidFill>
                  <a:srgbClr val="FF0000"/>
                </a:solidFill>
                <a:latin typeface="Calibri"/>
                <a:ea typeface="Calibri"/>
                <a:cs typeface="Calibri"/>
                <a:sym typeface="Calibri"/>
              </a:rPr>
              <a:t>MARKET AROUND US</a:t>
            </a:r>
            <a:endParaRPr sz="2900" b="1" i="0" u="none" strike="noStrike" cap="none">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SOCIAL SCIENCE</a:t>
            </a:r>
            <a:endParaRPr b="1"/>
          </a:p>
          <a:p>
            <a:pPr marL="0" lvl="0" indent="0" algn="l" rtl="0">
              <a:spcBef>
                <a:spcPts val="0"/>
              </a:spcBef>
              <a:spcAft>
                <a:spcPts val="0"/>
              </a:spcAft>
              <a:buNone/>
            </a:pPr>
            <a:r>
              <a:rPr lang="en" b="1" dirty="0"/>
              <a:t>CHAPTER NUMBER: 7</a:t>
            </a:r>
            <a:endParaRPr b="1"/>
          </a:p>
          <a:p>
            <a:pPr marL="0" lvl="0" indent="0" algn="l" rtl="0">
              <a:spcBef>
                <a:spcPts val="0"/>
              </a:spcBef>
              <a:spcAft>
                <a:spcPts val="0"/>
              </a:spcAft>
              <a:buNone/>
            </a:pPr>
            <a:r>
              <a:rPr lang="en" b="1" dirty="0"/>
              <a:t>CHAPTER NAME : MARKET AROUND US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TYPES OF RETAILERS </a:t>
            </a:r>
          </a:p>
        </p:txBody>
      </p:sp>
      <p:sp>
        <p:nvSpPr>
          <p:cNvPr id="3" name="Text Placeholder 2"/>
          <p:cNvSpPr>
            <a:spLocks noGrp="1"/>
          </p:cNvSpPr>
          <p:nvPr>
            <p:ph type="body" idx="1"/>
          </p:nvPr>
        </p:nvSpPr>
        <p:spPr/>
        <p:txBody>
          <a:bodyPr/>
          <a:lstStyle/>
          <a:p>
            <a:r>
              <a:rPr lang="en-US" sz="1400" dirty="0">
                <a:solidFill>
                  <a:srgbClr val="000000"/>
                </a:solidFill>
              </a:rPr>
              <a:t>Hawkers, vendors, mobile carts, ice-cream vendors, salesmen in running trains, vegetable vendors moving on the streets are all mobile retailers. </a:t>
            </a:r>
          </a:p>
          <a:p>
            <a:r>
              <a:rPr lang="en-US" sz="1400" dirty="0">
                <a:solidFill>
                  <a:srgbClr val="000000"/>
                </a:solidFill>
              </a:rPr>
              <a:t>A medical shop, an auto spare-parts shop, stationery shop, etc. are called single-line shops.</a:t>
            </a:r>
          </a:p>
          <a:p>
            <a:r>
              <a:rPr lang="en-US" sz="1400" dirty="0">
                <a:solidFill>
                  <a:srgbClr val="000000"/>
                </a:solidFill>
              </a:rPr>
              <a:t>A department store, as the name suggests, has many sections or departments in it. </a:t>
            </a:r>
          </a:p>
          <a:p>
            <a:r>
              <a:rPr lang="en-US" sz="1400" dirty="0">
                <a:solidFill>
                  <a:srgbClr val="000000"/>
                </a:solidFill>
              </a:rPr>
              <a:t>A chain store usually sells goods of one kind and normally managed by the manufacturers themselves or franchised</a:t>
            </a:r>
          </a:p>
          <a:p>
            <a:pPr>
              <a:buNone/>
            </a:pPr>
            <a:r>
              <a:rPr lang="en-US" sz="1400" dirty="0">
                <a:solidFill>
                  <a:srgbClr val="000000"/>
                </a:solidFill>
              </a:rPr>
              <a:t>.</a:t>
            </a:r>
          </a:p>
        </p:txBody>
      </p:sp>
      <p:pic>
        <p:nvPicPr>
          <p:cNvPr id="4" name="Google Shape;70;p15"/>
          <p:cNvPicPr preferRelativeResize="0"/>
          <p:nvPr/>
        </p:nvPicPr>
        <p:blipFill rotWithShape="1">
          <a:blip r:embed="rId2">
            <a:alphaModFix/>
          </a:blip>
          <a:srcRect/>
          <a:stretch/>
        </p:blipFill>
        <p:spPr>
          <a:xfrm>
            <a:off x="7777298" y="61644"/>
            <a:ext cx="1232526" cy="611875"/>
          </a:xfrm>
          <a:prstGeom prst="rect">
            <a:avLst/>
          </a:prstGeom>
          <a:noFill/>
          <a:ln>
            <a:noFill/>
          </a:ln>
        </p:spPr>
      </p:pic>
      <p:pic>
        <p:nvPicPr>
          <p:cNvPr id="5" name="Picture 4" descr="OIP (1).jpg"/>
          <p:cNvPicPr>
            <a:picLocks noChangeAspect="1"/>
          </p:cNvPicPr>
          <p:nvPr/>
        </p:nvPicPr>
        <p:blipFill>
          <a:blip r:embed="rId3"/>
          <a:stretch>
            <a:fillRect/>
          </a:stretch>
        </p:blipFill>
        <p:spPr>
          <a:xfrm>
            <a:off x="270018" y="2774021"/>
            <a:ext cx="4106773" cy="2270589"/>
          </a:xfrm>
          <a:prstGeom prst="rect">
            <a:avLst/>
          </a:prstGeom>
        </p:spPr>
      </p:pic>
      <p:pic>
        <p:nvPicPr>
          <p:cNvPr id="6" name="Picture 5" descr="R (1).jpg"/>
          <p:cNvPicPr>
            <a:picLocks noChangeAspect="1"/>
          </p:cNvPicPr>
          <p:nvPr/>
        </p:nvPicPr>
        <p:blipFill>
          <a:blip r:embed="rId4"/>
          <a:stretch>
            <a:fillRect/>
          </a:stretch>
        </p:blipFill>
        <p:spPr>
          <a:xfrm>
            <a:off x="4539895" y="2609635"/>
            <a:ext cx="4480817" cy="24453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03" y="465573"/>
            <a:ext cx="8520600" cy="572700"/>
          </a:xfrm>
        </p:spPr>
        <p:txBody>
          <a:bodyPr/>
          <a:lstStyle/>
          <a:p>
            <a:r>
              <a:rPr lang="en-US" b="1" dirty="0">
                <a:solidFill>
                  <a:srgbClr val="FF0000"/>
                </a:solidFill>
              </a:rPr>
              <a:t>FACTORS DETERMINING PEOPLE'S CHOICE OF MARKETS</a:t>
            </a:r>
          </a:p>
        </p:txBody>
      </p:sp>
      <p:sp>
        <p:nvSpPr>
          <p:cNvPr id="3" name="Text Placeholder 2"/>
          <p:cNvSpPr>
            <a:spLocks noGrp="1"/>
          </p:cNvSpPr>
          <p:nvPr>
            <p:ph type="body" idx="1"/>
          </p:nvPr>
        </p:nvSpPr>
        <p:spPr/>
        <p:txBody>
          <a:bodyPr/>
          <a:lstStyle/>
          <a:p>
            <a:pPr>
              <a:buNone/>
            </a:pPr>
            <a:endParaRPr lang="en-US" sz="2800" b="1" dirty="0">
              <a:solidFill>
                <a:srgbClr val="FF0000"/>
              </a:solidFill>
            </a:endParaRPr>
          </a:p>
          <a:p>
            <a:pPr>
              <a:buNone/>
            </a:pPr>
            <a:r>
              <a:rPr lang="en-US" sz="1400" dirty="0">
                <a:solidFill>
                  <a:srgbClr val="000000"/>
                </a:solidFill>
              </a:rPr>
              <a:t>People's choice of markets depends on certain factors like </a:t>
            </a:r>
          </a:p>
          <a:p>
            <a:endParaRPr lang="en-US" sz="1400" dirty="0">
              <a:solidFill>
                <a:srgbClr val="000000"/>
              </a:solidFill>
            </a:endParaRPr>
          </a:p>
          <a:p>
            <a:r>
              <a:rPr lang="en-US" sz="1400" dirty="0">
                <a:solidFill>
                  <a:srgbClr val="000000"/>
                </a:solidFill>
              </a:rPr>
              <a:t>availability, </a:t>
            </a:r>
          </a:p>
          <a:p>
            <a:r>
              <a:rPr lang="en-US" sz="1400" dirty="0">
                <a:solidFill>
                  <a:srgbClr val="000000"/>
                </a:solidFill>
              </a:rPr>
              <a:t>convenience, </a:t>
            </a:r>
          </a:p>
          <a:p>
            <a:r>
              <a:rPr lang="en-US" sz="1400" dirty="0">
                <a:solidFill>
                  <a:srgbClr val="000000"/>
                </a:solidFill>
              </a:rPr>
              <a:t>quality, </a:t>
            </a:r>
          </a:p>
          <a:p>
            <a:r>
              <a:rPr lang="en-US" sz="1400" dirty="0">
                <a:solidFill>
                  <a:srgbClr val="000000"/>
                </a:solidFill>
              </a:rPr>
              <a:t>prices and </a:t>
            </a:r>
          </a:p>
          <a:p>
            <a:r>
              <a:rPr lang="en-US" sz="1400" dirty="0">
                <a:solidFill>
                  <a:srgbClr val="000000"/>
                </a:solidFill>
              </a:rPr>
              <a:t>the kind of credit being given</a:t>
            </a:r>
          </a:p>
        </p:txBody>
      </p:sp>
      <p:pic>
        <p:nvPicPr>
          <p:cNvPr id="4" name="Google Shape;70;p15"/>
          <p:cNvPicPr preferRelativeResize="0"/>
          <p:nvPr/>
        </p:nvPicPr>
        <p:blipFill rotWithShape="1">
          <a:blip r:embed="rId2">
            <a:alphaModFix/>
          </a:blip>
          <a:srcRect/>
          <a:stretch/>
        </p:blipFill>
        <p:spPr>
          <a:xfrm>
            <a:off x="7777298" y="61644"/>
            <a:ext cx="1232526" cy="611875"/>
          </a:xfrm>
          <a:prstGeom prst="rect">
            <a:avLst/>
          </a:prstGeom>
          <a:noFill/>
          <a:ln>
            <a:noFill/>
          </a:ln>
        </p:spPr>
      </p:pic>
      <p:pic>
        <p:nvPicPr>
          <p:cNvPr id="5" name="Picture 4" descr="R (2).jpg"/>
          <p:cNvPicPr>
            <a:picLocks noChangeAspect="1"/>
          </p:cNvPicPr>
          <p:nvPr/>
        </p:nvPicPr>
        <p:blipFill>
          <a:blip r:embed="rId3"/>
          <a:stretch>
            <a:fillRect/>
          </a:stretch>
        </p:blipFill>
        <p:spPr>
          <a:xfrm>
            <a:off x="4571999" y="1989653"/>
            <a:ext cx="4399373" cy="2489879"/>
          </a:xfrm>
          <a:prstGeom prst="rect">
            <a:avLst/>
          </a:prstGeom>
        </p:spPr>
      </p:pic>
      <p:pic>
        <p:nvPicPr>
          <p:cNvPr id="6" name="Picture 5" descr="R (3).jpg"/>
          <p:cNvPicPr>
            <a:picLocks noChangeAspect="1"/>
          </p:cNvPicPr>
          <p:nvPr/>
        </p:nvPicPr>
        <p:blipFill>
          <a:blip r:embed="rId4"/>
          <a:stretch>
            <a:fillRect/>
          </a:stretch>
        </p:blipFill>
        <p:spPr>
          <a:xfrm>
            <a:off x="170379" y="3421294"/>
            <a:ext cx="4062573" cy="17222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AWARE CONSUMERS</a:t>
            </a:r>
          </a:p>
        </p:txBody>
      </p:sp>
      <p:sp>
        <p:nvSpPr>
          <p:cNvPr id="3" name="Text Placeholder 2"/>
          <p:cNvSpPr>
            <a:spLocks noGrp="1"/>
          </p:cNvSpPr>
          <p:nvPr>
            <p:ph type="body" idx="1"/>
          </p:nvPr>
        </p:nvSpPr>
        <p:spPr/>
        <p:txBody>
          <a:bodyPr/>
          <a:lstStyle/>
          <a:p>
            <a:r>
              <a:rPr lang="en-US" sz="1400" dirty="0">
                <a:solidFill>
                  <a:srgbClr val="000000"/>
                </a:solidFill>
              </a:rPr>
              <a:t>Customers these days are very aware of market trends</a:t>
            </a:r>
          </a:p>
          <a:p>
            <a:r>
              <a:rPr lang="en-US" sz="1400" dirty="0">
                <a:solidFill>
                  <a:srgbClr val="000000"/>
                </a:solidFill>
              </a:rPr>
              <a:t>A manufacturer has to keep all this in mind while producing and marketing his or her goods in this competitive world.</a:t>
            </a:r>
          </a:p>
        </p:txBody>
      </p:sp>
      <p:pic>
        <p:nvPicPr>
          <p:cNvPr id="4" name="Google Shape;70;p15"/>
          <p:cNvPicPr preferRelativeResize="0"/>
          <p:nvPr/>
        </p:nvPicPr>
        <p:blipFill rotWithShape="1">
          <a:blip r:embed="rId2">
            <a:alphaModFix/>
          </a:blip>
          <a:srcRect/>
          <a:stretch/>
        </p:blipFill>
        <p:spPr>
          <a:xfrm>
            <a:off x="7777298" y="61644"/>
            <a:ext cx="1232526" cy="611875"/>
          </a:xfrm>
          <a:prstGeom prst="rect">
            <a:avLst/>
          </a:prstGeom>
          <a:noFill/>
          <a:ln>
            <a:noFill/>
          </a:ln>
        </p:spPr>
      </p:pic>
      <p:pic>
        <p:nvPicPr>
          <p:cNvPr id="5" name="Picture 4" descr="47b146e252143f0c431e2fb80667dd68.jpg"/>
          <p:cNvPicPr>
            <a:picLocks noChangeAspect="1"/>
          </p:cNvPicPr>
          <p:nvPr/>
        </p:nvPicPr>
        <p:blipFill>
          <a:blip r:embed="rId3"/>
          <a:stretch>
            <a:fillRect/>
          </a:stretch>
        </p:blipFill>
        <p:spPr>
          <a:xfrm>
            <a:off x="2962397" y="2106203"/>
            <a:ext cx="3469225" cy="27907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Google Shape;70;p15"/>
          <p:cNvPicPr preferRelativeResize="0"/>
          <p:nvPr/>
        </p:nvPicPr>
        <p:blipFill rotWithShape="1">
          <a:blip r:embed="rId3">
            <a:alphaModFix/>
          </a:blip>
          <a:srcRect/>
          <a:stretch/>
        </p:blipFill>
        <p:spPr>
          <a:xfrm>
            <a:off x="7777298" y="61644"/>
            <a:ext cx="1232526" cy="61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46475" y="82192"/>
            <a:ext cx="1232526" cy="611875"/>
          </a:xfrm>
          <a:prstGeom prst="rect">
            <a:avLst/>
          </a:prstGeom>
          <a:noFill/>
          <a:ln>
            <a:noFill/>
          </a:ln>
        </p:spPr>
      </p:pic>
      <p:sp>
        <p:nvSpPr>
          <p:cNvPr id="64" name="Google Shape;64;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dirty="0">
                <a:solidFill>
                  <a:srgbClr val="FF0000"/>
                </a:solidFill>
                <a:latin typeface="Arial"/>
                <a:ea typeface="Arial"/>
                <a:cs typeface="Arial"/>
                <a:sym typeface="Arial"/>
              </a:rPr>
              <a:t>INTRODUCTION</a:t>
            </a:r>
            <a:endParaRPr sz="2200" b="1" i="0" u="none" strike="noStrike" cap="none">
              <a:solidFill>
                <a:srgbClr val="FF0000"/>
              </a:solidFill>
              <a:latin typeface="Arial"/>
              <a:ea typeface="Arial"/>
              <a:cs typeface="Arial"/>
              <a:sym typeface="Arial"/>
            </a:endParaRPr>
          </a:p>
        </p:txBody>
      </p:sp>
      <p:sp>
        <p:nvSpPr>
          <p:cNvPr id="65" name="Google Shape;65;p14"/>
          <p:cNvSpPr txBox="1"/>
          <p:nvPr/>
        </p:nvSpPr>
        <p:spPr>
          <a:xfrm>
            <a:off x="272675" y="739739"/>
            <a:ext cx="8688300" cy="3587561"/>
          </a:xfrm>
          <a:prstGeom prst="rect">
            <a:avLst/>
          </a:prstGeom>
          <a:noFill/>
          <a:ln>
            <a:noFill/>
          </a:ln>
        </p:spPr>
        <p:txBody>
          <a:bodyPr spcFirstLastPara="1" wrap="square" lIns="91425" tIns="91425" rIns="91425" bIns="91425" anchor="t" anchorCtr="0">
            <a:noAutofit/>
          </a:bodyPr>
          <a:lstStyle/>
          <a:p>
            <a:pPr lvl="0">
              <a:buSzPts val="1400"/>
            </a:pPr>
            <a:r>
              <a:rPr lang="en-US" dirty="0"/>
              <a:t>A market is a place where buyers and sellers meet and exchange goods, services and information. Markets serve as a link between the producers and the consumers, thereby ensuring the distribution of goods and services in a society.</a:t>
            </a:r>
          </a:p>
          <a:p>
            <a:pPr lvl="0">
              <a:buSzPts val="1400"/>
            </a:pPr>
            <a:r>
              <a:rPr lang="en-US" dirty="0"/>
              <a:t>There are two kinds of activities that take place in a market—buying and selling. </a:t>
            </a:r>
          </a:p>
          <a:p>
            <a:pPr lvl="0">
              <a:buSzPts val="1400"/>
            </a:pPr>
            <a:endParaRPr lang="en-US" dirty="0"/>
          </a:p>
          <a:p>
            <a:pPr lvl="0">
              <a:buSzPts val="1400"/>
            </a:pPr>
            <a:r>
              <a:rPr lang="en-US" dirty="0"/>
              <a:t>BARTER SYSTEM: In ancient days, before the invention of money, people met in a marketplace to barter or exchange goods and service</a:t>
            </a:r>
          </a:p>
          <a:p>
            <a:pPr lvl="0">
              <a:buSzPts val="1400"/>
            </a:pPr>
            <a:endParaRPr lang="en-US" dirty="0"/>
          </a:p>
          <a:p>
            <a:pPr lvl="0">
              <a:buSzPts val="1400"/>
            </a:pPr>
            <a:r>
              <a:rPr lang="en-US" dirty="0"/>
              <a:t>What is money?</a:t>
            </a:r>
          </a:p>
          <a:p>
            <a:pPr lvl="0">
              <a:buSzPts val="1400"/>
            </a:pPr>
            <a:r>
              <a:rPr lang="en-US" dirty="0"/>
              <a:t>Money is an item that is universally acceptable as a medium of exchange and a means of payment. The exchange of goods and services for money is known as a transaction.</a:t>
            </a:r>
          </a:p>
          <a:p>
            <a:pPr lvl="0">
              <a:buSzPts val="1400"/>
            </a:pPr>
            <a:r>
              <a:rPr lang="en-US" dirty="0"/>
              <a:t> </a:t>
            </a:r>
            <a:endParaRPr sz="1400" b="0" i="0" u="none" strike="noStrike" cap="none">
              <a:solidFill>
                <a:srgbClr val="000000"/>
              </a:solidFill>
              <a:latin typeface="Calibri"/>
              <a:ea typeface="Calibri"/>
              <a:cs typeface="Calibri"/>
              <a:sym typeface="Calibri"/>
            </a:endParaRPr>
          </a:p>
        </p:txBody>
      </p:sp>
      <p:pic>
        <p:nvPicPr>
          <p:cNvPr id="5" name="Picture 4" descr="mktng.jpg"/>
          <p:cNvPicPr>
            <a:picLocks noChangeAspect="1"/>
          </p:cNvPicPr>
          <p:nvPr/>
        </p:nvPicPr>
        <p:blipFill>
          <a:blip r:embed="rId4"/>
          <a:stretch>
            <a:fillRect/>
          </a:stretch>
        </p:blipFill>
        <p:spPr>
          <a:xfrm>
            <a:off x="153131" y="3184988"/>
            <a:ext cx="3689404" cy="1927689"/>
          </a:xfrm>
          <a:prstGeom prst="rect">
            <a:avLst/>
          </a:prstGeom>
        </p:spPr>
      </p:pic>
      <p:pic>
        <p:nvPicPr>
          <p:cNvPr id="7" name="Picture 6" descr="Evolving-From-Barter-To-Coins-In-India-Barter-System.jpg"/>
          <p:cNvPicPr>
            <a:picLocks noChangeAspect="1"/>
          </p:cNvPicPr>
          <p:nvPr/>
        </p:nvPicPr>
        <p:blipFill>
          <a:blip r:embed="rId5"/>
          <a:stretch>
            <a:fillRect/>
          </a:stretch>
        </p:blipFill>
        <p:spPr>
          <a:xfrm>
            <a:off x="4530902" y="3154167"/>
            <a:ext cx="4531951" cy="19596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77298" y="61644"/>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FF0000"/>
                </a:solidFill>
                <a:latin typeface="Arial"/>
                <a:ea typeface="Arial"/>
                <a:cs typeface="Arial"/>
                <a:sym typeface="Arial"/>
              </a:rPr>
              <a:t>MARKETING</a:t>
            </a:r>
            <a:endParaRPr sz="2200" b="1" i="0" u="none" strike="noStrike" cap="none">
              <a:solidFill>
                <a:srgbClr val="FF0000"/>
              </a:solidFill>
              <a:latin typeface="Arial"/>
              <a:ea typeface="Arial"/>
              <a:cs typeface="Arial"/>
              <a:sym typeface="Arial"/>
            </a:endParaRPr>
          </a:p>
        </p:txBody>
      </p:sp>
      <p:sp>
        <p:nvSpPr>
          <p:cNvPr id="72" name="Google Shape;72;p15"/>
          <p:cNvSpPr txBox="1"/>
          <p:nvPr/>
        </p:nvSpPr>
        <p:spPr>
          <a:xfrm>
            <a:off x="272675" y="863029"/>
            <a:ext cx="8688300" cy="3464271"/>
          </a:xfrm>
          <a:prstGeom prst="rect">
            <a:avLst/>
          </a:prstGeom>
          <a:noFill/>
          <a:ln>
            <a:noFill/>
          </a:ln>
        </p:spPr>
        <p:txBody>
          <a:bodyPr spcFirstLastPara="1" wrap="square" lIns="91425" tIns="91425" rIns="91425" bIns="91425" anchor="t" anchorCtr="0">
            <a:noAutofit/>
          </a:bodyPr>
          <a:lstStyle/>
          <a:p>
            <a:pPr lvl="0">
              <a:buSzPts val="1400"/>
              <a:buFont typeface="Arial" pitchFamily="34" charset="0"/>
              <a:buChar char="•"/>
            </a:pPr>
            <a:r>
              <a:rPr lang="en-US" dirty="0"/>
              <a:t>Marketing refers to the process of introducing a product to the market. It includes market research and advertising.</a:t>
            </a:r>
          </a:p>
          <a:p>
            <a:pPr lvl="0">
              <a:buSzPts val="1400"/>
              <a:buFont typeface="Arial" pitchFamily="34" charset="0"/>
              <a:buChar char="•"/>
            </a:pPr>
            <a:r>
              <a:rPr lang="en-US" dirty="0"/>
              <a:t>It makes a study of what a customer would prefer byway of quality, price, type of packaging, etc.</a:t>
            </a:r>
          </a:p>
          <a:p>
            <a:pPr lvl="0">
              <a:buSzPts val="1400"/>
              <a:buFont typeface="Arial" pitchFamily="34" charset="0"/>
              <a:buChar char="•"/>
            </a:pPr>
            <a:r>
              <a:rPr lang="en-US" dirty="0"/>
              <a:t>The study also gathers information about competing products and their features</a:t>
            </a:r>
          </a:p>
          <a:p>
            <a:pPr lvl="0">
              <a:buSzPts val="1400"/>
              <a:buFont typeface="Arial" pitchFamily="34" charset="0"/>
              <a:buChar char="•"/>
            </a:pPr>
            <a:r>
              <a:rPr lang="en-US" dirty="0"/>
              <a:t>Advertising, as you saw earlier this year, is an essential component in the process of marketing. Advertisements create awareness in the market about the product and, thereby, create a demand for it. </a:t>
            </a:r>
            <a:endParaRPr sz="1400" b="0" i="0" u="none" strike="noStrike" cap="none">
              <a:solidFill>
                <a:srgbClr val="000000"/>
              </a:solidFill>
              <a:latin typeface="Calibri"/>
              <a:ea typeface="Calibri"/>
              <a:cs typeface="Calibri"/>
              <a:sym typeface="Calibri"/>
            </a:endParaRPr>
          </a:p>
        </p:txBody>
      </p:sp>
      <p:pic>
        <p:nvPicPr>
          <p:cNvPr id="5" name="Picture 4" descr="mktng1.jpg"/>
          <p:cNvPicPr>
            <a:picLocks noChangeAspect="1"/>
          </p:cNvPicPr>
          <p:nvPr/>
        </p:nvPicPr>
        <p:blipFill>
          <a:blip r:embed="rId4"/>
          <a:stretch>
            <a:fillRect/>
          </a:stretch>
        </p:blipFill>
        <p:spPr>
          <a:xfrm>
            <a:off x="0" y="2465796"/>
            <a:ext cx="9144000" cy="26295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000000"/>
              </a:buClr>
              <a:buSzPts val="2200"/>
            </a:pPr>
            <a:r>
              <a:rPr lang="en-US" sz="2200" b="1" dirty="0">
                <a:solidFill>
                  <a:srgbClr val="FF0000"/>
                </a:solidFill>
              </a:rPr>
              <a:t>TRANSPORTATION AND STORAGE </a:t>
            </a:r>
          </a:p>
        </p:txBody>
      </p:sp>
      <p:sp>
        <p:nvSpPr>
          <p:cNvPr id="3" name="Text Placeholder 2"/>
          <p:cNvSpPr>
            <a:spLocks noGrp="1"/>
          </p:cNvSpPr>
          <p:nvPr>
            <p:ph type="body" idx="1"/>
          </p:nvPr>
        </p:nvSpPr>
        <p:spPr/>
        <p:txBody>
          <a:bodyPr/>
          <a:lstStyle/>
          <a:p>
            <a:pPr>
              <a:lnSpc>
                <a:spcPct val="100000"/>
              </a:lnSpc>
              <a:buClr>
                <a:srgbClr val="000000"/>
              </a:buClr>
              <a:buSzPts val="1400"/>
            </a:pPr>
            <a:r>
              <a:rPr lang="en-US" sz="1400" dirty="0">
                <a:solidFill>
                  <a:srgbClr val="000000"/>
                </a:solidFill>
              </a:rPr>
              <a:t>Once the products are made as per the feedback from marketing, they have to be moved to the </a:t>
            </a:r>
            <a:r>
              <a:rPr lang="en-US" sz="1400" dirty="0" err="1">
                <a:solidFill>
                  <a:srgbClr val="000000"/>
                </a:solidFill>
              </a:rPr>
              <a:t>market.If</a:t>
            </a:r>
            <a:r>
              <a:rPr lang="en-US" sz="1400" dirty="0">
                <a:solidFill>
                  <a:srgbClr val="000000"/>
                </a:solidFill>
              </a:rPr>
              <a:t> they are to be consumed locally, there would be no problem</a:t>
            </a:r>
          </a:p>
          <a:p>
            <a:pPr>
              <a:lnSpc>
                <a:spcPct val="100000"/>
              </a:lnSpc>
              <a:buClr>
                <a:srgbClr val="000000"/>
              </a:buClr>
              <a:buSzPts val="1400"/>
            </a:pPr>
            <a:r>
              <a:rPr lang="en-US" sz="1400" dirty="0">
                <a:solidFill>
                  <a:srgbClr val="000000"/>
                </a:solidFill>
              </a:rPr>
              <a:t>Depending upon the nature of the produce, they are moved by road, rail, air or sea. Perishable goods, like vegetables, milk and meat, need to be refrigerated to prevent spoilage.</a:t>
            </a:r>
          </a:p>
          <a:p>
            <a:pPr>
              <a:lnSpc>
                <a:spcPct val="100000"/>
              </a:lnSpc>
              <a:buClr>
                <a:srgbClr val="000000"/>
              </a:buClr>
              <a:buSzPts val="1400"/>
            </a:pPr>
            <a:r>
              <a:rPr lang="en-US" sz="1400" dirty="0">
                <a:solidFill>
                  <a:srgbClr val="000000"/>
                </a:solidFill>
              </a:rPr>
              <a:t>Proper storage is another vital necessity of modern markets, where goods are produced in bulk and often in anticipation of a demand. </a:t>
            </a:r>
          </a:p>
          <a:p>
            <a:pPr>
              <a:lnSpc>
                <a:spcPct val="100000"/>
              </a:lnSpc>
              <a:buClr>
                <a:srgbClr val="000000"/>
              </a:buClr>
              <a:buSzPts val="1400"/>
              <a:buNone/>
            </a:pPr>
            <a:endParaRPr lang="en-US" sz="1400" dirty="0">
              <a:solidFill>
                <a:srgbClr val="000000"/>
              </a:solidFill>
            </a:endParaRPr>
          </a:p>
        </p:txBody>
      </p:sp>
      <p:pic>
        <p:nvPicPr>
          <p:cNvPr id="4" name="Google Shape;70;p15"/>
          <p:cNvPicPr preferRelativeResize="0"/>
          <p:nvPr/>
        </p:nvPicPr>
        <p:blipFill rotWithShape="1">
          <a:blip r:embed="rId2">
            <a:alphaModFix/>
          </a:blip>
          <a:srcRect/>
          <a:stretch/>
        </p:blipFill>
        <p:spPr>
          <a:xfrm>
            <a:off x="7777298" y="61644"/>
            <a:ext cx="1232526" cy="611875"/>
          </a:xfrm>
          <a:prstGeom prst="rect">
            <a:avLst/>
          </a:prstGeom>
          <a:noFill/>
          <a:ln>
            <a:noFill/>
          </a:ln>
        </p:spPr>
      </p:pic>
      <p:pic>
        <p:nvPicPr>
          <p:cNvPr id="5" name="Picture 4" descr="OIP.jpg"/>
          <p:cNvPicPr>
            <a:picLocks noChangeAspect="1"/>
          </p:cNvPicPr>
          <p:nvPr/>
        </p:nvPicPr>
        <p:blipFill>
          <a:blip r:embed="rId3"/>
          <a:stretch>
            <a:fillRect/>
          </a:stretch>
        </p:blipFill>
        <p:spPr>
          <a:xfrm>
            <a:off x="146761" y="2548079"/>
            <a:ext cx="4514850" cy="2533650"/>
          </a:xfrm>
          <a:prstGeom prst="rect">
            <a:avLst/>
          </a:prstGeom>
        </p:spPr>
      </p:pic>
      <p:pic>
        <p:nvPicPr>
          <p:cNvPr id="6" name="Picture 5" descr="transport-logistics-shipping-storage-goods-collage-114281220.jpg"/>
          <p:cNvPicPr>
            <a:picLocks noChangeAspect="1"/>
          </p:cNvPicPr>
          <p:nvPr/>
        </p:nvPicPr>
        <p:blipFill>
          <a:blip r:embed="rId4"/>
          <a:stretch>
            <a:fillRect/>
          </a:stretch>
        </p:blipFill>
        <p:spPr>
          <a:xfrm>
            <a:off x="4818580" y="2527442"/>
            <a:ext cx="4065618" cy="26160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SELLING AND AFTER-SALES SERVICE:</a:t>
            </a:r>
          </a:p>
        </p:txBody>
      </p:sp>
      <p:sp>
        <p:nvSpPr>
          <p:cNvPr id="3" name="Text Placeholder 2"/>
          <p:cNvSpPr>
            <a:spLocks noGrp="1"/>
          </p:cNvSpPr>
          <p:nvPr>
            <p:ph type="body" idx="1"/>
          </p:nvPr>
        </p:nvSpPr>
        <p:spPr/>
        <p:txBody>
          <a:bodyPr/>
          <a:lstStyle/>
          <a:p>
            <a:pPr>
              <a:lnSpc>
                <a:spcPct val="100000"/>
              </a:lnSpc>
              <a:buClr>
                <a:srgbClr val="000000"/>
              </a:buClr>
              <a:buSzPts val="1400"/>
            </a:pPr>
            <a:r>
              <a:rPr lang="en-US" sz="1400" dirty="0">
                <a:solidFill>
                  <a:srgbClr val="000000"/>
                </a:solidFill>
              </a:rPr>
              <a:t>The success of marketing is seen in the amount of sales and the profit made. </a:t>
            </a:r>
          </a:p>
          <a:p>
            <a:pPr>
              <a:lnSpc>
                <a:spcPct val="100000"/>
              </a:lnSpc>
              <a:buClr>
                <a:srgbClr val="000000"/>
              </a:buClr>
              <a:buSzPts val="1400"/>
            </a:pPr>
            <a:r>
              <a:rPr lang="en-US" sz="1400" dirty="0">
                <a:solidFill>
                  <a:srgbClr val="000000"/>
                </a:solidFill>
              </a:rPr>
              <a:t>Even after the product has been sold, the manufacturer continues to be responsible to the consumer for the performance of the product.</a:t>
            </a:r>
          </a:p>
          <a:p>
            <a:pPr>
              <a:lnSpc>
                <a:spcPct val="100000"/>
              </a:lnSpc>
              <a:buClr>
                <a:srgbClr val="000000"/>
              </a:buClr>
              <a:buSzPts val="1400"/>
            </a:pPr>
            <a:r>
              <a:rPr lang="en-US" sz="1400" dirty="0">
                <a:solidFill>
                  <a:srgbClr val="000000"/>
                </a:solidFill>
              </a:rPr>
              <a:t>If, within a certain period after the sale, the product develops defects or malfunctions, the producer could be liable to replace the product or repair it. This is called after-sales service.</a:t>
            </a:r>
          </a:p>
        </p:txBody>
      </p:sp>
      <p:pic>
        <p:nvPicPr>
          <p:cNvPr id="4" name="Google Shape;70;p15"/>
          <p:cNvPicPr preferRelativeResize="0"/>
          <p:nvPr/>
        </p:nvPicPr>
        <p:blipFill rotWithShape="1">
          <a:blip r:embed="rId2">
            <a:alphaModFix/>
          </a:blip>
          <a:srcRect/>
          <a:stretch/>
        </p:blipFill>
        <p:spPr>
          <a:xfrm>
            <a:off x="7777298" y="61644"/>
            <a:ext cx="1232526" cy="611875"/>
          </a:xfrm>
          <a:prstGeom prst="rect">
            <a:avLst/>
          </a:prstGeom>
          <a:noFill/>
          <a:ln>
            <a:noFill/>
          </a:ln>
        </p:spPr>
      </p:pic>
      <p:pic>
        <p:nvPicPr>
          <p:cNvPr id="5" name="Picture 4" descr="R.jpg"/>
          <p:cNvPicPr>
            <a:picLocks noChangeAspect="1"/>
          </p:cNvPicPr>
          <p:nvPr/>
        </p:nvPicPr>
        <p:blipFill>
          <a:blip r:embed="rId3"/>
          <a:stretch>
            <a:fillRect/>
          </a:stretch>
        </p:blipFill>
        <p:spPr>
          <a:xfrm rot="20186741">
            <a:off x="2630607" y="2795096"/>
            <a:ext cx="3077773" cy="18087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TYPES OF MARKETS</a:t>
            </a:r>
          </a:p>
        </p:txBody>
      </p:sp>
      <p:sp>
        <p:nvSpPr>
          <p:cNvPr id="3" name="Text Placeholder 2"/>
          <p:cNvSpPr>
            <a:spLocks noGrp="1"/>
          </p:cNvSpPr>
          <p:nvPr>
            <p:ph type="body" idx="1"/>
          </p:nvPr>
        </p:nvSpPr>
        <p:spPr/>
        <p:txBody>
          <a:bodyPr/>
          <a:lstStyle/>
          <a:p>
            <a:pPr>
              <a:lnSpc>
                <a:spcPct val="100000"/>
              </a:lnSpc>
              <a:buClr>
                <a:srgbClr val="000000"/>
              </a:buClr>
              <a:buSzPts val="1400"/>
            </a:pPr>
            <a:r>
              <a:rPr lang="en-US" sz="1400" dirty="0">
                <a:solidFill>
                  <a:srgbClr val="000000"/>
                </a:solidFill>
              </a:rPr>
              <a:t>There are different types of markets. They are weekly markets, </a:t>
            </a:r>
            <a:r>
              <a:rPr lang="en-US" sz="1400" dirty="0" err="1">
                <a:solidFill>
                  <a:srgbClr val="000000"/>
                </a:solidFill>
              </a:rPr>
              <a:t>neighbourhood</a:t>
            </a:r>
            <a:r>
              <a:rPr lang="en-US" sz="1400" dirty="0">
                <a:solidFill>
                  <a:srgbClr val="000000"/>
                </a:solidFill>
              </a:rPr>
              <a:t> shops, and supermarkets and malls, as well as online stores.</a:t>
            </a:r>
          </a:p>
          <a:p>
            <a:pPr>
              <a:lnSpc>
                <a:spcPct val="100000"/>
              </a:lnSpc>
              <a:buClr>
                <a:srgbClr val="000000"/>
              </a:buClr>
              <a:buSzPts val="1400"/>
            </a:pPr>
            <a:r>
              <a:rPr lang="en-US" sz="1400" dirty="0">
                <a:solidFill>
                  <a:srgbClr val="000000"/>
                </a:solidFill>
              </a:rPr>
              <a:t>Weekly markets are held once a week, on a specified day, in a particular area. They are more often seen in rural areas, small towns and in the outskirts of big cities. Weekly markets do not have permanent shops. The market usually shifts to another location the next day. Farmers are able to sell their produce directly to the consumers through the weekly markets.</a:t>
            </a:r>
          </a:p>
          <a:p>
            <a:pPr>
              <a:lnSpc>
                <a:spcPct val="100000"/>
              </a:lnSpc>
              <a:buClr>
                <a:srgbClr val="000000"/>
              </a:buClr>
              <a:buSzPts val="1400"/>
            </a:pPr>
            <a:r>
              <a:rPr lang="en-US" sz="1400" dirty="0" err="1">
                <a:solidFill>
                  <a:srgbClr val="000000"/>
                </a:solidFill>
              </a:rPr>
              <a:t>Neighbourhood</a:t>
            </a:r>
            <a:r>
              <a:rPr lang="en-US" sz="1400" dirty="0">
                <a:solidFill>
                  <a:srgbClr val="000000"/>
                </a:solidFill>
              </a:rPr>
              <a:t> markets consist of all those shops that cater to the immediate needs of the people of that locality or </a:t>
            </a:r>
            <a:r>
              <a:rPr lang="en-US" sz="1400" dirty="0" err="1">
                <a:solidFill>
                  <a:srgbClr val="000000"/>
                </a:solidFill>
              </a:rPr>
              <a:t>neighbourhood</a:t>
            </a:r>
            <a:r>
              <a:rPr lang="en-US" sz="1400" dirty="0">
                <a:solidFill>
                  <a:srgbClr val="000000"/>
                </a:solidFill>
              </a:rPr>
              <a:t>, such as grocery shops that sell milk, egg, bread </a:t>
            </a:r>
            <a:r>
              <a:rPr lang="en-US" sz="1400" dirty="0" err="1">
                <a:solidFill>
                  <a:srgbClr val="000000"/>
                </a:solidFill>
              </a:rPr>
              <a:t>etc.Though</a:t>
            </a:r>
            <a:r>
              <a:rPr lang="en-US" sz="1400" dirty="0">
                <a:solidFill>
                  <a:srgbClr val="000000"/>
                </a:solidFill>
              </a:rPr>
              <a:t> such shops may not offer too much choice, they are very convenient for the people of the neighborhood. </a:t>
            </a:r>
          </a:p>
          <a:p>
            <a:pPr>
              <a:lnSpc>
                <a:spcPct val="100000"/>
              </a:lnSpc>
              <a:buClr>
                <a:srgbClr val="000000"/>
              </a:buClr>
              <a:buSzPts val="1400"/>
            </a:pPr>
            <a:r>
              <a:rPr lang="en-US" sz="1400" dirty="0">
                <a:solidFill>
                  <a:srgbClr val="000000"/>
                </a:solidFill>
              </a:rPr>
              <a:t>        Increasingly, these days, the smaller markets and shops in towns and cities are being replaced by supermarkets and malls. One of the main advantages of supermarkets is the availability of most things under one roof. So consumers can buy their monthly provisions and the weekly vegetables and fruits from one place.</a:t>
            </a:r>
          </a:p>
          <a:p>
            <a:pPr>
              <a:lnSpc>
                <a:spcPct val="100000"/>
              </a:lnSpc>
              <a:buClr>
                <a:srgbClr val="000000"/>
              </a:buClr>
              <a:buSzPts val="1400"/>
            </a:pPr>
            <a:endParaRPr lang="en-US" sz="1400" dirty="0">
              <a:solidFill>
                <a:srgbClr val="000000"/>
              </a:solidFill>
            </a:endParaRPr>
          </a:p>
          <a:p>
            <a:endParaRPr lang="en-US" dirty="0"/>
          </a:p>
        </p:txBody>
      </p:sp>
      <p:pic>
        <p:nvPicPr>
          <p:cNvPr id="4" name="Google Shape;70;p15"/>
          <p:cNvPicPr preferRelativeResize="0"/>
          <p:nvPr/>
        </p:nvPicPr>
        <p:blipFill rotWithShape="1">
          <a:blip r:embed="rId2">
            <a:alphaModFix/>
          </a:blip>
          <a:srcRect/>
          <a:stretch/>
        </p:blipFill>
        <p:spPr>
          <a:xfrm>
            <a:off x="7777298" y="61644"/>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WHOLESALERS AND RETAILERS </a:t>
            </a:r>
          </a:p>
        </p:txBody>
      </p:sp>
      <p:sp>
        <p:nvSpPr>
          <p:cNvPr id="3" name="Text Placeholder 2"/>
          <p:cNvSpPr>
            <a:spLocks noGrp="1"/>
          </p:cNvSpPr>
          <p:nvPr>
            <p:ph type="body" idx="1"/>
          </p:nvPr>
        </p:nvSpPr>
        <p:spPr/>
        <p:txBody>
          <a:bodyPr/>
          <a:lstStyle/>
          <a:p>
            <a:pPr>
              <a:buNone/>
            </a:pPr>
            <a:r>
              <a:rPr lang="en-US" dirty="0"/>
              <a:t>Wholesalers</a:t>
            </a:r>
          </a:p>
          <a:p>
            <a:r>
              <a:rPr lang="en-US" dirty="0"/>
              <a:t> </a:t>
            </a:r>
            <a:r>
              <a:rPr lang="en-US" sz="1400" dirty="0">
                <a:solidFill>
                  <a:srgbClr val="000000"/>
                </a:solidFill>
              </a:rPr>
              <a:t>Wholesalers are people who buy things in bulk directly from the manufacturer and sell to retailers or to industrial, commercial or institutional users. 'Wholesalers rarely sell goods directly to the ordinary consumer. </a:t>
            </a:r>
          </a:p>
          <a:p>
            <a:r>
              <a:rPr lang="en-US" sz="1400" dirty="0">
                <a:solidFill>
                  <a:srgbClr val="000000"/>
                </a:solidFill>
              </a:rPr>
              <a:t>Wholesalers also offer other services. They often reassemble, repack, sort, clean and grade goods. They repack bulk goods into smaller lots.</a:t>
            </a:r>
          </a:p>
          <a:p>
            <a:r>
              <a:rPr lang="en-US" sz="1400" dirty="0">
                <a:solidFill>
                  <a:srgbClr val="000000"/>
                </a:solidFill>
              </a:rPr>
              <a:t> They also offer storage facilities and give credit to the retailers if required.</a:t>
            </a:r>
          </a:p>
          <a:p>
            <a:r>
              <a:rPr lang="en-US" sz="1400" dirty="0">
                <a:solidFill>
                  <a:srgbClr val="000000"/>
                </a:solidFill>
              </a:rPr>
              <a:t>A wholesale market is a place where producers bring their goods to be sold. </a:t>
            </a:r>
          </a:p>
          <a:p>
            <a:r>
              <a:rPr lang="en-US" sz="1400" dirty="0">
                <a:solidFill>
                  <a:srgbClr val="000000"/>
                </a:solidFill>
              </a:rPr>
              <a:t>Vegetable wholesale markets are very popular in big cities</a:t>
            </a:r>
          </a:p>
          <a:p>
            <a:r>
              <a:rPr lang="en-US" sz="1400" dirty="0" err="1">
                <a:solidFill>
                  <a:srgbClr val="000000"/>
                </a:solidFill>
              </a:rPr>
              <a:t>Koyambedu</a:t>
            </a:r>
            <a:r>
              <a:rPr lang="en-US" sz="1400" dirty="0">
                <a:solidFill>
                  <a:srgbClr val="000000"/>
                </a:solidFill>
              </a:rPr>
              <a:t> Market in Chennai and </a:t>
            </a:r>
            <a:r>
              <a:rPr lang="en-US" sz="1400" dirty="0" err="1">
                <a:solidFill>
                  <a:srgbClr val="000000"/>
                </a:solidFill>
              </a:rPr>
              <a:t>Azadpur</a:t>
            </a:r>
            <a:r>
              <a:rPr lang="en-US" sz="1400" dirty="0">
                <a:solidFill>
                  <a:srgbClr val="000000"/>
                </a:solidFill>
              </a:rPr>
              <a:t> </a:t>
            </a:r>
            <a:r>
              <a:rPr lang="en-US" sz="1400" dirty="0" err="1">
                <a:solidFill>
                  <a:srgbClr val="000000"/>
                </a:solidFill>
              </a:rPr>
              <a:t>Mandi</a:t>
            </a:r>
            <a:r>
              <a:rPr lang="en-US" sz="1400" dirty="0">
                <a:solidFill>
                  <a:srgbClr val="000000"/>
                </a:solidFill>
              </a:rPr>
              <a:t> in Delhi are wholesale markets for vegetables.</a:t>
            </a:r>
          </a:p>
        </p:txBody>
      </p:sp>
      <p:pic>
        <p:nvPicPr>
          <p:cNvPr id="4" name="Google Shape;70;p15"/>
          <p:cNvPicPr preferRelativeResize="0"/>
          <p:nvPr/>
        </p:nvPicPr>
        <p:blipFill rotWithShape="1">
          <a:blip r:embed="rId2">
            <a:alphaModFix/>
          </a:blip>
          <a:srcRect/>
          <a:stretch/>
        </p:blipFill>
        <p:spPr>
          <a:xfrm>
            <a:off x="7777298" y="61644"/>
            <a:ext cx="1232526" cy="61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WHOLESALERS AND RETAILERS </a:t>
            </a:r>
            <a:endParaRPr lang="en-US" dirty="0"/>
          </a:p>
        </p:txBody>
      </p:sp>
      <p:sp>
        <p:nvSpPr>
          <p:cNvPr id="3" name="Text Placeholder 2"/>
          <p:cNvSpPr>
            <a:spLocks noGrp="1"/>
          </p:cNvSpPr>
          <p:nvPr>
            <p:ph type="body" idx="1"/>
          </p:nvPr>
        </p:nvSpPr>
        <p:spPr/>
        <p:txBody>
          <a:bodyPr/>
          <a:lstStyle/>
          <a:p>
            <a:pPr>
              <a:buNone/>
            </a:pPr>
            <a:r>
              <a:rPr lang="en-US" dirty="0">
                <a:solidFill>
                  <a:srgbClr val="FF0000"/>
                </a:solidFill>
              </a:rPr>
              <a:t>Retailers </a:t>
            </a:r>
          </a:p>
          <a:p>
            <a:r>
              <a:rPr lang="en-US" sz="1400" dirty="0">
                <a:solidFill>
                  <a:srgbClr val="000000"/>
                </a:solidFill>
              </a:rPr>
              <a:t>Retailers sell goods in small lots from fixed locations such as shops, directly to the consumer. These are the shops from which most people buy things for direct consumption. Retailers either buy the goods in bulk directly from the manufacturer, or from the wholesaler.</a:t>
            </a:r>
          </a:p>
          <a:p>
            <a:r>
              <a:rPr lang="en-US" sz="1400" dirty="0">
                <a:solidFill>
                  <a:srgbClr val="000000"/>
                </a:solidFill>
              </a:rPr>
              <a:t>Retailers represent the end of the supply-chain. To increase their profits, retailers add their costs to the price of the goods they sell. This pricing is called cost-plus pricing. </a:t>
            </a:r>
          </a:p>
          <a:p>
            <a:r>
              <a:rPr lang="en-US" sz="1400" dirty="0">
                <a:solidFill>
                  <a:srgbClr val="000000"/>
                </a:solidFill>
              </a:rPr>
              <a:t>Retailers often charge different amounts from different types of consumers. Some retailers allow bargaining.</a:t>
            </a:r>
          </a:p>
          <a:p>
            <a:r>
              <a:rPr lang="en-US" sz="1400" dirty="0">
                <a:solidFill>
                  <a:srgbClr val="000000"/>
                </a:solidFill>
              </a:rPr>
              <a:t>Some retailers give discount sales to attract customers or to get rid of unwanted stocks. In sales, the prices are usually marked down from the normal price.</a:t>
            </a:r>
          </a:p>
          <a:p>
            <a:pPr>
              <a:buNone/>
            </a:pPr>
            <a:endParaRPr lang="en-US" sz="1400" dirty="0">
              <a:solidFill>
                <a:srgbClr val="000000"/>
              </a:solidFill>
            </a:endParaRPr>
          </a:p>
        </p:txBody>
      </p:sp>
      <p:pic>
        <p:nvPicPr>
          <p:cNvPr id="4" name="Google Shape;70;p15"/>
          <p:cNvPicPr preferRelativeResize="0"/>
          <p:nvPr/>
        </p:nvPicPr>
        <p:blipFill rotWithShape="1">
          <a:blip r:embed="rId2">
            <a:alphaModFix/>
          </a:blip>
          <a:srcRect/>
          <a:stretch/>
        </p:blipFill>
        <p:spPr>
          <a:xfrm>
            <a:off x="7777298" y="61644"/>
            <a:ext cx="1232526" cy="61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WHOLESALERS AND RETAILERS </a:t>
            </a:r>
            <a:endParaRPr lang="en-US" dirty="0"/>
          </a:p>
        </p:txBody>
      </p:sp>
      <p:sp>
        <p:nvSpPr>
          <p:cNvPr id="3" name="Text Placeholder 2"/>
          <p:cNvSpPr>
            <a:spLocks noGrp="1"/>
          </p:cNvSpPr>
          <p:nvPr>
            <p:ph type="body" idx="1"/>
          </p:nvPr>
        </p:nvSpPr>
        <p:spPr/>
        <p:txBody>
          <a:bodyPr/>
          <a:lstStyle/>
          <a:p>
            <a:pPr>
              <a:buNone/>
            </a:pPr>
            <a:r>
              <a:rPr lang="en-US" b="1" dirty="0">
                <a:solidFill>
                  <a:srgbClr val="FF0000"/>
                </a:solidFill>
              </a:rPr>
              <a:t>ROLE OF A RETAILER:</a:t>
            </a:r>
          </a:p>
          <a:p>
            <a:r>
              <a:rPr lang="en-US" dirty="0"/>
              <a:t>Link between producer and consumer</a:t>
            </a:r>
          </a:p>
          <a:p>
            <a:pPr>
              <a:buFont typeface="+mj-lt"/>
              <a:buAutoNum type="arabicPeriod"/>
            </a:pPr>
            <a:r>
              <a:rPr lang="en-US" sz="1400" dirty="0">
                <a:solidFill>
                  <a:srgbClr val="000000"/>
                </a:solidFill>
              </a:rPr>
              <a:t>The main role of the retailer is to act as a link between the producer and the consumer.</a:t>
            </a:r>
          </a:p>
          <a:p>
            <a:pPr>
              <a:buFont typeface="+mj-lt"/>
              <a:buAutoNum type="arabicPeriod"/>
            </a:pPr>
            <a:r>
              <a:rPr lang="en-US" sz="1400" dirty="0">
                <a:solidFill>
                  <a:srgbClr val="000000"/>
                </a:solidFill>
              </a:rPr>
              <a:t> By stocking various goods under one roof, the retailer becomes a one-stop shop for the customer. The retailer also acts as a publicity agent for the producers. </a:t>
            </a:r>
          </a:p>
          <a:p>
            <a:r>
              <a:rPr lang="en-US" dirty="0"/>
              <a:t>Attracting customers</a:t>
            </a:r>
          </a:p>
          <a:p>
            <a:pPr>
              <a:buFont typeface="+mj-lt"/>
              <a:buAutoNum type="arabicPeriod"/>
            </a:pPr>
            <a:r>
              <a:rPr lang="en-US" sz="1400" dirty="0">
                <a:solidFill>
                  <a:srgbClr val="000000"/>
                </a:solidFill>
              </a:rPr>
              <a:t>The retailer is the person in direct contact with the consumer. Hence, he/she plays an important role in attracting customers towards a particular brand. </a:t>
            </a:r>
          </a:p>
          <a:p>
            <a:pPr>
              <a:buFont typeface="+mj-lt"/>
              <a:buAutoNum type="arabicPeriod"/>
            </a:pPr>
            <a:r>
              <a:rPr lang="en-US" sz="1400" dirty="0">
                <a:solidFill>
                  <a:srgbClr val="000000"/>
                </a:solidFill>
              </a:rPr>
              <a:t>Retailers also attract customers by displaying products attractively. Just walk around the corridors of a supermarket or a mall.</a:t>
            </a:r>
          </a:p>
          <a:p>
            <a:pPr>
              <a:buFont typeface="+mj-lt"/>
              <a:buAutoNum type="arabicPeriod"/>
            </a:pPr>
            <a:r>
              <a:rPr lang="en-US" sz="1400" dirty="0">
                <a:solidFill>
                  <a:srgbClr val="000000"/>
                </a:solidFill>
              </a:rPr>
              <a:t>Many companies pay retailers to put up special display counters of their products. </a:t>
            </a:r>
          </a:p>
        </p:txBody>
      </p:sp>
      <p:pic>
        <p:nvPicPr>
          <p:cNvPr id="4" name="Google Shape;70;p15"/>
          <p:cNvPicPr preferRelativeResize="0"/>
          <p:nvPr/>
        </p:nvPicPr>
        <p:blipFill rotWithShape="1">
          <a:blip r:embed="rId2">
            <a:alphaModFix/>
          </a:blip>
          <a:srcRect/>
          <a:stretch/>
        </p:blipFill>
        <p:spPr>
          <a:xfrm>
            <a:off x="7777298" y="61644"/>
            <a:ext cx="1232526" cy="611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1159</Words>
  <Application>Microsoft Office PowerPoint</Application>
  <PresentationFormat>On-screen Show (16:9)</PresentationFormat>
  <Paragraphs>74</Paragraphs>
  <Slides>13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Simple Light</vt:lpstr>
      <vt:lpstr>PowerPoint Presentation</vt:lpstr>
      <vt:lpstr>PowerPoint Presentation</vt:lpstr>
      <vt:lpstr>PowerPoint Presentation</vt:lpstr>
      <vt:lpstr>TRANSPORTATION AND STORAGE </vt:lpstr>
      <vt:lpstr>SELLING AND AFTER-SALES SERVICE:</vt:lpstr>
      <vt:lpstr>TYPES OF MARKETS</vt:lpstr>
      <vt:lpstr>WHOLESALERS AND RETAILERS </vt:lpstr>
      <vt:lpstr>WHOLESALERS AND RETAILERS </vt:lpstr>
      <vt:lpstr>WHOLESALERS AND RETAILERS </vt:lpstr>
      <vt:lpstr>TYPES OF RETAILERS </vt:lpstr>
      <vt:lpstr>FACTORS DETERMINING PEOPLE'S CHOICE OF MARKETS</vt:lpstr>
      <vt:lpstr>AWARE CONSUMERS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Aishwarya</cp:lastModifiedBy>
  <cp:revision>16</cp:revision>
  <dcterms:modified xsi:type="dcterms:W3CDTF">2022-11-20T16:04:20Z</dcterms:modified>
</cp:coreProperties>
</file>