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64A5D-41D9-4ACD-857A-C9BE55A25A09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E2B93-0D2C-4928-9FC4-3D6FB6A7DF3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Google Shape;73;p4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>
            <a:headEnd/>
            <a:tailEnd/>
          </a:ln>
        </p:spPr>
      </p:sp>
      <p:sp>
        <p:nvSpPr>
          <p:cNvPr id="11267" name="Google Shape;74;p4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FB1AB-C10B-4041-A3C6-7CC2DFF7F945}" type="datetimeFigureOut">
              <a:rPr lang="en-US" smtClean="0"/>
              <a:pPr/>
              <a:t>10/19/2021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2183B-670E-48CA-A1A4-205E1569B93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/>
          </a:bodyPr>
          <a:lstStyle/>
          <a:p>
            <a:r>
              <a:rPr lang="en-IN" sz="3500" b="1" dirty="0" smtClean="0">
                <a:solidFill>
                  <a:srgbClr val="FF0000"/>
                </a:solidFill>
              </a:rPr>
              <a:t>SUBJECT 	:  ENGLISH</a:t>
            </a:r>
            <a:endParaRPr lang="en-IN" sz="35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357430"/>
            <a:ext cx="6000792" cy="2000264"/>
          </a:xfrm>
        </p:spPr>
        <p:txBody>
          <a:bodyPr/>
          <a:lstStyle/>
          <a:p>
            <a:endParaRPr lang="en-IN" dirty="0" smtClean="0"/>
          </a:p>
          <a:p>
            <a:pPr algn="l"/>
            <a:r>
              <a:rPr lang="en-IN" sz="2500" b="1" dirty="0" smtClean="0">
                <a:solidFill>
                  <a:schemeClr val="tx1"/>
                </a:solidFill>
              </a:rPr>
              <a:t>TOPIC NO         : 8 ( of Flamingo)</a:t>
            </a:r>
          </a:p>
          <a:p>
            <a:pPr algn="l"/>
            <a:r>
              <a:rPr lang="en-IN" sz="2500" b="1" dirty="0" smtClean="0">
                <a:solidFill>
                  <a:schemeClr val="tx1"/>
                </a:solidFill>
              </a:rPr>
              <a:t>TOPIC NAME   </a:t>
            </a:r>
            <a:r>
              <a:rPr lang="en-IN" sz="2500" dirty="0" smtClean="0">
                <a:solidFill>
                  <a:schemeClr val="tx1"/>
                </a:solidFill>
              </a:rPr>
              <a:t>:  </a:t>
            </a:r>
            <a:r>
              <a:rPr lang="en-IN" sz="2500" b="1" dirty="0" smtClean="0">
                <a:solidFill>
                  <a:schemeClr val="tx1"/>
                </a:solidFill>
              </a:rPr>
              <a:t>GOING PLACES</a:t>
            </a:r>
            <a:endParaRPr lang="en-IN" sz="2500" b="1" dirty="0">
              <a:solidFill>
                <a:schemeClr val="tx1"/>
              </a:solidFill>
            </a:endParaRPr>
          </a:p>
        </p:txBody>
      </p:sp>
      <p:pic>
        <p:nvPicPr>
          <p:cNvPr id="4" name="Google Shape;54;p13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92774"/>
            <a:ext cx="91440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0"/>
            <a:ext cx="135729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00066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Sophie’s family goes to watch the match     </a:t>
            </a:r>
            <a:r>
              <a:rPr lang="en-IN" sz="1600" b="1" dirty="0" smtClean="0">
                <a:solidFill>
                  <a:srgbClr val="FF0000"/>
                </a:solidFill>
              </a:rPr>
              <a:t>( </a:t>
            </a:r>
            <a:r>
              <a:rPr lang="en-IN" sz="1600" b="1" dirty="0" smtClean="0">
                <a:solidFill>
                  <a:srgbClr val="FF0000"/>
                </a:solidFill>
              </a:rPr>
              <a:t>Page-81-82-83)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1400" dirty="0" smtClean="0"/>
              <a:t>                       - Sophie’s </a:t>
            </a:r>
            <a:r>
              <a:rPr lang="en-IN" sz="1400" dirty="0" smtClean="0"/>
              <a:t>father, Geoff and others went for watching a football match</a:t>
            </a:r>
            <a:br>
              <a:rPr lang="en-IN" sz="1400" dirty="0" smtClean="0"/>
            </a:br>
            <a:r>
              <a:rPr lang="en-IN" sz="1400" dirty="0" smtClean="0"/>
              <a:t> 	-Team “United” wins the match  due to Casey’s scoring of goal.</a:t>
            </a:r>
            <a:br>
              <a:rPr lang="en-IN" sz="1400" dirty="0" smtClean="0"/>
            </a:br>
            <a:r>
              <a:rPr lang="en-IN" sz="1400" dirty="0" smtClean="0"/>
              <a:t> 	- Family members are now satisfied with Casey’s worthiness.</a:t>
            </a:r>
          </a:p>
          <a:p>
            <a:pPr>
              <a:lnSpc>
                <a:spcPct val="150000"/>
              </a:lnSpc>
              <a:buNone/>
            </a:pPr>
            <a:r>
              <a:rPr lang="en-IN" sz="1400" dirty="0" smtClean="0"/>
              <a:t>-      </a:t>
            </a:r>
            <a:r>
              <a:rPr lang="en-IN" sz="1400" dirty="0" smtClean="0"/>
              <a:t>                -  </a:t>
            </a:r>
            <a:r>
              <a:rPr lang="en-IN" sz="1400" dirty="0" smtClean="0"/>
              <a:t>Sophie &amp; </a:t>
            </a:r>
            <a:r>
              <a:rPr lang="en-IN" sz="1400" dirty="0" err="1" smtClean="0"/>
              <a:t>Jansi</a:t>
            </a:r>
            <a:r>
              <a:rPr lang="en-IN" sz="1400" dirty="0" smtClean="0"/>
              <a:t> talk about Sophie’s dating with Casey</a:t>
            </a:r>
            <a:br>
              <a:rPr lang="en-IN" sz="1400" dirty="0" smtClean="0"/>
            </a:br>
            <a:r>
              <a:rPr lang="en-IN" sz="1400" dirty="0" smtClean="0"/>
              <a:t> 	-Sophie requests </a:t>
            </a:r>
            <a:r>
              <a:rPr lang="en-IN" sz="1400" dirty="0" err="1" smtClean="0"/>
              <a:t>Jansie</a:t>
            </a:r>
            <a:r>
              <a:rPr lang="en-IN" sz="1400" dirty="0" smtClean="0"/>
              <a:t> to keep the matter secret.</a:t>
            </a:r>
            <a:br>
              <a:rPr lang="en-IN" sz="1400" dirty="0" smtClean="0"/>
            </a:br>
            <a:r>
              <a:rPr lang="en-IN" sz="1400" b="1" i="1" dirty="0" smtClean="0">
                <a:solidFill>
                  <a:srgbClr val="7030A0"/>
                </a:solidFill>
              </a:rPr>
              <a:t/>
            </a:r>
            <a:br>
              <a:rPr lang="en-IN" sz="1400" b="1" i="1" dirty="0" smtClean="0">
                <a:solidFill>
                  <a:srgbClr val="7030A0"/>
                </a:solidFill>
              </a:rPr>
            </a:br>
            <a:r>
              <a:rPr lang="en-IN" sz="1400" b="1" i="1" dirty="0" smtClean="0">
                <a:solidFill>
                  <a:srgbClr val="7030A0"/>
                </a:solidFill>
              </a:rPr>
              <a:t> 	</a:t>
            </a:r>
            <a:r>
              <a:rPr lang="en-US" sz="1400" b="1" i="1" dirty="0" smtClean="0">
                <a:solidFill>
                  <a:srgbClr val="7030A0"/>
                </a:solidFill>
              </a:rPr>
              <a:t> “It was nothing like that, Geoff — it was me  spoke  first. When </a:t>
            </a:r>
            <a:br>
              <a:rPr lang="en-US" sz="1400" b="1" i="1" dirty="0" smtClean="0">
                <a:solidFill>
                  <a:srgbClr val="7030A0"/>
                </a:solidFill>
              </a:rPr>
            </a:br>
            <a:r>
              <a:rPr lang="en-US" sz="1400" b="1" i="1" dirty="0" smtClean="0">
                <a:solidFill>
                  <a:srgbClr val="7030A0"/>
                </a:solidFill>
              </a:rPr>
              <a:t> 	I saw who it was, I said, “Excuse me, but aren’t you Danny Casey?” </a:t>
            </a: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1400" b="1" i="1" dirty="0" smtClean="0">
                <a:solidFill>
                  <a:srgbClr val="7030A0"/>
                </a:solidFill>
              </a:rPr>
              <a:t>		“Yes, that’s right.” </a:t>
            </a: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IN" sz="1400" dirty="0" smtClean="0"/>
              <a:t>                        -Sophie’s </a:t>
            </a:r>
            <a:r>
              <a:rPr lang="en-IN" sz="1400" dirty="0" smtClean="0"/>
              <a:t>dream is shattered.</a:t>
            </a:r>
            <a:br>
              <a:rPr lang="en-IN" sz="1400" dirty="0" smtClean="0"/>
            </a:br>
            <a:r>
              <a:rPr lang="en-IN" sz="1400" dirty="0" smtClean="0"/>
              <a:t> 	- Sophie went to meet Casey at the canal-side spot.</a:t>
            </a:r>
            <a:br>
              <a:rPr lang="en-IN" sz="1400" dirty="0" smtClean="0"/>
            </a:br>
            <a:r>
              <a:rPr lang="en-IN" sz="1400" dirty="0" smtClean="0"/>
              <a:t> 	- Casey didn’t turn up , shattering her dreams.</a:t>
            </a:r>
            <a:br>
              <a:rPr lang="en-IN" sz="1400" dirty="0" smtClean="0"/>
            </a:br>
            <a:r>
              <a:rPr lang="en-IN" sz="1400" dirty="0" smtClean="0"/>
              <a:t> </a:t>
            </a:r>
            <a:r>
              <a:rPr lang="en-IN" sz="1400" dirty="0" smtClean="0"/>
              <a:t/>
            </a:r>
            <a:br>
              <a:rPr lang="en-IN" sz="1400" dirty="0" smtClean="0"/>
            </a:br>
            <a:r>
              <a:rPr lang="en-IN" sz="1400" dirty="0" smtClean="0"/>
              <a:t>	</a:t>
            </a:r>
            <a:r>
              <a:rPr lang="en-IN" sz="1800" dirty="0" smtClean="0"/>
              <a:t/>
            </a:r>
            <a:br>
              <a:rPr lang="en-IN" sz="1800" dirty="0" smtClean="0"/>
            </a:br>
            <a:endParaRPr lang="en-IN" sz="1400" b="1" i="1" dirty="0" smtClean="0">
              <a:solidFill>
                <a:srgbClr val="7030A0"/>
              </a:solidFill>
            </a:endParaRPr>
          </a:p>
        </p:txBody>
      </p:sp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071546"/>
            <a:ext cx="2095500" cy="2181225"/>
          </a:xfrm>
          <a:prstGeom prst="rect">
            <a:avLst/>
          </a:prstGeom>
        </p:spPr>
      </p:pic>
      <p:pic>
        <p:nvPicPr>
          <p:cNvPr id="7" name="Picture 6" descr="Sophie waiting.jpg"/>
          <p:cNvPicPr>
            <a:picLocks noChangeAspect="1"/>
          </p:cNvPicPr>
          <p:nvPr/>
        </p:nvPicPr>
        <p:blipFill>
          <a:blip r:embed="rId3"/>
          <a:srcRect r="29048"/>
          <a:stretch>
            <a:fillRect/>
          </a:stretch>
        </p:blipFill>
        <p:spPr>
          <a:xfrm>
            <a:off x="6418457" y="3571876"/>
            <a:ext cx="2439823" cy="21431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57356" y="4929198"/>
            <a:ext cx="300039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b="1" u="sng" dirty="0" smtClean="0"/>
              <a:t>Vocabulary 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</a:t>
            </a:r>
            <a:r>
              <a:rPr lang="en-US" sz="1400" dirty="0" smtClean="0"/>
              <a:t>gawky- awkward</a:t>
            </a:r>
            <a:br>
              <a:rPr lang="en-US" sz="1400" dirty="0" smtClean="0"/>
            </a:br>
            <a:r>
              <a:rPr lang="en-US" sz="1400" dirty="0" smtClean="0"/>
              <a:t>- chuffed- very pleased; row- quarrel</a:t>
            </a:r>
            <a:br>
              <a:rPr lang="en-US" sz="1400" dirty="0" smtClean="0"/>
            </a:br>
            <a:r>
              <a:rPr lang="en-US" sz="1400" dirty="0" smtClean="0"/>
              <a:t>- wharf- dock /harbor</a:t>
            </a:r>
          </a:p>
          <a:p>
            <a:pPr>
              <a:buFontTx/>
              <a:buChar char="-"/>
            </a:pPr>
            <a:r>
              <a:rPr lang="en-US" sz="1400" dirty="0" smtClean="0"/>
              <a:t> solitary elm- single elm tree</a:t>
            </a:r>
          </a:p>
        </p:txBody>
      </p:sp>
      <p:pic>
        <p:nvPicPr>
          <p:cNvPr id="9" name="Pictur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5900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Sophie lives in her dreams...</a:t>
            </a:r>
            <a:r>
              <a:rPr lang="en-IN" sz="2200" b="1" dirty="0" smtClean="0">
                <a:solidFill>
                  <a:srgbClr val="FF0000"/>
                </a:solidFill>
              </a:rPr>
              <a:t>			</a:t>
            </a:r>
            <a:r>
              <a:rPr lang="en-IN" sz="1600" b="1" dirty="0" smtClean="0">
                <a:solidFill>
                  <a:srgbClr val="FF0000"/>
                </a:solidFill>
              </a:rPr>
              <a:t>(Page-84-85)</a:t>
            </a:r>
            <a:r>
              <a:rPr lang="en-IN" sz="2200" b="1" dirty="0" smtClean="0">
                <a:solidFill>
                  <a:srgbClr val="FF0000"/>
                </a:solidFill>
              </a:rPr>
              <a:t>		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0"/>
            <a:ext cx="8229600" cy="641191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60000"/>
              </a:lnSpc>
              <a:buFontTx/>
              <a:buChar char="-"/>
            </a:pPr>
            <a:endParaRPr lang="en-IN" sz="5600" dirty="0" smtClean="0"/>
          </a:p>
          <a:p>
            <a:pPr>
              <a:lnSpc>
                <a:spcPct val="160000"/>
              </a:lnSpc>
              <a:buFontTx/>
              <a:buChar char="-"/>
            </a:pPr>
            <a:endParaRPr lang="en-IN" sz="5600" dirty="0" smtClean="0"/>
          </a:p>
          <a:p>
            <a:pPr>
              <a:lnSpc>
                <a:spcPct val="160000"/>
              </a:lnSpc>
              <a:buFontTx/>
              <a:buChar char="-"/>
            </a:pPr>
            <a:r>
              <a:rPr lang="en-IN" sz="5600" dirty="0" smtClean="0"/>
              <a:t>Sophie </a:t>
            </a:r>
            <a:r>
              <a:rPr lang="en-IN" sz="5600" dirty="0" smtClean="0"/>
              <a:t>once again dreams of meeting Casey at Royce.</a:t>
            </a:r>
            <a:br>
              <a:rPr lang="en-IN" sz="5600" dirty="0" smtClean="0"/>
            </a:br>
            <a:r>
              <a:rPr lang="en-IN" sz="5600" dirty="0" smtClean="0"/>
              <a:t> 	- She asks for an autograph; but   that’s not possible </a:t>
            </a:r>
            <a:br>
              <a:rPr lang="en-IN" sz="5600" dirty="0" smtClean="0"/>
            </a:br>
            <a:r>
              <a:rPr lang="en-IN" sz="5600" dirty="0" smtClean="0"/>
              <a:t> 	   without pen and paper.</a:t>
            </a:r>
            <a:br>
              <a:rPr lang="en-IN" sz="5600" dirty="0" smtClean="0"/>
            </a:br>
            <a:r>
              <a:rPr lang="en-IN" sz="5600" dirty="0" smtClean="0"/>
              <a:t> 	- She imagines Casey’s physical appearance;</a:t>
            </a:r>
          </a:p>
          <a:p>
            <a:pPr>
              <a:lnSpc>
                <a:spcPct val="160000"/>
              </a:lnSpc>
              <a:buFontTx/>
              <a:buChar char="-"/>
            </a:pPr>
            <a:r>
              <a:rPr lang="en-IN" sz="5600" dirty="0" smtClean="0"/>
              <a:t>She fails to differentiate between dream and reality; keeps waiting </a:t>
            </a:r>
            <a:br>
              <a:rPr lang="en-IN" sz="5600" dirty="0" smtClean="0"/>
            </a:br>
            <a:r>
              <a:rPr lang="en-IN" sz="5600" dirty="0" smtClean="0"/>
              <a:t> 	at the arcade long time, remembering Casey’s soft voice </a:t>
            </a:r>
            <a:br>
              <a:rPr lang="en-IN" sz="5600" dirty="0" smtClean="0"/>
            </a:br>
            <a:r>
              <a:rPr lang="en-IN" sz="5600" dirty="0" smtClean="0"/>
              <a:t> 	&amp; shimmering eyes.</a:t>
            </a:r>
          </a:p>
          <a:p>
            <a:pPr>
              <a:lnSpc>
                <a:spcPct val="160000"/>
              </a:lnSpc>
              <a:buFontTx/>
              <a:buChar char="-"/>
            </a:pPr>
            <a:endParaRPr lang="en-IN" sz="5600" dirty="0" smtClean="0"/>
          </a:p>
          <a:p>
            <a:pPr>
              <a:lnSpc>
                <a:spcPct val="160000"/>
              </a:lnSpc>
              <a:buFontTx/>
              <a:buChar char="-"/>
            </a:pPr>
            <a:r>
              <a:rPr lang="en-IN" sz="5600" dirty="0" smtClean="0"/>
              <a:t/>
            </a:r>
            <a:br>
              <a:rPr lang="en-IN" sz="5600" dirty="0" smtClean="0"/>
            </a:br>
            <a:r>
              <a:rPr lang="en-IN" sz="5600" dirty="0" smtClean="0"/>
              <a:t> 	</a:t>
            </a:r>
            <a:endParaRPr lang="en-IN" sz="5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IN" sz="5600" dirty="0" smtClean="0"/>
          </a:p>
          <a:p>
            <a:pPr>
              <a:buNone/>
            </a:pPr>
            <a:r>
              <a:rPr lang="en-IN" sz="5600" b="1" u="sng" dirty="0" smtClean="0"/>
              <a:t>Vocabulary: </a:t>
            </a:r>
            <a:r>
              <a:rPr lang="en-IN" sz="5600" dirty="0" smtClean="0"/>
              <a:t/>
            </a:r>
            <a:br>
              <a:rPr lang="en-IN" sz="5600" dirty="0" smtClean="0"/>
            </a:br>
            <a:endParaRPr lang="en-IN" sz="5600" dirty="0" smtClean="0"/>
          </a:p>
          <a:p>
            <a:pPr>
              <a:lnSpc>
                <a:spcPct val="170000"/>
              </a:lnSpc>
              <a:buNone/>
            </a:pPr>
            <a:r>
              <a:rPr lang="en-IN" sz="5600" dirty="0" smtClean="0"/>
              <a:t>-        resignation- give up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en-IN" sz="5600" dirty="0" smtClean="0"/>
              <a:t>freckled- covered with light brown patches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en-IN" sz="5600" dirty="0" err="1" smtClean="0"/>
              <a:t>Gazzle</a:t>
            </a:r>
            <a:r>
              <a:rPr lang="en-IN" sz="5600" dirty="0" smtClean="0"/>
              <a:t>- a small, slender deer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en-IN" sz="5600" dirty="0" smtClean="0"/>
              <a:t>Lumbering- moving slow in an awkward way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en-IN" sz="5600" dirty="0" smtClean="0"/>
              <a:t>Approbation- appreciation</a:t>
            </a:r>
            <a:r>
              <a:rPr lang="en-IN" sz="2200" dirty="0" smtClean="0"/>
              <a:t/>
            </a:r>
            <a:br>
              <a:rPr lang="en-IN" sz="2200" dirty="0" smtClean="0"/>
            </a:br>
            <a:endParaRPr lang="en-IN" sz="2200" dirty="0"/>
          </a:p>
        </p:txBody>
      </p:sp>
      <p:pic>
        <p:nvPicPr>
          <p:cNvPr id="7" name="Picture 6" descr="football fi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500174"/>
            <a:ext cx="3014436" cy="1785950"/>
          </a:xfrm>
          <a:prstGeom prst="rect">
            <a:avLst/>
          </a:prstGeom>
        </p:spPr>
      </p:pic>
      <p:pic>
        <p:nvPicPr>
          <p:cNvPr id="8" name="Picture 7" descr="football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4181719"/>
            <a:ext cx="2714644" cy="2033363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5900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From the fancy of Boutique to romantic love...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IN" sz="1400" dirty="0" smtClean="0"/>
              <a:t>Journalists  and  publishers  are surprised at large sale figure of the book</a:t>
            </a:r>
            <a:br>
              <a:rPr lang="en-IN" sz="1400" dirty="0" smtClean="0"/>
            </a:br>
            <a:endParaRPr lang="en-IN" sz="1400" dirty="0" smtClean="0"/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IN" sz="1400" b="1" i="1" dirty="0" smtClean="0">
                <a:solidFill>
                  <a:srgbClr val="7030A0"/>
                </a:solidFill>
              </a:rPr>
              <a:t/>
            </a:r>
            <a:br>
              <a:rPr lang="en-IN" sz="1400" b="1" i="1" dirty="0" smtClean="0">
                <a:solidFill>
                  <a:srgbClr val="7030A0"/>
                </a:solidFill>
              </a:rPr>
            </a:br>
            <a:endParaRPr lang="en-IN" sz="1400" b="1" i="1" dirty="0" smtClean="0">
              <a:solidFill>
                <a:srgbClr val="7030A0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en-IN" sz="2200" b="1" i="1" dirty="0" smtClean="0">
                <a:solidFill>
                  <a:srgbClr val="FF0000"/>
                </a:solidFill>
              </a:rPr>
              <a:t>... Failure in every front...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IN" sz="1400" b="1" i="1" dirty="0" smtClean="0">
              <a:solidFill>
                <a:srgbClr val="7030A0"/>
              </a:solidFill>
            </a:endParaRPr>
          </a:p>
        </p:txBody>
      </p:sp>
      <p:pic>
        <p:nvPicPr>
          <p:cNvPr id="6" name="Picture 5" descr="Boutique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428736"/>
            <a:ext cx="3797376" cy="1928826"/>
          </a:xfrm>
          <a:prstGeom prst="rect">
            <a:avLst/>
          </a:prstGeom>
        </p:spPr>
      </p:pic>
      <p:pic>
        <p:nvPicPr>
          <p:cNvPr id="8" name="Picture 7" descr="Boutique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428736"/>
            <a:ext cx="3444332" cy="1928826"/>
          </a:xfrm>
          <a:prstGeom prst="rect">
            <a:avLst/>
          </a:prstGeom>
        </p:spPr>
      </p:pic>
      <p:pic>
        <p:nvPicPr>
          <p:cNvPr id="9" name="Picture 8" descr="Sophie-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3500438"/>
            <a:ext cx="2500330" cy="2500330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35900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CHECKING UP COMPREHENSIVE CLARITY</a:t>
            </a:r>
            <a:endParaRPr lang="en-IN" sz="2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6"/>
            <a:ext cx="8043890" cy="4357718"/>
          </a:xfrm>
        </p:spPr>
        <p:txBody>
          <a:bodyPr>
            <a:normAutofit fontScale="25000" lnSpcReduction="20000"/>
          </a:bodyPr>
          <a:lstStyle/>
          <a:p>
            <a:pPr marL="342900" lvl="2" indent="-342900">
              <a:lnSpc>
                <a:spcPct val="150000"/>
              </a:lnSpc>
              <a:buNone/>
            </a:pPr>
            <a:r>
              <a:rPr lang="en-IN" sz="5600" b="1" dirty="0" smtClean="0">
                <a:solidFill>
                  <a:srgbClr val="FF0000"/>
                </a:solidFill>
              </a:rPr>
              <a:t/>
            </a:r>
            <a:br>
              <a:rPr lang="en-IN" sz="5600" b="1" dirty="0" smtClean="0">
                <a:solidFill>
                  <a:srgbClr val="FF0000"/>
                </a:solidFill>
              </a:rPr>
            </a:br>
            <a:endParaRPr lang="en-IN" sz="5600" dirty="0" smtClean="0"/>
          </a:p>
          <a:p>
            <a:endParaRPr lang="en-IN" sz="5600" dirty="0" smtClean="0"/>
          </a:p>
          <a:p>
            <a:r>
              <a:rPr lang="en-US" sz="5600" dirty="0" smtClean="0"/>
              <a:t>How would you describe the character and temperament of Sophie’s father?</a:t>
            </a:r>
            <a:endParaRPr lang="en-IN" sz="5600" dirty="0" smtClean="0"/>
          </a:p>
          <a:p>
            <a:pPr>
              <a:buNone/>
            </a:pPr>
            <a:endParaRPr lang="en-IN" sz="5600" dirty="0" smtClean="0"/>
          </a:p>
          <a:p>
            <a:r>
              <a:rPr lang="en-US" sz="5600" dirty="0" smtClean="0"/>
              <a:t>What does Sophie want to do after she passes out of school?</a:t>
            </a:r>
            <a:endParaRPr lang="en-IN" sz="5600" dirty="0" smtClean="0"/>
          </a:p>
          <a:p>
            <a:pPr>
              <a:buNone/>
            </a:pPr>
            <a:endParaRPr lang="en-IN" sz="5600" dirty="0" smtClean="0"/>
          </a:p>
          <a:p>
            <a:r>
              <a:rPr lang="en-US" sz="5600" dirty="0" smtClean="0"/>
              <a:t>What job is Geoff engaged in? Does he entertain wild dreams like his sister?</a:t>
            </a:r>
            <a:endParaRPr lang="en-IN" sz="5600" dirty="0" smtClean="0"/>
          </a:p>
          <a:p>
            <a:pPr>
              <a:buNone/>
            </a:pPr>
            <a:endParaRPr lang="en-IN" sz="5600" dirty="0" smtClean="0"/>
          </a:p>
          <a:p>
            <a:r>
              <a:rPr lang="en-US" sz="5600" dirty="0" smtClean="0"/>
              <a:t>“This was a Geoff thing, not a </a:t>
            </a:r>
            <a:r>
              <a:rPr lang="en-US" sz="5600" dirty="0" err="1" smtClean="0"/>
              <a:t>Jansie</a:t>
            </a:r>
            <a:r>
              <a:rPr lang="en-US" sz="5600" dirty="0" smtClean="0"/>
              <a:t> thing”. Why does Sophie think so?</a:t>
            </a:r>
            <a:endParaRPr lang="en-IN" sz="5600" dirty="0" smtClean="0"/>
          </a:p>
          <a:p>
            <a:endParaRPr lang="en-IN" sz="5600" dirty="0" smtClean="0"/>
          </a:p>
          <a:p>
            <a:r>
              <a:rPr lang="en-US" sz="5600" dirty="0" smtClean="0"/>
              <a:t>‘Resignation was no sudden thing’. What does this remark reveal about Sophie’s character?</a:t>
            </a:r>
            <a:endParaRPr lang="en-IN" sz="5600" dirty="0" smtClean="0"/>
          </a:p>
          <a:p>
            <a:pPr>
              <a:buNone/>
            </a:pPr>
            <a:endParaRPr lang="en-IN" sz="5600" dirty="0" smtClean="0"/>
          </a:p>
          <a:p>
            <a:r>
              <a:rPr lang="en-US" sz="5600" dirty="0" smtClean="0"/>
              <a:t>Dreams and fantasies are an integral part of adolescence. Explain.</a:t>
            </a:r>
            <a:endParaRPr lang="en-IN" sz="5600" dirty="0" smtClean="0"/>
          </a:p>
          <a:p>
            <a:pPr>
              <a:buNone/>
            </a:pPr>
            <a:endParaRPr lang="en-IN" sz="5600" dirty="0" smtClean="0"/>
          </a:p>
          <a:p>
            <a:r>
              <a:rPr lang="en-US" sz="5600" dirty="0" smtClean="0"/>
              <a:t>What are other dreams of Sophie besides having a boutique?</a:t>
            </a:r>
            <a:endParaRPr lang="en-IN" sz="5600" dirty="0" smtClean="0"/>
          </a:p>
          <a:p>
            <a:pPr>
              <a:buNone/>
            </a:pPr>
            <a:endParaRPr lang="en-IN" sz="5600" dirty="0" smtClean="0"/>
          </a:p>
          <a:p>
            <a:r>
              <a:rPr lang="en-US" sz="5600" dirty="0" smtClean="0"/>
              <a:t>How did Sophie describe her meeting with Danny Casey?</a:t>
            </a:r>
            <a:endParaRPr lang="en-IN" sz="5600" dirty="0" smtClean="0"/>
          </a:p>
          <a:p>
            <a:pPr>
              <a:buNone/>
            </a:pPr>
            <a:endParaRPr lang="en-IN" sz="5600" dirty="0" smtClean="0"/>
          </a:p>
          <a:p>
            <a:r>
              <a:rPr lang="en-US" sz="5600" dirty="0" smtClean="0"/>
              <a:t>Why did Sophie choose to walk by the canal? What did she </a:t>
            </a:r>
            <a:br>
              <a:rPr lang="en-US" sz="5600" dirty="0" smtClean="0"/>
            </a:br>
            <a:r>
              <a:rPr lang="en-US" sz="5600" dirty="0" smtClean="0"/>
              <a:t>do there?</a:t>
            </a:r>
            <a:endParaRPr lang="en-IN" sz="5600" dirty="0" smtClean="0"/>
          </a:p>
          <a:p>
            <a:pPr>
              <a:buNone/>
            </a:pPr>
            <a:endParaRPr lang="en-IN" sz="6400" dirty="0" smtClean="0"/>
          </a:p>
        </p:txBody>
      </p:sp>
      <p:pic>
        <p:nvPicPr>
          <p:cNvPr id="6" name="Picture 5" descr="goal scor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4714884"/>
            <a:ext cx="2786082" cy="1847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IN" sz="2200" b="1" dirty="0" smtClean="0">
                <a:solidFill>
                  <a:srgbClr val="FF0000"/>
                </a:solidFill>
              </a:rPr>
              <a:t>Questions… </a:t>
            </a:r>
            <a:r>
              <a:rPr lang="en-IN" sz="2200" b="1" dirty="0" err="1" smtClean="0">
                <a:solidFill>
                  <a:srgbClr val="FF0000"/>
                </a:solidFill>
              </a:rPr>
              <a:t>Contd</a:t>
            </a:r>
            <a:r>
              <a:rPr lang="en-IN" sz="2200" b="1" dirty="0" smtClean="0">
                <a:solidFill>
                  <a:srgbClr val="FF0000"/>
                </a:solidFill>
              </a:rPr>
              <a:t>…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00174"/>
            <a:ext cx="6829444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How is the title ‘Going Places’ appropriate?</a:t>
            </a:r>
            <a:endParaRPr lang="en-IN" sz="1800" dirty="0" smtClean="0"/>
          </a:p>
          <a:p>
            <a:endParaRPr lang="en-IN" sz="1800" dirty="0" smtClean="0"/>
          </a:p>
          <a:p>
            <a:r>
              <a:rPr lang="en-US" sz="1800" dirty="0" smtClean="0"/>
              <a:t>What did Sophie fantasize about while waiting on the bench? What made her sad?</a:t>
            </a:r>
            <a:endParaRPr lang="en-IN" sz="1800" dirty="0" smtClean="0"/>
          </a:p>
          <a:p>
            <a:pPr>
              <a:buNone/>
            </a:pPr>
            <a:endParaRPr lang="en-IN" sz="1800" dirty="0" smtClean="0"/>
          </a:p>
          <a:p>
            <a:r>
              <a:rPr lang="en-US" sz="1800" dirty="0" smtClean="0"/>
              <a:t>Sophie felt a tightening in her throat when she reached home. What made her feel so?</a:t>
            </a:r>
            <a:endParaRPr lang="en-IN" sz="1800" dirty="0" smtClean="0"/>
          </a:p>
          <a:p>
            <a:endParaRPr lang="en-IN" sz="1800" dirty="0" smtClean="0"/>
          </a:p>
          <a:p>
            <a:r>
              <a:rPr lang="en-US" sz="1800" dirty="0" smtClean="0"/>
              <a:t>Why the visit of Sophie’s father and his family to watch was united ‘their weekly pilgrimage’?</a:t>
            </a:r>
            <a:endParaRPr lang="en-IN" sz="1800" dirty="0" smtClean="0"/>
          </a:p>
          <a:p>
            <a:pPr>
              <a:buNone/>
            </a:pPr>
            <a:endParaRPr lang="en-IN" sz="1800" dirty="0" smtClean="0"/>
          </a:p>
          <a:p>
            <a:r>
              <a:rPr lang="en-US" sz="1800" dirty="0" smtClean="0"/>
              <a:t>What arguments did Sophie put to prove that the Irish genius Casey was innocent? </a:t>
            </a:r>
            <a:endParaRPr lang="en-IN" sz="1800" dirty="0" smtClean="0"/>
          </a:p>
          <a:p>
            <a:pPr>
              <a:buNone/>
            </a:pPr>
            <a:endParaRPr lang="en-IN" sz="1800" dirty="0" smtClean="0"/>
          </a:p>
          <a:p>
            <a:r>
              <a:rPr lang="en-US" sz="1800" dirty="0" smtClean="0"/>
              <a:t>Did she ever meet Danny Casey? When did she actually see Casey in person?</a:t>
            </a:r>
            <a:endParaRPr lang="en-IN" sz="1800" dirty="0" smtClean="0"/>
          </a:p>
          <a:p>
            <a:pPr>
              <a:buNone/>
            </a:pPr>
            <a:endParaRPr lang="en-IN" sz="1800" dirty="0" smtClean="0"/>
          </a:p>
          <a:p>
            <a:r>
              <a:rPr lang="en-US" sz="1800" dirty="0" smtClean="0"/>
              <a:t>What is Sophie’s dream about her career?</a:t>
            </a:r>
            <a:endParaRPr lang="en-IN" sz="1800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pic>
        <p:nvPicPr>
          <p:cNvPr id="4" name="Google Shape;62;p14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900" y="5857892"/>
            <a:ext cx="928662" cy="9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oogle Shape;76;p1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0551" y="5562601"/>
            <a:ext cx="925513" cy="123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Google Shape;77;p16"/>
          <p:cNvSpPr txBox="1"/>
          <p:nvPr/>
        </p:nvSpPr>
        <p:spPr>
          <a:xfrm>
            <a:off x="620713" y="990600"/>
            <a:ext cx="7802562" cy="47498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3000" b="1" kern="0" dirty="0">
                <a:ea typeface="Arial"/>
                <a:cs typeface="Arial"/>
                <a:sym typeface="Arial"/>
              </a:rPr>
              <a:t>THANKING YOU</a:t>
            </a:r>
            <a:endParaRPr sz="3000" b="1" kern="0">
              <a:ea typeface="Arial"/>
              <a:cs typeface="Arial"/>
              <a:sym typeface="Arial"/>
            </a:endParaRPr>
          </a:p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3000" b="1" kern="0" dirty="0">
                <a:solidFill>
                  <a:srgbClr val="FF0000"/>
                </a:solidFill>
                <a:ea typeface="Arial"/>
                <a:cs typeface="Arial"/>
                <a:sym typeface="Arial"/>
              </a:rPr>
              <a:t>ODM EDUCATIONAL GROUP</a:t>
            </a:r>
            <a:endParaRPr sz="3000" b="1" kern="0">
              <a:solidFill>
                <a:srgbClr val="FF0000"/>
              </a:solidFill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pPr>
            <a:endParaRPr sz="3000" kern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 descr="football matc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357694"/>
            <a:ext cx="3707834" cy="20957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1285860"/>
            <a:ext cx="5286412" cy="1143000"/>
          </a:xfrm>
        </p:spPr>
        <p:txBody>
          <a:bodyPr>
            <a:normAutofit/>
          </a:bodyPr>
          <a:lstStyle/>
          <a:p>
            <a:r>
              <a:rPr lang="en-IN" sz="2200" b="1" dirty="0" smtClean="0">
                <a:solidFill>
                  <a:srgbClr val="FF0000"/>
                </a:solidFill>
              </a:rPr>
              <a:t>Teaching-Learning Output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80" y="2714620"/>
            <a:ext cx="5572164" cy="2257428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IN" sz="1400" dirty="0" smtClean="0"/>
              <a:t>         At </a:t>
            </a:r>
            <a:r>
              <a:rPr lang="en-IN" sz="1400" dirty="0" smtClean="0"/>
              <a:t>the end of the chapter, what we expect the child to qualitatively know, understand and apply are - the literary concepts and linguistic nuances to be covered in this topic with a view to upgrade the proficiency level in English language while enriching individual global exposure, as envisaged by CBSE.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0"/>
            <a:ext cx="157160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Let’s Know The Writer –  A. </a:t>
            </a:r>
            <a:r>
              <a:rPr lang="en-US" sz="2400" b="1" dirty="0" smtClean="0">
                <a:solidFill>
                  <a:srgbClr val="FF0000"/>
                </a:solidFill>
              </a:rPr>
              <a:t>R. Barton </a:t>
            </a:r>
            <a:endParaRPr lang="en-IN" sz="2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166" y="2000240"/>
            <a:ext cx="4000528" cy="2428892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  <a:buNone/>
            </a:pPr>
            <a:r>
              <a:rPr lang="en-US" sz="1400" dirty="0" smtClean="0"/>
              <a:t>	-A modern writer from Zurich</a:t>
            </a:r>
            <a:br>
              <a:rPr lang="en-US" sz="1400" dirty="0" smtClean="0"/>
            </a:br>
            <a:r>
              <a:rPr lang="en-US" sz="1400" dirty="0" smtClean="0"/>
              <a:t>- Writes stories with adolescence concern</a:t>
            </a:r>
            <a:br>
              <a:rPr lang="en-US" sz="1400" dirty="0" smtClean="0"/>
            </a:br>
            <a:r>
              <a:rPr lang="en-US" sz="1400" dirty="0" smtClean="0"/>
              <a:t>- A role model for the teenagers</a:t>
            </a:r>
            <a:endParaRPr lang="en-IN" sz="1400" dirty="0" smtClean="0"/>
          </a:p>
        </p:txBody>
      </p:sp>
      <p:pic>
        <p:nvPicPr>
          <p:cNvPr id="6" name="Picture 5" descr="Bartan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116" y="1928802"/>
            <a:ext cx="2129660" cy="297031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0"/>
            <a:ext cx="1500166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4214842" cy="725470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THEME OF THE LESSON</a:t>
            </a:r>
            <a:endParaRPr lang="en-IN" sz="2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64" y="1500174"/>
            <a:ext cx="4614866" cy="2357454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  <a:buFontTx/>
              <a:buChar char="-"/>
            </a:pPr>
            <a:r>
              <a:rPr lang="en-IN" sz="1400" dirty="0" smtClean="0"/>
              <a:t>- Teenage fantasy  &amp; surrealism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en-IN" sz="1400" dirty="0" smtClean="0"/>
              <a:t>- Fantasy beyond  approach leads to misery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en-IN" sz="1400" dirty="0" smtClean="0"/>
              <a:t>- Teenagers’ idolization of successful people leads to costly consequences .</a:t>
            </a:r>
          </a:p>
          <a:p>
            <a:pPr>
              <a:lnSpc>
                <a:spcPct val="250000"/>
              </a:lnSpc>
              <a:buFontTx/>
              <a:buChar char="-"/>
            </a:pPr>
            <a:endParaRPr lang="en-IN" sz="1400" dirty="0" smtClean="0"/>
          </a:p>
          <a:p>
            <a:pPr>
              <a:lnSpc>
                <a:spcPct val="250000"/>
              </a:lnSpc>
              <a:buFontTx/>
              <a:buChar char="-"/>
            </a:pPr>
            <a:endParaRPr lang="en-IN" sz="1400" dirty="0" smtClean="0"/>
          </a:p>
        </p:txBody>
      </p:sp>
      <p:pic>
        <p:nvPicPr>
          <p:cNvPr id="6" name="Picture 5" descr="Sophie's place for da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4000504"/>
            <a:ext cx="4857784" cy="2617331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5900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CHARACTERS IN THE PLOT</a:t>
            </a:r>
            <a:endParaRPr lang="en-IN" sz="2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50000"/>
              </a:lnSpc>
              <a:buFontTx/>
              <a:buChar char="-"/>
            </a:pPr>
            <a:r>
              <a:rPr lang="en-IN" sz="1400" b="1" u="sng" dirty="0" smtClean="0"/>
              <a:t>Sophie</a:t>
            </a:r>
            <a:r>
              <a:rPr lang="en-IN" sz="1400" dirty="0" smtClean="0"/>
              <a:t> :   -An adolescent girl , highly ambitious, living in a world of dreams and fantasy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en-IN" sz="1400" b="1" u="sng" dirty="0" err="1" smtClean="0"/>
              <a:t>Jansie</a:t>
            </a:r>
            <a:r>
              <a:rPr lang="en-IN" sz="1400" b="1" u="sng" dirty="0" smtClean="0"/>
              <a:t> :</a:t>
            </a:r>
            <a:r>
              <a:rPr lang="en-IN" sz="1400" dirty="0" smtClean="0"/>
              <a:t> Sophie’s close friend, and very practical, about their status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en-IN" sz="1400" b="1" u="sng" dirty="0" smtClean="0"/>
              <a:t>Danny Casey </a:t>
            </a:r>
            <a:r>
              <a:rPr lang="en-IN" sz="1400" dirty="0" smtClean="0"/>
              <a:t>: -A footballer idolized by Sophie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en-IN" sz="1400" b="1" u="sng" dirty="0" smtClean="0"/>
              <a:t>Geoff : </a:t>
            </a:r>
            <a:r>
              <a:rPr lang="en-IN" sz="1400" dirty="0" smtClean="0"/>
              <a:t>Elder brother of Sophie; sports enthusiast; motor mechanic; </a:t>
            </a:r>
            <a:br>
              <a:rPr lang="en-IN" sz="1400" dirty="0" smtClean="0"/>
            </a:br>
            <a:r>
              <a:rPr lang="en-IN" sz="1400" dirty="0" smtClean="0"/>
              <a:t>confidant of Sophie’s desires and fantasies.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en-IN" sz="1400" b="1" dirty="0" smtClean="0"/>
              <a:t>Sophie’s father: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en-IN" sz="1400" b="1" dirty="0" smtClean="0"/>
              <a:t>Derek : </a:t>
            </a:r>
            <a:r>
              <a:rPr lang="en-IN" sz="1400" dirty="0" smtClean="0"/>
              <a:t>Sophie’s younger brother</a:t>
            </a:r>
            <a:br>
              <a:rPr lang="en-IN" sz="1400" dirty="0" smtClean="0"/>
            </a:br>
            <a:r>
              <a:rPr lang="en-IN" sz="1400" dirty="0" smtClean="0"/>
              <a:t>	</a:t>
            </a:r>
            <a:endParaRPr lang="en-IN" sz="1400" dirty="0"/>
          </a:p>
        </p:txBody>
      </p:sp>
      <p:pic>
        <p:nvPicPr>
          <p:cNvPr id="7" name="Picture 6" descr="Sophie-1.jpg"/>
          <p:cNvPicPr>
            <a:picLocks noChangeAspect="1"/>
          </p:cNvPicPr>
          <p:nvPr/>
        </p:nvPicPr>
        <p:blipFill>
          <a:blip r:embed="rId2"/>
          <a:srcRect r="13158"/>
          <a:stretch>
            <a:fillRect/>
          </a:stretch>
        </p:blipFill>
        <p:spPr>
          <a:xfrm>
            <a:off x="6215074" y="2214554"/>
            <a:ext cx="2500330" cy="2879168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5900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0324"/>
            <a:ext cx="8229600" cy="582594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An Introduction to the Topic</a:t>
            </a:r>
            <a:endParaRPr lang="en-IN" sz="2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en-IN" sz="1400" b="1" dirty="0" smtClean="0"/>
              <a:t>This Lesson  has this perceptual reality.</a:t>
            </a:r>
          </a:p>
          <a:p>
            <a:pPr>
              <a:buNone/>
            </a:pPr>
            <a:r>
              <a:rPr lang="en-IN" sz="1400" dirty="0" smtClean="0"/>
              <a:t>		</a:t>
            </a:r>
          </a:p>
          <a:p>
            <a:pPr>
              <a:lnSpc>
                <a:spcPct val="250000"/>
              </a:lnSpc>
              <a:buNone/>
            </a:pPr>
            <a:r>
              <a:rPr lang="en-IN" sz="1400" dirty="0" smtClean="0"/>
              <a:t>		- Teenagers are dreamy adolescents.</a:t>
            </a:r>
          </a:p>
          <a:p>
            <a:pPr>
              <a:lnSpc>
                <a:spcPct val="250000"/>
              </a:lnSpc>
              <a:buNone/>
            </a:pPr>
            <a:r>
              <a:rPr lang="en-IN" sz="1400" dirty="0" smtClean="0"/>
              <a:t>		- This period brims up with aspirations for many things ,</a:t>
            </a:r>
          </a:p>
          <a:p>
            <a:pPr>
              <a:lnSpc>
                <a:spcPct val="250000"/>
              </a:lnSpc>
              <a:buNone/>
            </a:pPr>
            <a:r>
              <a:rPr lang="en-IN" sz="1400" dirty="0" smtClean="0"/>
              <a:t> 		   even for the impossible.</a:t>
            </a:r>
          </a:p>
          <a:p>
            <a:pPr>
              <a:lnSpc>
                <a:spcPct val="250000"/>
              </a:lnSpc>
              <a:buNone/>
            </a:pPr>
            <a:r>
              <a:rPr lang="en-IN" sz="1400" dirty="0" smtClean="0"/>
              <a:t>		- Most of the teenagers have their role models  to emulate of .</a:t>
            </a:r>
          </a:p>
          <a:p>
            <a:pPr>
              <a:buNone/>
            </a:pPr>
            <a:r>
              <a:rPr lang="en-IN" sz="1400" dirty="0" smtClean="0"/>
              <a:t>		</a:t>
            </a:r>
          </a:p>
          <a:p>
            <a:pPr>
              <a:buNone/>
            </a:pPr>
            <a:r>
              <a:rPr lang="en-IN" sz="1400" dirty="0" smtClean="0"/>
              <a:t>		</a:t>
            </a:r>
          </a:p>
          <a:p>
            <a:pPr>
              <a:buNone/>
            </a:pPr>
            <a:r>
              <a:rPr lang="en-IN" sz="1800" dirty="0" smtClean="0"/>
              <a:t>	</a:t>
            </a:r>
            <a:endParaRPr lang="en-IN" sz="1400" dirty="0"/>
          </a:p>
        </p:txBody>
      </p:sp>
      <p:pic>
        <p:nvPicPr>
          <p:cNvPr id="7" name="Picture 6" descr="Sophie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579" y="3786190"/>
            <a:ext cx="4757751" cy="2723292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5900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LESSON CONTENTS </a:t>
            </a:r>
            <a:r>
              <a:rPr lang="en-IN" sz="2200" b="1" dirty="0" smtClean="0">
                <a:solidFill>
                  <a:srgbClr val="FF0000"/>
                </a:solidFill>
              </a:rPr>
              <a:t/>
            </a:r>
            <a:br>
              <a:rPr lang="en-IN" sz="2200" b="1" dirty="0" smtClean="0">
                <a:solidFill>
                  <a:srgbClr val="FF0000"/>
                </a:solidFill>
              </a:rPr>
            </a:br>
            <a:r>
              <a:rPr lang="en-IN" sz="2200" b="1" dirty="0" smtClean="0">
                <a:solidFill>
                  <a:srgbClr val="FF0000"/>
                </a:solidFill>
              </a:rPr>
              <a:t> 		 			        </a:t>
            </a:r>
            <a:r>
              <a:rPr lang="en-IN" sz="1800" dirty="0" smtClean="0"/>
              <a:t>(</a:t>
            </a:r>
            <a:r>
              <a:rPr lang="en-IN" sz="1800" dirty="0" smtClean="0"/>
              <a:t>Page- 77)</a:t>
            </a:r>
            <a:endParaRPr lang="en-IN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607220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1800" b="1" u="sng" dirty="0" smtClean="0"/>
              <a:t>The Lesson Begins…</a:t>
            </a:r>
          </a:p>
          <a:p>
            <a:pPr>
              <a:buNone/>
            </a:pPr>
            <a:r>
              <a:rPr lang="en-US" sz="1800" b="1" dirty="0" smtClean="0"/>
              <a:t>		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en-US" sz="1400" b="1" dirty="0" smtClean="0">
                <a:solidFill>
                  <a:srgbClr val="7030A0"/>
                </a:solidFill>
              </a:rPr>
              <a:t>“When I leave,” Sophie said, coming home from school,  “I’m going to have a boutique.”</a:t>
            </a:r>
            <a:endParaRPr lang="en-IN" sz="1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rgbClr val="7030A0"/>
                </a:solidFill>
              </a:rPr>
              <a:t>		</a:t>
            </a:r>
            <a:r>
              <a:rPr lang="en-US" sz="1400" b="1" dirty="0" err="1" smtClean="0">
                <a:solidFill>
                  <a:srgbClr val="7030A0"/>
                </a:solidFill>
              </a:rPr>
              <a:t>Jansie</a:t>
            </a:r>
            <a:r>
              <a:rPr lang="en-US" sz="1400" b="1" dirty="0" smtClean="0">
                <a:solidFill>
                  <a:srgbClr val="7030A0"/>
                </a:solidFill>
              </a:rPr>
              <a:t>, linking arms with her along the street; looked doubtful.</a:t>
            </a:r>
            <a:endParaRPr lang="en-IN" sz="1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rgbClr val="7030A0"/>
                </a:solidFill>
              </a:rPr>
              <a:t>		“Takes money, </a:t>
            </a:r>
            <a:r>
              <a:rPr lang="en-US" sz="1400" b="1" dirty="0" err="1" smtClean="0">
                <a:solidFill>
                  <a:srgbClr val="7030A0"/>
                </a:solidFill>
              </a:rPr>
              <a:t>Soaf</a:t>
            </a:r>
            <a:r>
              <a:rPr lang="en-US" sz="1400" b="1" dirty="0" smtClean="0">
                <a:solidFill>
                  <a:srgbClr val="7030A0"/>
                </a:solidFill>
              </a:rPr>
              <a:t>, something like  that.”</a:t>
            </a:r>
            <a:endParaRPr lang="en-IN" sz="1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rgbClr val="7030A0"/>
                </a:solidFill>
              </a:rPr>
              <a:t>		“I’ll find it,” Sophie said, staring far down the street. “Take you a long time to save that much.”</a:t>
            </a:r>
            <a:endParaRPr lang="en-IN" sz="1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rgbClr val="7030A0"/>
                </a:solidFill>
              </a:rPr>
              <a:t>		“Well I’ll be a manager then — yes, of course — to begin with. Till I’ve got enough. But anyway, I 	know just how it’s all going to look.”</a:t>
            </a:r>
            <a:endParaRPr lang="en-IN" sz="1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rgbClr val="7030A0"/>
                </a:solidFill>
              </a:rPr>
              <a:t>		“They wouldn’t make you manager straight off, </a:t>
            </a:r>
            <a:r>
              <a:rPr lang="en-US" sz="1400" b="1" dirty="0" err="1" smtClean="0">
                <a:solidFill>
                  <a:srgbClr val="7030A0"/>
                </a:solidFill>
              </a:rPr>
              <a:t>Soaf</a:t>
            </a:r>
            <a:r>
              <a:rPr lang="en-US" sz="1400" b="1" dirty="0" smtClean="0">
                <a:solidFill>
                  <a:srgbClr val="7030A0"/>
                </a:solidFill>
              </a:rPr>
              <a:t>.” </a:t>
            </a:r>
            <a:br>
              <a:rPr lang="en-US" sz="1400" b="1" dirty="0" smtClean="0">
                <a:solidFill>
                  <a:srgbClr val="7030A0"/>
                </a:solidFill>
              </a:rPr>
            </a:br>
            <a:endParaRPr lang="en-US" sz="1400" b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n-US" sz="1400" dirty="0" smtClean="0"/>
              <a:t>Sophie &amp; </a:t>
            </a:r>
            <a:r>
              <a:rPr lang="en-US" sz="1400" dirty="0" err="1" smtClean="0"/>
              <a:t>Jansie</a:t>
            </a:r>
            <a:r>
              <a:rPr lang="en-US" sz="1400" dirty="0" smtClean="0"/>
              <a:t> talk of their career plan, after their schooling gets over.</a:t>
            </a:r>
          </a:p>
          <a:p>
            <a:pPr>
              <a:buFontTx/>
              <a:buChar char="-"/>
            </a:pPr>
            <a:r>
              <a:rPr lang="en-US" sz="1400" dirty="0" smtClean="0"/>
              <a:t>Sophie dreams of becoming a Boutique owner, which </a:t>
            </a:r>
            <a:r>
              <a:rPr lang="en-US" sz="1400" dirty="0" err="1" smtClean="0"/>
              <a:t>Jansie</a:t>
            </a:r>
            <a:r>
              <a:rPr lang="en-US" sz="1400" dirty="0" smtClean="0"/>
              <a:t> says, is a costly affair.</a:t>
            </a:r>
          </a:p>
          <a:p>
            <a:pPr>
              <a:buFontTx/>
              <a:buChar char="-"/>
            </a:pPr>
            <a:r>
              <a:rPr lang="en-US" sz="1400" dirty="0" smtClean="0"/>
              <a:t>To mobilize funds for her plan, she plans  to be a Manager and an Actress.</a:t>
            </a:r>
            <a:br>
              <a:rPr lang="en-US" sz="1400" dirty="0" smtClean="0"/>
            </a:br>
            <a:r>
              <a:rPr lang="en-US" sz="1400" dirty="0" smtClean="0"/>
              <a:t> 	- </a:t>
            </a:r>
            <a:r>
              <a:rPr lang="en-US" sz="1400" dirty="0" err="1" smtClean="0"/>
              <a:t>Jansie</a:t>
            </a:r>
            <a:r>
              <a:rPr lang="en-US" sz="1400" dirty="0" smtClean="0"/>
              <a:t> reminds  that they were fit for workers in biscuit factory.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			</a:t>
            </a:r>
            <a:r>
              <a:rPr lang="en-US" sz="1400" b="1" i="1" dirty="0" smtClean="0">
                <a:solidFill>
                  <a:srgbClr val="7030A0"/>
                </a:solidFill>
              </a:rPr>
              <a:t>“I’ll be like Mary Quant,” Sophie said. “I’ll be a natural.</a:t>
            </a: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400" b="1" i="1" dirty="0" smtClean="0">
                <a:solidFill>
                  <a:srgbClr val="7030A0"/>
                </a:solidFill>
              </a:rPr>
              <a:t>			They’ll see it from the start. I’ll have the  most  amazing </a:t>
            </a:r>
            <a:br>
              <a:rPr lang="en-US" sz="1400" b="1" i="1" dirty="0" smtClean="0">
                <a:solidFill>
                  <a:srgbClr val="7030A0"/>
                </a:solidFill>
              </a:rPr>
            </a:br>
            <a:r>
              <a:rPr lang="en-US" sz="1400" b="1" i="1" dirty="0" smtClean="0">
                <a:solidFill>
                  <a:srgbClr val="7030A0"/>
                </a:solidFill>
              </a:rPr>
              <a:t>		shop this city’s ever seen.’”</a:t>
            </a:r>
          </a:p>
          <a:p>
            <a:pPr>
              <a:buNone/>
            </a:pPr>
            <a:r>
              <a:rPr lang="en-US" sz="1600" b="1" u="sng" dirty="0" smtClean="0"/>
              <a:t>Vocabulary</a:t>
            </a:r>
            <a:r>
              <a:rPr lang="en-US" sz="1600" b="1" dirty="0" smtClean="0"/>
              <a:t> : </a:t>
            </a:r>
            <a:br>
              <a:rPr lang="en-US" sz="1600" b="1" dirty="0" smtClean="0"/>
            </a:br>
            <a:r>
              <a:rPr lang="en-US" sz="1400" dirty="0" smtClean="0"/>
              <a:t>Boutique – a small shop selling fashionable clothes and accessories</a:t>
            </a:r>
            <a:endParaRPr lang="en-IN" sz="1600" dirty="0" smtClean="0"/>
          </a:p>
          <a:p>
            <a:pPr>
              <a:buFontTx/>
              <a:buChar char="-"/>
            </a:pPr>
            <a:r>
              <a:rPr lang="en-US" sz="1400" dirty="0" smtClean="0"/>
              <a:t>Mary Quaint :  a British fashion icon</a:t>
            </a:r>
          </a:p>
          <a:p>
            <a:pPr>
              <a:buFontTx/>
              <a:buChar char="-"/>
            </a:pPr>
            <a:r>
              <a:rPr lang="en-US" sz="1400" dirty="0" smtClean="0"/>
              <a:t>Earmarked- destined for</a:t>
            </a:r>
          </a:p>
          <a:p>
            <a:pPr algn="just">
              <a:buNone/>
            </a:pPr>
            <a:r>
              <a:rPr lang="en-US" sz="1400" dirty="0" smtClean="0"/>
              <a:t>	</a:t>
            </a:r>
            <a:endParaRPr lang="en-IN" sz="1400" dirty="0">
              <a:solidFill>
                <a:srgbClr val="0070C0"/>
              </a:solidFill>
            </a:endParaRPr>
          </a:p>
        </p:txBody>
      </p:sp>
      <p:pic>
        <p:nvPicPr>
          <p:cNvPr id="6" name="Picture 5" descr="Sophie &amp; Jans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721238"/>
            <a:ext cx="2143140" cy="322056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2200" b="1" u="sng" dirty="0" smtClean="0">
                <a:solidFill>
                  <a:srgbClr val="FF0000"/>
                </a:solidFill>
              </a:rPr>
              <a:t>Sophie’s Family Rubbishes Her Dreams</a:t>
            </a:r>
            <a:r>
              <a:rPr lang="en-IN" sz="2200" b="1" dirty="0" smtClean="0">
                <a:solidFill>
                  <a:srgbClr val="FF0000"/>
                </a:solidFill>
              </a:rPr>
              <a:t>	</a:t>
            </a:r>
            <a:r>
              <a:rPr lang="en-IN" sz="2200" b="1" dirty="0" smtClean="0"/>
              <a:t>(</a:t>
            </a:r>
            <a:r>
              <a:rPr lang="en-IN" sz="2200" b="1" dirty="0" smtClean="0"/>
              <a:t>Page –78)</a:t>
            </a:r>
          </a:p>
          <a:p>
            <a:pPr>
              <a:lnSpc>
                <a:spcPct val="150000"/>
              </a:lnSpc>
              <a:buNone/>
            </a:pPr>
            <a:r>
              <a:rPr lang="en-US" sz="1400" i="1" dirty="0" smtClean="0"/>
              <a:t>           </a:t>
            </a:r>
            <a:r>
              <a:rPr lang="en-US" sz="1400" dirty="0" smtClean="0"/>
              <a:t>              Sophie’s </a:t>
            </a:r>
            <a:r>
              <a:rPr lang="en-US" sz="1400" dirty="0" smtClean="0"/>
              <a:t>family members  laugh at her dreams.</a:t>
            </a:r>
            <a:br>
              <a:rPr lang="en-US" sz="1400" dirty="0" smtClean="0"/>
            </a:br>
            <a:r>
              <a:rPr lang="en-US" sz="1400" dirty="0" smtClean="0"/>
              <a:t> 	- She belongs to a lower middleclass family, in a single room accommodation</a:t>
            </a:r>
            <a:br>
              <a:rPr lang="en-US" sz="1400" dirty="0" smtClean="0"/>
            </a:br>
            <a:r>
              <a:rPr lang="en-US" sz="1400" dirty="0" smtClean="0"/>
              <a:t> 	- Hearing Sophie’s dreams, her father speaks of a house as their first necessity.</a:t>
            </a:r>
            <a:br>
              <a:rPr lang="en-US" sz="1400" dirty="0" smtClean="0"/>
            </a:br>
            <a:r>
              <a:rPr lang="en-US" sz="1400" dirty="0" smtClean="0"/>
              <a:t> 	- Even her younger brother Derek underestimates her proposition.</a:t>
            </a:r>
            <a:br>
              <a:rPr lang="en-US" sz="1400" dirty="0" smtClean="0"/>
            </a:br>
            <a:endParaRPr lang="en-US" sz="1400" dirty="0" smtClean="0"/>
          </a:p>
          <a:p>
            <a:pPr>
              <a:lnSpc>
                <a:spcPct val="150000"/>
              </a:lnSpc>
              <a:buNone/>
            </a:pPr>
            <a:r>
              <a:rPr lang="en-US" sz="1400" dirty="0" smtClean="0"/>
              <a:t>		</a:t>
            </a:r>
            <a:r>
              <a:rPr lang="en-US" sz="1400" b="1" i="1" dirty="0" smtClean="0">
                <a:solidFill>
                  <a:srgbClr val="7030A0"/>
                </a:solidFill>
              </a:rPr>
              <a:t>    “She thinks money grows on trees, don’t she, Dad?’ </a:t>
            </a:r>
            <a:br>
              <a:rPr lang="en-US" sz="1400" b="1" i="1" dirty="0" smtClean="0">
                <a:solidFill>
                  <a:srgbClr val="7030A0"/>
                </a:solidFill>
              </a:rPr>
            </a:br>
            <a:r>
              <a:rPr lang="en-US" sz="1400" b="1" i="1" dirty="0" smtClean="0">
                <a:solidFill>
                  <a:srgbClr val="7030A0"/>
                </a:solidFill>
              </a:rPr>
              <a:t>	     said little Derek, hanging on the back of his father’s chair.</a:t>
            </a:r>
            <a:br>
              <a:rPr lang="en-US" sz="1400" b="1" i="1" dirty="0" smtClean="0">
                <a:solidFill>
                  <a:srgbClr val="7030A0"/>
                </a:solidFill>
              </a:rPr>
            </a:br>
            <a:endParaRPr lang="en-US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dirty="0" smtClean="0"/>
              <a:t>Sophie feels uneasy in the house &amp; looks for her brother Geoff.</a:t>
            </a:r>
          </a:p>
          <a:p>
            <a:pPr>
              <a:lnSpc>
                <a:spcPct val="150000"/>
              </a:lnSpc>
              <a:buNone/>
            </a:pPr>
            <a:r>
              <a:rPr lang="en-US" sz="1400" dirty="0" smtClean="0"/>
              <a:t> -      Out of school for three years; now a motor </a:t>
            </a:r>
            <a:r>
              <a:rPr lang="en-US" sz="1400" dirty="0" smtClean="0"/>
              <a:t>mechanic</a:t>
            </a:r>
            <a:endParaRPr lang="en-IN" sz="1400" dirty="0" smtClean="0"/>
          </a:p>
          <a:p>
            <a:pPr>
              <a:lnSpc>
                <a:spcPct val="150000"/>
              </a:lnSpc>
              <a:buNone/>
            </a:pPr>
            <a:r>
              <a:rPr lang="en-IN" sz="1400" dirty="0" smtClean="0"/>
              <a:t> </a:t>
            </a:r>
            <a:r>
              <a:rPr lang="en-IN" sz="1400" dirty="0" smtClean="0"/>
              <a:t> </a:t>
            </a:r>
            <a:r>
              <a:rPr lang="en-US" sz="1400" dirty="0" smtClean="0"/>
              <a:t>- </a:t>
            </a:r>
            <a:r>
              <a:rPr lang="en-US" sz="1400" dirty="0" smtClean="0"/>
              <a:t>Sophie plans to move one day with her brother and socialize  outside her house</a:t>
            </a:r>
            <a:r>
              <a:rPr lang="en-US" sz="1400" dirty="0" smtClean="0"/>
              <a:t>.</a:t>
            </a:r>
            <a:endParaRPr lang="en-US" sz="1400" dirty="0" smtClean="0"/>
          </a:p>
          <a:p>
            <a:pPr>
              <a:lnSpc>
                <a:spcPct val="150000"/>
              </a:lnSpc>
              <a:buNone/>
            </a:pPr>
            <a:r>
              <a:rPr lang="en-US" sz="1400" dirty="0" smtClean="0"/>
              <a:t> </a:t>
            </a:r>
            <a:r>
              <a:rPr lang="en-US" sz="1400" dirty="0" smtClean="0"/>
              <a:t> - </a:t>
            </a:r>
            <a:r>
              <a:rPr lang="en-US" sz="1400" dirty="0" smtClean="0"/>
              <a:t>She got a chance to move out by sitting behind her brother.</a:t>
            </a:r>
            <a:endParaRPr lang="en-IN" sz="800" dirty="0"/>
          </a:p>
        </p:txBody>
      </p:sp>
      <p:pic>
        <p:nvPicPr>
          <p:cNvPr id="6" name="Picture 5" descr="motor mechanic.jpg"/>
          <p:cNvPicPr>
            <a:picLocks noChangeAspect="1"/>
          </p:cNvPicPr>
          <p:nvPr/>
        </p:nvPicPr>
        <p:blipFill>
          <a:blip r:embed="rId2"/>
          <a:srcRect r="7130"/>
          <a:stretch>
            <a:fillRect/>
          </a:stretch>
        </p:blipFill>
        <p:spPr>
          <a:xfrm>
            <a:off x="6858016" y="1785926"/>
            <a:ext cx="2214578" cy="1586841"/>
          </a:xfrm>
          <a:prstGeom prst="rect">
            <a:avLst/>
          </a:prstGeom>
        </p:spPr>
      </p:pic>
      <p:pic>
        <p:nvPicPr>
          <p:cNvPr id="7" name="Picture 6" descr="bike rid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4429132"/>
            <a:ext cx="2179610" cy="14287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0034" y="4994988"/>
            <a:ext cx="3071834" cy="153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smtClean="0"/>
              <a:t>Vocabulary 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sz="1400" dirty="0" smtClean="0"/>
              <a:t>Shepherd’s pie – a dish of minced </a:t>
            </a:r>
            <a:br>
              <a:rPr lang="en-US" sz="1400" dirty="0" smtClean="0"/>
            </a:br>
            <a:r>
              <a:rPr lang="en-US" sz="1400" dirty="0" smtClean="0"/>
              <a:t>meat  under a layer of mashed potato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Incongruity- unsuitability </a:t>
            </a:r>
          </a:p>
        </p:txBody>
      </p:sp>
      <p:pic>
        <p:nvPicPr>
          <p:cNvPr id="9" name="Pictur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5900" y="0"/>
            <a:ext cx="1308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285728"/>
            <a:ext cx="864399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b="1" u="sng" dirty="0" smtClean="0">
                <a:solidFill>
                  <a:srgbClr val="FF0000"/>
                </a:solidFill>
              </a:rPr>
              <a:t> </a:t>
            </a:r>
            <a:r>
              <a:rPr lang="en-IN" sz="2200" b="1" u="sng" dirty="0" smtClean="0">
                <a:solidFill>
                  <a:srgbClr val="FF0000"/>
                </a:solidFill>
              </a:rPr>
              <a:t>      </a:t>
            </a:r>
            <a:r>
              <a:rPr lang="en-IN" sz="2200" b="1" u="sng" dirty="0" smtClean="0">
                <a:solidFill>
                  <a:srgbClr val="FF0000"/>
                </a:solidFill>
              </a:rPr>
              <a:t>Sophie </a:t>
            </a:r>
            <a:r>
              <a:rPr lang="en-IN" sz="2200" b="1" u="sng" dirty="0" smtClean="0">
                <a:solidFill>
                  <a:srgbClr val="FF0000"/>
                </a:solidFill>
              </a:rPr>
              <a:t>confides Geoff about her </a:t>
            </a:r>
            <a:r>
              <a:rPr lang="en-IN" sz="2200" b="1" u="sng" dirty="0" err="1" smtClean="0">
                <a:solidFill>
                  <a:srgbClr val="FF0000"/>
                </a:solidFill>
              </a:rPr>
              <a:t>meeing</a:t>
            </a:r>
            <a:r>
              <a:rPr lang="en-IN" sz="2200" b="1" u="sng" dirty="0" smtClean="0">
                <a:solidFill>
                  <a:srgbClr val="FF0000"/>
                </a:solidFill>
              </a:rPr>
              <a:t> with Danny Casey</a:t>
            </a:r>
            <a:r>
              <a:rPr lang="en-IN" sz="2200" b="1" dirty="0" smtClean="0">
                <a:solidFill>
                  <a:srgbClr val="FF0000"/>
                </a:solidFill>
              </a:rPr>
              <a:t>	</a:t>
            </a:r>
            <a:r>
              <a:rPr lang="en-IN" sz="1400" b="1" dirty="0" smtClean="0"/>
              <a:t>(Page-79-80)</a:t>
            </a:r>
          </a:p>
          <a:p>
            <a:endParaRPr lang="en-IN" sz="1400" b="1" i="1" u="sng" dirty="0" smtClean="0"/>
          </a:p>
          <a:p>
            <a:pPr>
              <a:lnSpc>
                <a:spcPct val="150000"/>
              </a:lnSpc>
            </a:pPr>
            <a:r>
              <a:rPr lang="en-US" sz="1400" b="1" i="1" dirty="0" smtClean="0"/>
              <a:t>	</a:t>
            </a:r>
            <a:r>
              <a:rPr lang="en-US" sz="1400" b="1" i="1" dirty="0" smtClean="0">
                <a:solidFill>
                  <a:srgbClr val="7030A0"/>
                </a:solidFill>
              </a:rPr>
              <a:t>“She was conscious of a vast world out there waiting for her and she knew instinctively that </a:t>
            </a:r>
            <a:br>
              <a:rPr lang="en-US" sz="1400" b="1" i="1" dirty="0" smtClean="0">
                <a:solidFill>
                  <a:srgbClr val="7030A0"/>
                </a:solidFill>
              </a:rPr>
            </a:br>
            <a:r>
              <a:rPr lang="en-US" sz="1400" b="1" i="1" dirty="0" smtClean="0">
                <a:solidFill>
                  <a:srgbClr val="7030A0"/>
                </a:solidFill>
              </a:rPr>
              <a:t> 	she would feel  as  at  home  there  as  in the</a:t>
            </a:r>
            <a:r>
              <a:rPr lang="en-IN" sz="1400" b="1" i="1" dirty="0" smtClean="0">
                <a:solidFill>
                  <a:srgbClr val="7030A0"/>
                </a:solidFill>
              </a:rPr>
              <a:t> </a:t>
            </a:r>
            <a:r>
              <a:rPr lang="en-US" sz="1400" b="1" i="1" dirty="0" smtClean="0">
                <a:solidFill>
                  <a:srgbClr val="7030A0"/>
                </a:solidFill>
              </a:rPr>
              <a:t>city which had always been her home .”</a:t>
            </a:r>
            <a:br>
              <a:rPr lang="en-US" sz="1400" b="1" i="1" dirty="0" smtClean="0">
                <a:solidFill>
                  <a:srgbClr val="7030A0"/>
                </a:solidFill>
              </a:rPr>
            </a:br>
            <a:endParaRPr lang="en-US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dirty="0" smtClean="0"/>
              <a:t>                        Both </a:t>
            </a:r>
            <a:r>
              <a:rPr lang="en-US" sz="1400" dirty="0" smtClean="0"/>
              <a:t>Geoff and  Sophie move out  when Sophie confides  to her brother that – </a:t>
            </a:r>
            <a:br>
              <a:rPr lang="en-US" sz="1400" dirty="0" smtClean="0"/>
            </a:br>
            <a:r>
              <a:rPr lang="en-US" sz="1400" dirty="0" smtClean="0"/>
              <a:t> 	- She met Danny Casey , an Irish soccer star,  in Arcade shopping mall.</a:t>
            </a:r>
            <a:br>
              <a:rPr lang="en-US" sz="1400" dirty="0" smtClean="0"/>
            </a:br>
            <a:r>
              <a:rPr lang="en-US" sz="1400" dirty="0" smtClean="0"/>
              <a:t> 	- She wanted an autograph  for Derek; but they didn’t have pen and paper.</a:t>
            </a:r>
            <a:br>
              <a:rPr lang="en-US" sz="1400" dirty="0" smtClean="0"/>
            </a:br>
            <a:r>
              <a:rPr lang="en-US" sz="1400" dirty="0" smtClean="0"/>
              <a:t> 	- Sophie started talking of clothes at the Royce’s; decided to meet next week for autograph.</a:t>
            </a:r>
            <a:br>
              <a:rPr lang="en-US" sz="1400" dirty="0" smtClean="0"/>
            </a:br>
            <a:r>
              <a:rPr lang="en-US" sz="1400" dirty="0" smtClean="0"/>
              <a:t>	- Geoff didn’t believe ; was described about Casey’s appearance</a:t>
            </a:r>
            <a:r>
              <a:rPr lang="en-US" sz="1400" dirty="0" smtClean="0"/>
              <a:t>.</a:t>
            </a:r>
            <a:r>
              <a:rPr lang="en-US" sz="1400" dirty="0" smtClean="0"/>
              <a:t>	</a:t>
            </a:r>
            <a:endParaRPr lang="en-IN" sz="1400" b="1" i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en-US" sz="1400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rgbClr val="7030A0"/>
                </a:solidFill>
              </a:rPr>
              <a:t>      </a:t>
            </a:r>
            <a:r>
              <a:rPr lang="en-US" sz="1400" b="1" dirty="0" smtClean="0">
                <a:solidFill>
                  <a:srgbClr val="7030A0"/>
                </a:solidFill>
              </a:rPr>
              <a:t>                  </a:t>
            </a:r>
            <a:r>
              <a:rPr lang="en-US" sz="1400" dirty="0" smtClean="0"/>
              <a:t>Geoff </a:t>
            </a:r>
            <a:r>
              <a:rPr lang="en-US" sz="1400" dirty="0" smtClean="0"/>
              <a:t>shared it with family  only to add to father’s dismay.</a:t>
            </a:r>
            <a:br>
              <a:rPr lang="en-US" sz="1400" dirty="0" smtClean="0"/>
            </a:br>
            <a:r>
              <a:rPr lang="en-US" sz="1400" dirty="0" smtClean="0"/>
              <a:t> 	- Father questions  on Casey’s ability  &amp; financial strength</a:t>
            </a:r>
            <a:br>
              <a:rPr lang="en-US" sz="1400" dirty="0" smtClean="0"/>
            </a:br>
            <a:r>
              <a:rPr lang="en-US" sz="1400" dirty="0" smtClean="0"/>
              <a:t> 	   like all fathers to decide  a match for their daughters.</a:t>
            </a:r>
            <a:br>
              <a:rPr lang="en-US" sz="1400" dirty="0" smtClean="0"/>
            </a:br>
            <a:r>
              <a:rPr lang="en-US" sz="1400" dirty="0" smtClean="0"/>
              <a:t> 	</a:t>
            </a:r>
            <a:endParaRPr lang="en-IN" sz="1400" dirty="0" smtClean="0"/>
          </a:p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	</a:t>
            </a:r>
            <a:r>
              <a:rPr lang="en-IN" sz="1400" b="1" u="sng" dirty="0" smtClean="0"/>
              <a:t/>
            </a:r>
            <a:br>
              <a:rPr lang="en-IN" sz="1400" b="1" u="sng" dirty="0" smtClean="0"/>
            </a:br>
            <a:r>
              <a:rPr lang="en-US" sz="1400" dirty="0" smtClean="0"/>
              <a:t> 		</a:t>
            </a:r>
            <a:endParaRPr lang="en-IN" sz="1400" dirty="0" smtClean="0"/>
          </a:p>
          <a:p>
            <a:endParaRPr lang="en-IN" b="1" u="sng" dirty="0" smtClean="0">
              <a:solidFill>
                <a:srgbClr val="FF0000"/>
              </a:solidFill>
            </a:endParaRPr>
          </a:p>
          <a:p>
            <a:r>
              <a:rPr lang="en-IN" b="1" dirty="0" smtClean="0">
                <a:solidFill>
                  <a:srgbClr val="FF0000"/>
                </a:solidFill>
              </a:rPr>
              <a:t> 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928662" y="4786322"/>
            <a:ext cx="3000396" cy="185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b="1" u="sng" dirty="0" smtClean="0"/>
              <a:t>Vocabulary 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 </a:t>
            </a:r>
            <a:r>
              <a:rPr lang="en-US" sz="1400" dirty="0" smtClean="0"/>
              <a:t>exotic- unusual/ foreign</a:t>
            </a:r>
            <a:br>
              <a:rPr lang="en-US" sz="1400" dirty="0" smtClean="0"/>
            </a:br>
            <a:r>
              <a:rPr lang="en-US" sz="1400" dirty="0" smtClean="0"/>
              <a:t>- arcade- a covered passage with shops  </a:t>
            </a:r>
            <a:br>
              <a:rPr lang="en-US" sz="1400" dirty="0" smtClean="0"/>
            </a:br>
            <a:r>
              <a:rPr lang="en-US" sz="1400" dirty="0" smtClean="0"/>
              <a:t>   along the sides or a mall</a:t>
            </a:r>
            <a:br>
              <a:rPr lang="en-US" sz="1400" dirty="0" smtClean="0"/>
            </a:br>
            <a:r>
              <a:rPr lang="en-US" sz="1400" dirty="0" smtClean="0"/>
              <a:t>-grunt- an expression of disgust</a:t>
            </a:r>
          </a:p>
        </p:txBody>
      </p:sp>
      <p:pic>
        <p:nvPicPr>
          <p:cNvPr id="9" name="Picture 8" descr="Boutiq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356" y="3857628"/>
            <a:ext cx="2734055" cy="185738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62" y="785794"/>
            <a:ext cx="85722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381</Words>
  <Application>Microsoft Office PowerPoint</Application>
  <PresentationFormat>On-screen Show (4:3)</PresentationFormat>
  <Paragraphs>138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SUBJECT  :  ENGLISH</vt:lpstr>
      <vt:lpstr>Teaching-Learning Output</vt:lpstr>
      <vt:lpstr>Let’s Know The Writer –  A. R. Barton </vt:lpstr>
      <vt:lpstr>THEME OF THE LESSON</vt:lpstr>
      <vt:lpstr>CHARACTERS IN THE PLOT</vt:lpstr>
      <vt:lpstr>An Introduction to the Topic</vt:lpstr>
      <vt:lpstr>LESSON CONTENTS                 (Page- 77)</vt:lpstr>
      <vt:lpstr>Slide 8</vt:lpstr>
      <vt:lpstr>Slide 9</vt:lpstr>
      <vt:lpstr>Sophie’s family goes to watch the match     ( Page-81-82-83)</vt:lpstr>
      <vt:lpstr>Sophie lives in her dreams...   (Page-84-85)  </vt:lpstr>
      <vt:lpstr>From the fancy of Boutique to romantic love...</vt:lpstr>
      <vt:lpstr>CHECKING UP COMPREHENSIVE CLARITY</vt:lpstr>
      <vt:lpstr>Questions… Contd…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 :  ENGLISH</dc:title>
  <dc:creator>lenovo</dc:creator>
  <cp:lastModifiedBy>lenovo</cp:lastModifiedBy>
  <cp:revision>475</cp:revision>
  <dcterms:created xsi:type="dcterms:W3CDTF">2020-07-12T17:36:29Z</dcterms:created>
  <dcterms:modified xsi:type="dcterms:W3CDTF">2021-10-19T07:05:51Z</dcterms:modified>
</cp:coreProperties>
</file>