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341" r:id="rId4"/>
    <p:sldId id="346" r:id="rId5"/>
    <p:sldId id="345" r:id="rId6"/>
    <p:sldId id="347" r:id="rId7"/>
    <p:sldId id="343" r:id="rId8"/>
    <p:sldId id="260" r:id="rId9"/>
    <p:sldId id="26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1541" y="274"/>
      </p:cViewPr>
      <p:guideLst>
        <p:guide orient="horz" pos="1778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8879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 panose="020B0604020202020204"/>
              <a:buChar char="●"/>
              <a:defRPr sz="18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●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●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652780" y="1058545"/>
            <a:ext cx="7390765" cy="172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lang="en-GB"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00" b="1" dirty="0" smtClean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CLASS </a:t>
            </a:r>
            <a:r>
              <a:rPr 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:</a:t>
            </a:r>
            <a:r>
              <a:rPr lang="en-US" alt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 5</a:t>
            </a:r>
            <a:endParaRPr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SUBJECT : </a:t>
            </a:r>
            <a:r>
              <a:rPr lang="en-US" altLang="en-IN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SOCIAL SCIENCE</a:t>
            </a:r>
            <a:endParaRPr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CHAPTER NUMBER:</a:t>
            </a:r>
            <a:r>
              <a:rPr lang="en-US" alt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 </a:t>
            </a:r>
            <a:r>
              <a:rPr lang="en-IN" altLang="en-US" sz="1800" b="1" dirty="0" smtClean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4,5 &amp; 6</a:t>
            </a:r>
            <a:endParaRPr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CHAPTER NAME :</a:t>
            </a:r>
            <a:r>
              <a:rPr lang="en-US" altLang="en-GB" sz="1800" b="1" dirty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 </a:t>
            </a:r>
            <a:r>
              <a:rPr lang="en-US" altLang="en-GB" sz="1800" b="1" dirty="0" smtClean="0">
                <a:latin typeface="Calibri" panose="020F0502020204030204" charset="0"/>
                <a:cs typeface="Calibri" panose="020F0502020204030204" charset="0"/>
                <a:sym typeface="Arial" panose="020B0604020202020204"/>
              </a:rPr>
              <a:t>CLIMATE, DRC &amp; GREENLAND</a:t>
            </a:r>
            <a:endParaRPr lang="en-US" altLang="en-GB"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GB" sz="1800" b="1" i="0" u="none" strike="noStrike" cap="none" dirty="0">
                <a:solidFill>
                  <a:srgbClr val="000000"/>
                </a:solidFill>
                <a:latin typeface="Calibri" panose="020F0502020204030204" charset="0"/>
                <a:ea typeface="Arial" panose="020B0604020202020204"/>
                <a:cs typeface="Calibri" panose="020F0502020204030204" charset="0"/>
                <a:sym typeface="Arial" panose="020B0604020202020204"/>
              </a:rPr>
              <a:t>SUBTOPIC :</a:t>
            </a:r>
            <a:r>
              <a:rPr lang="en-US" altLang="en-GB" sz="1800" b="1" i="0" u="none" strike="noStrike" cap="none" dirty="0">
                <a:solidFill>
                  <a:srgbClr val="000000"/>
                </a:solidFill>
                <a:latin typeface="Calibri" panose="020F0502020204030204" charset="0"/>
                <a:ea typeface="Arial" panose="020B0604020202020204"/>
                <a:cs typeface="Calibri" panose="020F0502020204030204" charset="0"/>
                <a:sym typeface="Arial" panose="020B0604020202020204"/>
              </a:rPr>
              <a:t> </a:t>
            </a:r>
            <a:r>
              <a:rPr lang="en-US" altLang="en-GB" sz="1800" b="1" i="0" u="none" strike="noStrike" cap="none" dirty="0" smtClean="0">
                <a:solidFill>
                  <a:srgbClr val="000000"/>
                </a:solidFill>
                <a:latin typeface="Calibri" panose="020F0502020204030204" charset="0"/>
                <a:ea typeface="Arial" panose="020B0604020202020204"/>
                <a:cs typeface="Calibri" panose="020F0502020204030204" charset="0"/>
                <a:sym typeface="Arial" panose="020B0604020202020204"/>
              </a:rPr>
              <a:t>REVISION 1</a:t>
            </a:r>
            <a:endParaRPr lang="en-US" altLang="en-IN" sz="1800" b="1" i="0" u="none" strike="noStrike" cap="none" dirty="0">
              <a:solidFill>
                <a:srgbClr val="000000"/>
              </a:solidFill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</p:txBody>
      </p:sp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72745" y="1323340"/>
            <a:ext cx="3864610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LEARNING OBJECTIVES: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372745" y="2034540"/>
            <a:ext cx="752262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sz="2000" b="1" dirty="0">
                <a:latin typeface="Calibri" panose="020F0502020204030204" charset="0"/>
                <a:ea typeface="Calibri" panose="020F0502020204030204"/>
                <a:cs typeface="Calibri" panose="020F0502020204030204" charset="0"/>
                <a:sym typeface="Calibri" panose="020F0502020204030204"/>
              </a:rPr>
              <a:t>To enable the learner to know about: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charset="0"/>
                <a:ea typeface="SimSun" panose="02010600030101010101" pitchFamily="2" charset="-122"/>
                <a:cs typeface="Calibri" panose="020F0502020204030204" charset="0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  <a:cs typeface="Calibri" panose="020F0502020204030204" charset="0"/>
              </a:rPr>
              <a:t>heir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  <a:cs typeface="Calibri" panose="020F0502020204030204" charset="0"/>
              </a:rPr>
              <a:t>talent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charset="0"/>
                <a:ea typeface="SimSun" panose="02010600030101010101" pitchFamily="2" charset="-122"/>
                <a:cs typeface="Calibri" panose="020F0502020204030204" charset="0"/>
              </a:rPr>
              <a:t>Their confidence to attempt any related question in the exam.</a:t>
            </a:r>
            <a:endParaRPr lang="en-US" sz="2000" b="1" dirty="0">
              <a:solidFill>
                <a:srgbClr val="000000"/>
              </a:solidFill>
              <a:latin typeface="Calibri" panose="020F0502020204030204" charset="0"/>
              <a:ea typeface="SimSun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4" name="Picture 3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71123" y="489957"/>
            <a:ext cx="158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>
                <a:latin typeface="Calibri" pitchFamily="34" charset="0"/>
                <a:cs typeface="Calibri" pitchFamily="34" charset="0"/>
              </a:rPr>
              <a:t>REVISION 1</a:t>
            </a:r>
            <a:endParaRPr lang="en-US" sz="1800" b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33" y="974026"/>
            <a:ext cx="88917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Choose </a:t>
            </a:r>
            <a:r>
              <a:rPr lang="en-US" sz="2000" b="1" u="sng" dirty="0">
                <a:latin typeface="Calibri" pitchFamily="34" charset="0"/>
                <a:cs typeface="Calibri" pitchFamily="34" charset="0"/>
              </a:rPr>
              <a:t>the correct answer</a:t>
            </a:r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 The scientific study of weather and climatic conditions is called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Meteorology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Biology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Psychology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Zambia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and Angola lie to the ________of the DRC: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north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south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c. east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5037" y="807199"/>
            <a:ext cx="84976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B. </a:t>
            </a:r>
            <a:r>
              <a:rPr lang="en-US" sz="2000" b="1" u="sng" dirty="0">
                <a:latin typeface="Calibri" pitchFamily="34" charset="0"/>
                <a:cs typeface="Calibri" pitchFamily="34" charset="0"/>
              </a:rPr>
              <a:t>Fill in the blanks:</a:t>
            </a:r>
          </a:p>
          <a:p>
            <a:pPr marL="342900" indent="-342900">
              <a:buAutoNum type="arabicPeriod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The heat zone within which the Equator lies in the ______ zone.</a:t>
            </a:r>
          </a:p>
          <a:p>
            <a:pPr marL="342900" indent="-342900">
              <a:buAutoNum type="arabicPeriod"/>
            </a:pPr>
            <a:r>
              <a:rPr lang="en-IN" sz="2000" b="1" dirty="0">
                <a:latin typeface="Calibri" pitchFamily="34" charset="0"/>
                <a:cs typeface="Calibri" pitchFamily="34" charset="0"/>
              </a:rPr>
              <a:t>The main occupation of the people of Congo is _______.</a:t>
            </a:r>
          </a:p>
          <a:p>
            <a:pPr marL="342900" indent="-342900">
              <a:buFont typeface="Arial" panose="020B0604020202020204"/>
              <a:buAutoNum type="arabicPeriod"/>
            </a:pPr>
            <a:r>
              <a:rPr lang="en-IN" sz="2000" b="1" u="sng" dirty="0">
                <a:latin typeface="Calibri" pitchFamily="34" charset="0"/>
                <a:cs typeface="Calibri" pitchFamily="34" charset="0"/>
              </a:rPr>
              <a:t>______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climate is found along coastal Greenland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IN" sz="2000" b="1" dirty="0">
                <a:latin typeface="Calibri" pitchFamily="34" charset="0"/>
                <a:cs typeface="Calibri" pitchFamily="34" charset="0"/>
              </a:rPr>
              <a:t>C. Answer the following questions in one or two sentences: </a:t>
            </a:r>
            <a:br>
              <a:rPr lang="en-IN" sz="2000" b="1" dirty="0">
                <a:latin typeface="Calibri" pitchFamily="34" charset="0"/>
                <a:cs typeface="Calibri" pitchFamily="34" charset="0"/>
              </a:rPr>
            </a:br>
            <a:r>
              <a:rPr lang="en-IN" sz="2000" b="1" dirty="0">
                <a:latin typeface="Calibri" pitchFamily="34" charset="0"/>
                <a:cs typeface="Calibri" pitchFamily="34" charset="0"/>
              </a:rPr>
              <a:t>1. Write the names of all the neighbouring countries of DRC along with its direction.</a:t>
            </a:r>
            <a:br>
              <a:rPr lang="en-IN" sz="2000" b="1" dirty="0">
                <a:latin typeface="Calibri" pitchFamily="34" charset="0"/>
                <a:cs typeface="Calibri" pitchFamily="34" charset="0"/>
              </a:rPr>
            </a:br>
            <a:r>
              <a:rPr lang="en-IN" sz="2000" b="1" dirty="0">
                <a:latin typeface="Calibri" pitchFamily="34" charset="0"/>
                <a:cs typeface="Calibri" pitchFamily="34" charset="0"/>
              </a:rPr>
              <a:t>2. Between what latitudes would we find the polar type of climate?</a:t>
            </a:r>
          </a:p>
          <a:p>
            <a:r>
              <a:rPr lang="en-IN" sz="2000" b="1" dirty="0">
                <a:latin typeface="Calibri" pitchFamily="34" charset="0"/>
                <a:cs typeface="Calibri" pitchFamily="34" charset="0"/>
              </a:rPr>
              <a:t>D. Answer the following questions in four or five sentences:                                               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>
                <a:latin typeface="Calibri" pitchFamily="34" charset="0"/>
                <a:cs typeface="Calibri" pitchFamily="34" charset="0"/>
              </a:rPr>
            </a:br>
            <a:r>
              <a:rPr lang="en-IN" sz="2000" b="1" dirty="0">
                <a:latin typeface="Calibri" pitchFamily="34" charset="0"/>
                <a:cs typeface="Calibri" pitchFamily="34" charset="0"/>
              </a:rPr>
              <a:t>1.  Describe the way the pygmies live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41067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71122" y="311597"/>
            <a:ext cx="240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>
                <a:latin typeface="Calibri" pitchFamily="34" charset="0"/>
                <a:cs typeface="Calibri" pitchFamily="34" charset="0"/>
              </a:rPr>
              <a:t>REVISION 1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(Answers)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659" y="613347"/>
            <a:ext cx="80025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A. Choose </a:t>
            </a:r>
            <a:r>
              <a:rPr lang="en-US" sz="2000" b="1" u="sng" dirty="0">
                <a:latin typeface="Calibri" pitchFamily="34" charset="0"/>
                <a:cs typeface="Calibri" pitchFamily="34" charset="0"/>
              </a:rPr>
              <a:t>the correct answer:</a:t>
            </a:r>
          </a:p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 The scientific study of weather and climatic conditions is called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Meteorology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Biology</a:t>
            </a:r>
          </a:p>
          <a:p>
            <a:pPr marL="342900" indent="-342900">
              <a:buAutoNum type="alphaL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Psychology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Zambia and Angola lie to the ________of the DRC: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. north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b. south</a:t>
            </a:r>
            <a:endParaRPr lang="en-US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IN" sz="2000" b="1" dirty="0">
                <a:latin typeface="Calibri" pitchFamily="34" charset="0"/>
                <a:cs typeface="Calibri" pitchFamily="34" charset="0"/>
              </a:rPr>
              <a:t>c.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east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b="1" u="sng" dirty="0">
                <a:latin typeface="Calibri" pitchFamily="34" charset="0"/>
                <a:cs typeface="Calibri" pitchFamily="34" charset="0"/>
              </a:rPr>
              <a:t>Fill in the blanks: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heat zone within which the Equator lies in the </a:t>
            </a:r>
            <a:r>
              <a:rPr lang="en-US" sz="2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Torrid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 zone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IN" sz="2000" b="1" dirty="0">
                <a:latin typeface="Calibri" pitchFamily="34" charset="0"/>
                <a:cs typeface="Calibri" pitchFamily="34" charset="0"/>
              </a:rPr>
              <a:t>The main occupation of the people of Congo is </a:t>
            </a:r>
            <a:r>
              <a:rPr lang="en-IN" sz="20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agriculture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IN" sz="20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anose="020B0604020202020204"/>
              <a:buAutoNum type="arabicPeriod"/>
            </a:pPr>
            <a:r>
              <a:rPr lang="en-IN" sz="20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Tundra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climate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>is found along coastal Greenland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9363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643" y="862920"/>
            <a:ext cx="73309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Calibri" pitchFamily="34" charset="0"/>
                <a:cs typeface="Calibri" pitchFamily="34" charset="0"/>
              </a:rPr>
              <a:t>C. Answer the following questions </a:t>
            </a:r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IN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IN" sz="2000" b="1" dirty="0">
                <a:latin typeface="Calibri" pitchFamily="34" charset="0"/>
                <a:cs typeface="Calibri" pitchFamily="34" charset="0"/>
              </a:rPr>
            </a:br>
            <a:r>
              <a:rPr lang="en-IN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Write the names of all the neighbouring countries of DRC along with its direction.</a:t>
            </a:r>
          </a:p>
          <a:p>
            <a:r>
              <a:rPr lang="en-IN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Ans.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The DRC shares its boundaries with countries-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Uganda, Rwanda, Burundi, and Tanzania in the east.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Republic of Congo in the west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Central African Republic and South Sudan in the north.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Zambia and Angola in the south.</a:t>
            </a:r>
            <a:endParaRPr lang="en-IN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55062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3237" y="500380"/>
            <a:ext cx="86994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 Between what latitudes would we find the polar type of climate</a:t>
            </a:r>
            <a:r>
              <a:rPr lang="en-IN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0" indent="0"/>
            <a:r>
              <a:rPr lang="en-IN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Ans.</a:t>
            </a:r>
            <a:r>
              <a:rPr lang="en-IN" altLang="en-US" sz="1800" b="1" dirty="0" smtClean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Times New Roman" panose="02020603050405020304" charset="0"/>
              </a:rPr>
              <a:t> The polar type of climate are found in frigid zones. Extend of Frigid </a:t>
            </a:r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Times New Roman" panose="02020603050405020304" charset="0"/>
              </a:rPr>
              <a:t>Zones - </a:t>
            </a:r>
          </a:p>
          <a:p>
            <a:pPr marL="0" indent="0"/>
            <a:r>
              <a:rPr lang="en-US" sz="1800" b="1" dirty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. Heat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zone between Arctic Circle and the North Pole in Northern Hemisphere - North Frigid Zone, Climate - Very cold.</a:t>
            </a:r>
          </a:p>
          <a:p>
            <a:pPr marL="0" indent="0"/>
            <a:r>
              <a:rPr lang="en-US" sz="1800" b="1" dirty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ii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. Heat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zone between Antarctic Circle and the South Pole in Southern Hemisphere - South Frigid Zone, Climate - Very cold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rPr>
              <a:t>.</a:t>
            </a:r>
          </a:p>
          <a:p>
            <a:r>
              <a:rPr lang="en-IN" sz="1800" b="1" dirty="0" smtClean="0">
                <a:latin typeface="Calibri" pitchFamily="34" charset="0"/>
                <a:cs typeface="Calibri" pitchFamily="34" charset="0"/>
              </a:rPr>
              <a:t>D. </a:t>
            </a:r>
            <a:r>
              <a:rPr lang="en-IN" sz="1800" b="1" dirty="0">
                <a:latin typeface="Calibri" pitchFamily="34" charset="0"/>
                <a:cs typeface="Calibri" pitchFamily="34" charset="0"/>
              </a:rPr>
              <a:t>Answer the following questions in four or five sentences:</a:t>
            </a:r>
            <a:r>
              <a:rPr lang="en-IN" sz="1800" dirty="0">
                <a:latin typeface="Calibri" pitchFamily="34" charset="0"/>
                <a:cs typeface="Calibri" pitchFamily="34" charset="0"/>
              </a:rPr>
              <a:t>                                               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r>
              <a:rPr lang="en-IN" sz="1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 Describe the way the pygmies live.</a:t>
            </a:r>
          </a:p>
          <a:p>
            <a:pPr marL="0" indent="0"/>
            <a:r>
              <a:rPr lang="en-IN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Ans. </a:t>
            </a:r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i. Pygmies are short in height.</a:t>
            </a:r>
          </a:p>
          <a:p>
            <a:pPr marL="0" indent="0"/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ii. They get their food by hunting animals and gathering plant foods.</a:t>
            </a:r>
          </a:p>
          <a:p>
            <a:pPr marL="0" indent="0"/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iii. They live in camps for few weeks.</a:t>
            </a:r>
          </a:p>
          <a:p>
            <a:pPr marL="0" indent="0"/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iv. They make huts out of branches and leaves.</a:t>
            </a:r>
          </a:p>
          <a:p>
            <a:pPr marL="0" indent="0"/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v. On special occasions they wear colourful costumes.</a:t>
            </a:r>
          </a:p>
          <a:p>
            <a:pPr marL="0" indent="0"/>
            <a:r>
              <a:rPr lang="en-IN" altLang="en-US" sz="1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vi. They enjoy singing, dancing and telling stories.</a:t>
            </a:r>
          </a:p>
          <a:p>
            <a:pPr marL="0" indent="0"/>
            <a:endParaRPr lang="en-IN" sz="1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15815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/>
        </p:nvSpPr>
        <p:spPr>
          <a:xfrm>
            <a:off x="455295" y="1487170"/>
            <a:ext cx="5478145" cy="78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000000"/>
              </a:buClr>
              <a:buSzPts val="2200"/>
              <a:buFont typeface="Arial" panose="020B0604020202020204"/>
              <a:buNone/>
            </a:pPr>
            <a:r>
              <a:rPr lang="en-GB" sz="2000" b="1" cap="none">
                <a:solidFill>
                  <a:srgbClr val="FF0000"/>
                </a:solidFill>
                <a:effectLst/>
                <a:latin typeface="Calibri" panose="020F0502020204030204" charset="0"/>
                <a:ea typeface="Arial" panose="020B0604020202020204"/>
                <a:cs typeface="Calibri" panose="020F0502020204030204" charset="0"/>
                <a:sym typeface="Arial" panose="020B0604020202020204"/>
              </a:rPr>
              <a:t>LEARNING OUTCOME: </a:t>
            </a:r>
          </a:p>
          <a:p>
            <a:pPr marL="0" indent="0">
              <a:buClr>
                <a:srgbClr val="000000"/>
              </a:buClr>
              <a:buSzPts val="2200"/>
              <a:buFont typeface="Arial" panose="020B0604020202020204"/>
              <a:buNone/>
            </a:pPr>
            <a:endParaRPr lang="en-GB" sz="2000" b="1" cap="none">
              <a:solidFill>
                <a:srgbClr val="FF0000"/>
              </a:solidFill>
              <a:effectLst/>
              <a:latin typeface="Calibri" panose="020F0502020204030204" charset="0"/>
              <a:ea typeface="Arial" panose="020B0604020202020204"/>
              <a:cs typeface="Calibri" panose="020F0502020204030204" charset="0"/>
              <a:sym typeface="Arial" panose="020B0604020202020204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455555" y="222129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000000"/>
              </a:buClr>
              <a:buSzPts val="1400"/>
              <a:buFont typeface="Arial" panose="020B0604020202020204"/>
              <a:buNone/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charset="0"/>
                <a:ea typeface="Calibri" panose="020F0502020204030204"/>
                <a:cs typeface="Calibri" panose="020F0502020204030204" charset="0"/>
                <a:sym typeface="Calibri" panose="020F0502020204030204"/>
              </a:rPr>
              <a:t>The learner will be able to :</a:t>
            </a:r>
          </a:p>
          <a:p>
            <a:pPr marL="342900" indent="-342900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GB" sz="2000" b="1" cap="none" dirty="0">
                <a:latin typeface="Calibri" panose="020F0502020204030204" charset="0"/>
                <a:ea typeface="Calibri" panose="020F0502020204030204"/>
                <a:cs typeface="Calibri" panose="020F0502020204030204" charset="0"/>
                <a:sym typeface="Calibri" panose="020F0502020204030204"/>
              </a:rPr>
              <a:t>Improve their </a:t>
            </a:r>
            <a:r>
              <a:rPr lang="en-GB" sz="2000" b="1" cap="none" dirty="0" smtClean="0">
                <a:latin typeface="Calibri" panose="020F0502020204030204" charset="0"/>
                <a:ea typeface="Calibri" panose="020F0502020204030204"/>
                <a:cs typeface="Calibri" panose="020F0502020204030204" charset="0"/>
                <a:sym typeface="Calibri" panose="020F0502020204030204"/>
              </a:rPr>
              <a:t>confidence</a:t>
            </a:r>
            <a:endParaRPr lang="en-GB" sz="2000" b="1" cap="none" dirty="0">
              <a:latin typeface="Calibri" panose="020F0502020204030204" charset="0"/>
              <a:ea typeface="Calibri" panose="020F0502020204030204"/>
              <a:cs typeface="Calibri" panose="020F0502020204030204" charset="0"/>
              <a:sym typeface="Calibri" panose="020F0502020204030204"/>
            </a:endParaRPr>
          </a:p>
          <a:p>
            <a:pPr marL="342900" indent="-342900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GB" sz="2000" b="1" cap="none" dirty="0">
                <a:latin typeface="Calibri" panose="020F0502020204030204" charset="0"/>
                <a:ea typeface="Calibri" panose="020F0502020204030204"/>
                <a:cs typeface="Calibri" panose="020F0502020204030204" charset="0"/>
                <a:sym typeface="Calibri" panose="020F0502020204030204"/>
              </a:rPr>
              <a:t>Sharpen their mind and enable them to think out of their book.</a:t>
            </a:r>
          </a:p>
        </p:txBody>
      </p:sp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3" name="Picture 2" descr="odm group logo_f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608" y="43180"/>
            <a:ext cx="1412875" cy="9144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306</Words>
  <Application>Microsoft Office PowerPoint</Application>
  <PresentationFormat>On-screen Show (16:9)</PresentationFormat>
  <Paragraphs>63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DIPTIMA SAHOO</dc:creator>
  <cp:lastModifiedBy>DIPTIMA SAHOO</cp:lastModifiedBy>
  <cp:revision>117</cp:revision>
  <dcterms:created xsi:type="dcterms:W3CDTF">2021-04-07T14:08:00Z</dcterms:created>
  <dcterms:modified xsi:type="dcterms:W3CDTF">2022-12-06T13:49:38Z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1033-11.2.0.11042</vt:lpwstr>
  </property>
  <property fmtid="{D5CDD505-2E9C-101B-9397-08002B2CF9AE}" pid="3" name="ICV">
    <vt:lpwstr>EAD0CA5024FE41FA8D2DDA87EC502B79</vt:lpwstr>
  </property>
</Properties>
</file>