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780" y="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ky Mishra" userId="b0060985c44069fe" providerId="LiveId" clId="{F70D23E3-2583-495C-BBF6-759A7156E7A2}"/>
    <pc:docChg chg="custSel modSld">
      <pc:chgData name="Lucky Mishra" userId="b0060985c44069fe" providerId="LiveId" clId="{F70D23E3-2583-495C-BBF6-759A7156E7A2}" dt="2022-04-06T03:07:38.432" v="14"/>
      <pc:docMkLst>
        <pc:docMk/>
      </pc:docMkLst>
      <pc:sldChg chg="addSp delSp modSp mod">
        <pc:chgData name="Lucky Mishra" userId="b0060985c44069fe" providerId="LiveId" clId="{F70D23E3-2583-495C-BBF6-759A7156E7A2}" dt="2022-04-06T03:07:00" v="2" actId="1076"/>
        <pc:sldMkLst>
          <pc:docMk/>
          <pc:sldMk cId="0" sldId="256"/>
        </pc:sldMkLst>
        <pc:picChg chg="del">
          <ac:chgData name="Lucky Mishra" userId="b0060985c44069fe" providerId="LiveId" clId="{F70D23E3-2583-495C-BBF6-759A7156E7A2}" dt="2022-04-06T03:06:54.710" v="0" actId="478"/>
          <ac:picMkLst>
            <pc:docMk/>
            <pc:sldMk cId="0" sldId="256"/>
            <ac:picMk id="3" creationId="{00000000-0000-0000-0000-000000000000}"/>
          </ac:picMkLst>
        </pc:picChg>
        <pc:picChg chg="add mod">
          <ac:chgData name="Lucky Mishra" userId="b0060985c44069fe" providerId="LiveId" clId="{F70D23E3-2583-495C-BBF6-759A7156E7A2}" dt="2022-04-06T03:07:00" v="2" actId="1076"/>
          <ac:picMkLst>
            <pc:docMk/>
            <pc:sldMk cId="0" sldId="256"/>
            <ac:picMk id="6" creationId="{7550FF57-2FC9-4FA7-9448-E95D29B191CF}"/>
          </ac:picMkLst>
        </pc:picChg>
      </pc:sldChg>
      <pc:sldChg chg="addSp modSp mod">
        <pc:chgData name="Lucky Mishra" userId="b0060985c44069fe" providerId="LiveId" clId="{F70D23E3-2583-495C-BBF6-759A7156E7A2}" dt="2022-04-06T03:07:06.587" v="4" actId="1076"/>
        <pc:sldMkLst>
          <pc:docMk/>
          <pc:sldMk cId="0" sldId="257"/>
        </pc:sldMkLst>
        <pc:picChg chg="add mod">
          <ac:chgData name="Lucky Mishra" userId="b0060985c44069fe" providerId="LiveId" clId="{F70D23E3-2583-495C-BBF6-759A7156E7A2}" dt="2022-04-06T03:07:06.587" v="4" actId="1076"/>
          <ac:picMkLst>
            <pc:docMk/>
            <pc:sldMk cId="0" sldId="257"/>
            <ac:picMk id="4" creationId="{7550FF57-2FC9-4FA7-9448-E95D29B191CF}"/>
          </ac:picMkLst>
        </pc:picChg>
      </pc:sldChg>
      <pc:sldChg chg="addSp modSp">
        <pc:chgData name="Lucky Mishra" userId="b0060985c44069fe" providerId="LiveId" clId="{F70D23E3-2583-495C-BBF6-759A7156E7A2}" dt="2022-04-06T03:07:13.104" v="5"/>
        <pc:sldMkLst>
          <pc:docMk/>
          <pc:sldMk cId="0" sldId="258"/>
        </pc:sldMkLst>
        <pc:picChg chg="add mod">
          <ac:chgData name="Lucky Mishra" userId="b0060985c44069fe" providerId="LiveId" clId="{F70D23E3-2583-495C-BBF6-759A7156E7A2}" dt="2022-04-06T03:07:13.104" v="5"/>
          <ac:picMkLst>
            <pc:docMk/>
            <pc:sldMk cId="0" sldId="258"/>
            <ac:picMk id="4" creationId="{CC12C098-43C1-4398-BA04-1AE75F746D3A}"/>
          </ac:picMkLst>
        </pc:picChg>
      </pc:sldChg>
      <pc:sldChg chg="addSp delSp modSp mod">
        <pc:chgData name="Lucky Mishra" userId="b0060985c44069fe" providerId="LiveId" clId="{F70D23E3-2583-495C-BBF6-759A7156E7A2}" dt="2022-04-06T03:07:19.758" v="7" actId="478"/>
        <pc:sldMkLst>
          <pc:docMk/>
          <pc:sldMk cId="0" sldId="259"/>
        </pc:sldMkLst>
        <pc:picChg chg="del">
          <ac:chgData name="Lucky Mishra" userId="b0060985c44069fe" providerId="LiveId" clId="{F70D23E3-2583-495C-BBF6-759A7156E7A2}" dt="2022-04-06T03:07:19.758" v="7" actId="478"/>
          <ac:picMkLst>
            <pc:docMk/>
            <pc:sldMk cId="0" sldId="259"/>
            <ac:picMk id="3" creationId="{00000000-0000-0000-0000-000000000000}"/>
          </ac:picMkLst>
        </pc:picChg>
        <pc:picChg chg="add mod">
          <ac:chgData name="Lucky Mishra" userId="b0060985c44069fe" providerId="LiveId" clId="{F70D23E3-2583-495C-BBF6-759A7156E7A2}" dt="2022-04-06T03:07:16.419" v="6"/>
          <ac:picMkLst>
            <pc:docMk/>
            <pc:sldMk cId="0" sldId="259"/>
            <ac:picMk id="4" creationId="{B6F99AFE-DDFE-4BEE-A945-08C868572037}"/>
          </ac:picMkLst>
        </pc:picChg>
      </pc:sldChg>
      <pc:sldChg chg="addSp delSp modSp mod">
        <pc:chgData name="Lucky Mishra" userId="b0060985c44069fe" providerId="LiveId" clId="{F70D23E3-2583-495C-BBF6-759A7156E7A2}" dt="2022-04-06T03:07:24.585" v="9"/>
        <pc:sldMkLst>
          <pc:docMk/>
          <pc:sldMk cId="0" sldId="260"/>
        </pc:sldMkLst>
        <pc:picChg chg="del">
          <ac:chgData name="Lucky Mishra" userId="b0060985c44069fe" providerId="LiveId" clId="{F70D23E3-2583-495C-BBF6-759A7156E7A2}" dt="2022-04-06T03:07:23.835" v="8" actId="478"/>
          <ac:picMkLst>
            <pc:docMk/>
            <pc:sldMk cId="0" sldId="260"/>
            <ac:picMk id="3" creationId="{00000000-0000-0000-0000-000000000000}"/>
          </ac:picMkLst>
        </pc:picChg>
        <pc:picChg chg="add mod">
          <ac:chgData name="Lucky Mishra" userId="b0060985c44069fe" providerId="LiveId" clId="{F70D23E3-2583-495C-BBF6-759A7156E7A2}" dt="2022-04-06T03:07:24.585" v="9"/>
          <ac:picMkLst>
            <pc:docMk/>
            <pc:sldMk cId="0" sldId="260"/>
            <ac:picMk id="4" creationId="{10EA0833-4D82-4D87-AF56-442EB769DF6E}"/>
          </ac:picMkLst>
        </pc:picChg>
      </pc:sldChg>
      <pc:sldChg chg="addSp delSp modSp mod">
        <pc:chgData name="Lucky Mishra" userId="b0060985c44069fe" providerId="LiveId" clId="{F70D23E3-2583-495C-BBF6-759A7156E7A2}" dt="2022-04-06T03:07:30.914" v="11" actId="478"/>
        <pc:sldMkLst>
          <pc:docMk/>
          <pc:sldMk cId="0" sldId="261"/>
        </pc:sldMkLst>
        <pc:picChg chg="del">
          <ac:chgData name="Lucky Mishra" userId="b0060985c44069fe" providerId="LiveId" clId="{F70D23E3-2583-495C-BBF6-759A7156E7A2}" dt="2022-04-06T03:07:30.914" v="11" actId="478"/>
          <ac:picMkLst>
            <pc:docMk/>
            <pc:sldMk cId="0" sldId="261"/>
            <ac:picMk id="3" creationId="{00000000-0000-0000-0000-000000000000}"/>
          </ac:picMkLst>
        </pc:picChg>
        <pc:picChg chg="add mod">
          <ac:chgData name="Lucky Mishra" userId="b0060985c44069fe" providerId="LiveId" clId="{F70D23E3-2583-495C-BBF6-759A7156E7A2}" dt="2022-04-06T03:07:28.262" v="10"/>
          <ac:picMkLst>
            <pc:docMk/>
            <pc:sldMk cId="0" sldId="261"/>
            <ac:picMk id="4" creationId="{51AECFC5-138C-4BB1-89A8-20F27A1DA7B8}"/>
          </ac:picMkLst>
        </pc:picChg>
      </pc:sldChg>
      <pc:sldChg chg="addSp delSp modSp mod">
        <pc:chgData name="Lucky Mishra" userId="b0060985c44069fe" providerId="LiveId" clId="{F70D23E3-2583-495C-BBF6-759A7156E7A2}" dt="2022-04-06T03:07:35.178" v="13"/>
        <pc:sldMkLst>
          <pc:docMk/>
          <pc:sldMk cId="0" sldId="262"/>
        </pc:sldMkLst>
        <pc:picChg chg="del">
          <ac:chgData name="Lucky Mishra" userId="b0060985c44069fe" providerId="LiveId" clId="{F70D23E3-2583-495C-BBF6-759A7156E7A2}" dt="2022-04-06T03:07:34.509" v="12" actId="478"/>
          <ac:picMkLst>
            <pc:docMk/>
            <pc:sldMk cId="0" sldId="262"/>
            <ac:picMk id="3" creationId="{00000000-0000-0000-0000-000000000000}"/>
          </ac:picMkLst>
        </pc:picChg>
        <pc:picChg chg="add mod">
          <ac:chgData name="Lucky Mishra" userId="b0060985c44069fe" providerId="LiveId" clId="{F70D23E3-2583-495C-BBF6-759A7156E7A2}" dt="2022-04-06T03:07:35.178" v="13"/>
          <ac:picMkLst>
            <pc:docMk/>
            <pc:sldMk cId="0" sldId="262"/>
            <ac:picMk id="4" creationId="{62F4BE49-288F-4AE5-BB60-412D3ABA6104}"/>
          </ac:picMkLst>
        </pc:picChg>
      </pc:sldChg>
      <pc:sldChg chg="addSp modSp">
        <pc:chgData name="Lucky Mishra" userId="b0060985c44069fe" providerId="LiveId" clId="{F70D23E3-2583-495C-BBF6-759A7156E7A2}" dt="2022-04-06T03:07:38.432" v="14"/>
        <pc:sldMkLst>
          <pc:docMk/>
          <pc:sldMk cId="0" sldId="263"/>
        </pc:sldMkLst>
        <pc:picChg chg="add mod">
          <ac:chgData name="Lucky Mishra" userId="b0060985c44069fe" providerId="LiveId" clId="{F70D23E3-2583-495C-BBF6-759A7156E7A2}" dt="2022-04-06T03:07:38.432" v="14"/>
          <ac:picMkLst>
            <pc:docMk/>
            <pc:sldMk cId="0" sldId="263"/>
            <ac:picMk id="3" creationId="{2F6E280C-C5D0-46B4-B7F5-011DBEAB307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13069" y="4269522"/>
            <a:ext cx="716927" cy="74467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0D0D0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13069" y="4269522"/>
            <a:ext cx="716927" cy="74467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8542" y="1630832"/>
            <a:ext cx="7366914" cy="14281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1459" y="1373505"/>
            <a:ext cx="8241080" cy="2800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0D0D0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111313"/>
            <a:ext cx="9143999" cy="1029566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18866" y="1661286"/>
            <a:ext cx="297116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0000"/>
                </a:solidFill>
                <a:latin typeface="Calibri"/>
                <a:cs typeface="Calibri"/>
              </a:rPr>
              <a:t>BUSINESS</a:t>
            </a:r>
            <a:r>
              <a:rPr sz="3000" spc="-1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0000"/>
                </a:solidFill>
                <a:latin typeface="Calibri"/>
                <a:cs typeface="Calibri"/>
              </a:rPr>
              <a:t>FAILURE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01367" y="2645156"/>
            <a:ext cx="3877945" cy="666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64235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SUBJECT </a:t>
            </a:r>
            <a:r>
              <a:rPr sz="1400" b="1" dirty="0">
                <a:latin typeface="Arial"/>
                <a:cs typeface="Arial"/>
              </a:rPr>
              <a:t>: </a:t>
            </a:r>
            <a:r>
              <a:rPr sz="1400" b="1" spc="-5" dirty="0">
                <a:latin typeface="Arial"/>
                <a:cs typeface="Arial"/>
              </a:rPr>
              <a:t>(ENTREPRENEURSHIP) </a:t>
            </a:r>
            <a:r>
              <a:rPr sz="1400" b="1" spc="-37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CHAPTER</a:t>
            </a:r>
            <a:r>
              <a:rPr sz="1400" b="1" spc="4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NUMBER: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3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b="1" spc="-10" dirty="0">
                <a:latin typeface="Arial"/>
                <a:cs typeface="Arial"/>
              </a:rPr>
              <a:t>CHAPTER</a:t>
            </a:r>
            <a:r>
              <a:rPr sz="1400" b="1" spc="3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NAME</a:t>
            </a:r>
            <a:r>
              <a:rPr sz="1400" b="1" spc="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: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ENTERPRISE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MARKETING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6" name="Google Shape;63;p14">
            <a:extLst>
              <a:ext uri="{FF2B5EF4-FFF2-40B4-BE49-F238E27FC236}">
                <a16:creationId xmlns:a16="http://schemas.microsoft.com/office/drawing/2014/main" id="{7550FF57-2FC9-4FA7-9448-E95D29B191C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100" y="37084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0550" y="507237"/>
            <a:ext cx="218186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FF0000"/>
                </a:solidFill>
                <a:latin typeface="Calibri"/>
                <a:cs typeface="Calibri"/>
              </a:rPr>
              <a:t>BUSINESS</a:t>
            </a:r>
            <a:r>
              <a:rPr sz="2200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0000"/>
                </a:solidFill>
                <a:latin typeface="Calibri"/>
                <a:cs typeface="Calibri"/>
              </a:rPr>
              <a:t>FAILURE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4850" y="1373505"/>
            <a:ext cx="8103234" cy="1093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Business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failure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refers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to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company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ceasing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operations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following</a:t>
            </a:r>
            <a:r>
              <a:rPr sz="1400" spc="-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its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inability</a:t>
            </a:r>
            <a:r>
              <a:rPr sz="1400" spc="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to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make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profit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or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to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bring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endParaRPr sz="1400">
              <a:latin typeface="Calibri"/>
              <a:cs typeface="Calibri"/>
            </a:endParaRPr>
          </a:p>
          <a:p>
            <a:pPr marL="354965">
              <a:lnSpc>
                <a:spcPct val="100000"/>
              </a:lnSpc>
              <a:spcBef>
                <a:spcPts val="1675"/>
              </a:spcBef>
            </a:pP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enough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revenue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to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cover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its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expenses.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profitable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business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can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fail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if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it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does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not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generate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adequate</a:t>
            </a:r>
            <a:r>
              <a:rPr sz="1400" spc="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cash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50">
              <a:latin typeface="Calibri"/>
              <a:cs typeface="Calibri"/>
            </a:endParaRPr>
          </a:p>
          <a:p>
            <a:pPr marL="354965">
              <a:lnSpc>
                <a:spcPct val="100000"/>
              </a:lnSpc>
            </a:pP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flow</a:t>
            </a:r>
            <a:r>
              <a:rPr sz="1400" spc="-3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to</a:t>
            </a:r>
            <a:r>
              <a:rPr sz="1400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meet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expenses.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4" name="Google Shape;63;p14">
            <a:extLst>
              <a:ext uri="{FF2B5EF4-FFF2-40B4-BE49-F238E27FC236}">
                <a16:creationId xmlns:a16="http://schemas.microsoft.com/office/drawing/2014/main" id="{7550FF57-2FC9-4FA7-9448-E95D29B191C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79512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0550" y="507237"/>
            <a:ext cx="352552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solidFill>
                  <a:srgbClr val="FF0000"/>
                </a:solidFill>
                <a:latin typeface="Calibri"/>
                <a:cs typeface="Calibri"/>
              </a:rPr>
              <a:t>CAUSES </a:t>
            </a:r>
            <a:r>
              <a:rPr sz="2200" spc="-5" dirty="0">
                <a:solidFill>
                  <a:srgbClr val="FF0000"/>
                </a:solidFill>
                <a:latin typeface="Calibri"/>
                <a:cs typeface="Calibri"/>
              </a:rPr>
              <a:t>OF BUSINESS</a:t>
            </a:r>
            <a:r>
              <a:rPr sz="22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0000"/>
                </a:solidFill>
                <a:latin typeface="Calibri"/>
                <a:cs typeface="Calibri"/>
              </a:rPr>
              <a:t>FAILURE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08940" indent="-342900">
              <a:lnSpc>
                <a:spcPct val="100000"/>
              </a:lnSpc>
              <a:spcBef>
                <a:spcPts val="105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408305" algn="l"/>
                <a:tab pos="408940" algn="l"/>
              </a:tabLst>
            </a:pPr>
            <a:r>
              <a:rPr b="1" spc="-5" dirty="0">
                <a:latin typeface="Calibri"/>
                <a:cs typeface="Calibri"/>
              </a:rPr>
              <a:t>Lack </a:t>
            </a:r>
            <a:r>
              <a:rPr b="1" dirty="0">
                <a:latin typeface="Calibri"/>
                <a:cs typeface="Calibri"/>
              </a:rPr>
              <a:t>of industry</a:t>
            </a:r>
            <a:r>
              <a:rPr b="1" spc="-15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experience:</a:t>
            </a:r>
            <a:r>
              <a:rPr b="1" spc="-40" dirty="0">
                <a:latin typeface="Calibri"/>
                <a:cs typeface="Calibri"/>
              </a:rPr>
              <a:t> </a:t>
            </a:r>
            <a:r>
              <a:rPr spc="-5" dirty="0"/>
              <a:t>Every</a:t>
            </a:r>
            <a:r>
              <a:rPr spc="15" dirty="0"/>
              <a:t> </a:t>
            </a:r>
            <a:r>
              <a:rPr spc="-5" dirty="0"/>
              <a:t>business</a:t>
            </a:r>
            <a:r>
              <a:rPr spc="15" dirty="0"/>
              <a:t> </a:t>
            </a:r>
            <a:r>
              <a:rPr spc="-5" dirty="0"/>
              <a:t>has</a:t>
            </a:r>
            <a:r>
              <a:rPr spc="20" dirty="0"/>
              <a:t> </a:t>
            </a:r>
            <a:r>
              <a:rPr dirty="0"/>
              <a:t>an </a:t>
            </a:r>
            <a:r>
              <a:rPr spc="-5" dirty="0"/>
              <a:t>environment</a:t>
            </a:r>
            <a:r>
              <a:rPr spc="25" dirty="0"/>
              <a:t> </a:t>
            </a:r>
            <a:r>
              <a:rPr dirty="0"/>
              <a:t>in</a:t>
            </a:r>
            <a:r>
              <a:rPr spc="15" dirty="0"/>
              <a:t> </a:t>
            </a:r>
            <a:r>
              <a:rPr spc="-5" dirty="0"/>
              <a:t>which</a:t>
            </a:r>
            <a:r>
              <a:rPr dirty="0"/>
              <a:t> it</a:t>
            </a:r>
            <a:r>
              <a:rPr spc="15" dirty="0"/>
              <a:t> </a:t>
            </a:r>
            <a:r>
              <a:rPr spc="-5" dirty="0"/>
              <a:t>operates.</a:t>
            </a:r>
            <a:r>
              <a:rPr spc="15" dirty="0"/>
              <a:t> </a:t>
            </a:r>
            <a:r>
              <a:rPr spc="-5" dirty="0"/>
              <a:t>The</a:t>
            </a:r>
            <a:r>
              <a:rPr spc="10" dirty="0"/>
              <a:t> </a:t>
            </a:r>
            <a:r>
              <a:rPr spc="-5" dirty="0"/>
              <a:t>internal</a:t>
            </a:r>
            <a:r>
              <a:rPr spc="30" dirty="0"/>
              <a:t> </a:t>
            </a:r>
            <a:r>
              <a:rPr spc="-5" dirty="0"/>
              <a:t>resources</a:t>
            </a:r>
          </a:p>
          <a:p>
            <a:pPr marL="408305">
              <a:lnSpc>
                <a:spcPct val="100000"/>
              </a:lnSpc>
              <a:spcBef>
                <a:spcPts val="1675"/>
              </a:spcBef>
            </a:pPr>
            <a:r>
              <a:rPr spc="-5" dirty="0"/>
              <a:t>of </a:t>
            </a:r>
            <a:r>
              <a:rPr dirty="0"/>
              <a:t>a firm</a:t>
            </a:r>
            <a:r>
              <a:rPr spc="-10" dirty="0"/>
              <a:t> </a:t>
            </a:r>
            <a:r>
              <a:rPr spc="-5" dirty="0"/>
              <a:t>must</a:t>
            </a:r>
            <a:r>
              <a:rPr spc="10" dirty="0"/>
              <a:t> </a:t>
            </a:r>
            <a:r>
              <a:rPr spc="-5" dirty="0"/>
              <a:t>match</a:t>
            </a:r>
            <a:r>
              <a:rPr spc="10" dirty="0"/>
              <a:t> </a:t>
            </a:r>
            <a:r>
              <a:rPr spc="-5" dirty="0"/>
              <a:t>the</a:t>
            </a:r>
            <a:r>
              <a:rPr spc="5" dirty="0"/>
              <a:t> </a:t>
            </a:r>
            <a:r>
              <a:rPr spc="-5" dirty="0"/>
              <a:t>needs</a:t>
            </a:r>
            <a:r>
              <a:rPr spc="30" dirty="0"/>
              <a:t> </a:t>
            </a:r>
            <a:r>
              <a:rPr spc="-5" dirty="0"/>
              <a:t>of</a:t>
            </a:r>
            <a:r>
              <a:rPr dirty="0"/>
              <a:t> </a:t>
            </a:r>
            <a:r>
              <a:rPr spc="-5" dirty="0"/>
              <a:t>the</a:t>
            </a:r>
            <a:r>
              <a:rPr spc="5" dirty="0"/>
              <a:t> </a:t>
            </a:r>
            <a:r>
              <a:rPr spc="-5" dirty="0"/>
              <a:t>environment</a:t>
            </a:r>
            <a:r>
              <a:rPr spc="25" dirty="0"/>
              <a:t> </a:t>
            </a:r>
            <a:r>
              <a:rPr dirty="0"/>
              <a:t>to</a:t>
            </a:r>
            <a:r>
              <a:rPr spc="5" dirty="0"/>
              <a:t> </a:t>
            </a:r>
            <a:r>
              <a:rPr spc="-5" dirty="0"/>
              <a:t>which the</a:t>
            </a:r>
            <a:r>
              <a:rPr spc="5" dirty="0"/>
              <a:t> </a:t>
            </a:r>
            <a:r>
              <a:rPr dirty="0"/>
              <a:t>firm</a:t>
            </a:r>
            <a:r>
              <a:rPr spc="-15" dirty="0"/>
              <a:t> </a:t>
            </a:r>
            <a:r>
              <a:rPr spc="-5" dirty="0"/>
              <a:t>caters.</a:t>
            </a:r>
            <a:r>
              <a:rPr spc="5" dirty="0"/>
              <a:t> </a:t>
            </a:r>
            <a:r>
              <a:rPr spc="-5" dirty="0"/>
              <a:t>Lack of</a:t>
            </a:r>
            <a:r>
              <a:rPr dirty="0"/>
              <a:t> </a:t>
            </a:r>
            <a:r>
              <a:rPr spc="-5" dirty="0"/>
              <a:t>experience</a:t>
            </a:r>
            <a:r>
              <a:rPr spc="20" dirty="0"/>
              <a:t> </a:t>
            </a:r>
            <a:r>
              <a:rPr dirty="0"/>
              <a:t>in</a:t>
            </a:r>
            <a:r>
              <a:rPr spc="10" dirty="0"/>
              <a:t> </a:t>
            </a:r>
            <a:r>
              <a:rPr dirty="0"/>
              <a:t>the</a:t>
            </a:r>
          </a:p>
          <a:p>
            <a:pPr marL="53340">
              <a:lnSpc>
                <a:spcPct val="100000"/>
              </a:lnSpc>
              <a:spcBef>
                <a:spcPts val="35"/>
              </a:spcBef>
            </a:pPr>
            <a:endParaRPr sz="1350"/>
          </a:p>
          <a:p>
            <a:pPr marL="408305">
              <a:lnSpc>
                <a:spcPct val="100000"/>
              </a:lnSpc>
            </a:pPr>
            <a:r>
              <a:rPr spc="-5" dirty="0"/>
              <a:t>industry</a:t>
            </a:r>
            <a:r>
              <a:rPr spc="20" dirty="0"/>
              <a:t> </a:t>
            </a:r>
            <a:r>
              <a:rPr dirty="0"/>
              <a:t>will</a:t>
            </a:r>
            <a:r>
              <a:rPr spc="-10" dirty="0"/>
              <a:t> </a:t>
            </a:r>
            <a:r>
              <a:rPr dirty="0"/>
              <a:t>lead</a:t>
            </a:r>
            <a:r>
              <a:rPr spc="5" dirty="0"/>
              <a:t> </a:t>
            </a:r>
            <a:r>
              <a:rPr dirty="0"/>
              <a:t>to</a:t>
            </a:r>
            <a:r>
              <a:rPr spc="10" dirty="0"/>
              <a:t> </a:t>
            </a:r>
            <a:r>
              <a:rPr spc="-5" dirty="0"/>
              <a:t>poor organization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a</a:t>
            </a:r>
            <a:r>
              <a:rPr spc="10" dirty="0"/>
              <a:t> </a:t>
            </a:r>
            <a:r>
              <a:rPr dirty="0"/>
              <a:t>firm</a:t>
            </a:r>
            <a:r>
              <a:rPr spc="-30" dirty="0"/>
              <a:t> </a:t>
            </a:r>
            <a:r>
              <a:rPr spc="-5" dirty="0"/>
              <a:t>and</a:t>
            </a:r>
            <a:r>
              <a:rPr spc="20" dirty="0"/>
              <a:t> </a:t>
            </a:r>
            <a:r>
              <a:rPr dirty="0"/>
              <a:t>its </a:t>
            </a:r>
            <a:r>
              <a:rPr spc="-5" dirty="0"/>
              <a:t>resources.</a:t>
            </a:r>
          </a:p>
          <a:p>
            <a:pPr marL="408305" marR="31115" indent="-342900">
              <a:lnSpc>
                <a:spcPct val="200000"/>
              </a:lnSpc>
              <a:spcBef>
                <a:spcPts val="5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408305" algn="l"/>
                <a:tab pos="408940" algn="l"/>
              </a:tabLst>
            </a:pPr>
            <a:r>
              <a:rPr b="1" dirty="0">
                <a:latin typeface="Calibri"/>
                <a:cs typeface="Calibri"/>
              </a:rPr>
              <a:t>Inadequate</a:t>
            </a:r>
            <a:r>
              <a:rPr b="1" spc="-50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financing:</a:t>
            </a:r>
            <a:r>
              <a:rPr b="1" spc="-15" dirty="0">
                <a:latin typeface="Calibri"/>
                <a:cs typeface="Calibri"/>
              </a:rPr>
              <a:t> </a:t>
            </a:r>
            <a:r>
              <a:rPr spc="-5" dirty="0"/>
              <a:t>Financing</a:t>
            </a:r>
            <a:r>
              <a:rPr spc="5" dirty="0"/>
              <a:t> </a:t>
            </a:r>
            <a:r>
              <a:rPr dirty="0"/>
              <a:t>is</a:t>
            </a:r>
            <a:r>
              <a:rPr spc="10" dirty="0"/>
              <a:t> </a:t>
            </a:r>
            <a:r>
              <a:rPr spc="-5" dirty="0"/>
              <a:t>the</a:t>
            </a:r>
            <a:r>
              <a:rPr spc="20" dirty="0"/>
              <a:t> </a:t>
            </a:r>
            <a:r>
              <a:rPr spc="-5" dirty="0"/>
              <a:t>lifeblood</a:t>
            </a:r>
            <a:r>
              <a:rPr dirty="0"/>
              <a:t> for</a:t>
            </a:r>
            <a:r>
              <a:rPr spc="-20" dirty="0"/>
              <a:t> </a:t>
            </a:r>
            <a:r>
              <a:rPr dirty="0"/>
              <a:t>growing</a:t>
            </a:r>
            <a:r>
              <a:rPr spc="-5" dirty="0"/>
              <a:t> </a:t>
            </a:r>
            <a:r>
              <a:rPr dirty="0"/>
              <a:t>a</a:t>
            </a:r>
            <a:r>
              <a:rPr spc="5" dirty="0"/>
              <a:t> </a:t>
            </a:r>
            <a:r>
              <a:rPr spc="-5" dirty="0"/>
              <a:t>business</a:t>
            </a:r>
            <a:r>
              <a:rPr spc="10" dirty="0"/>
              <a:t> </a:t>
            </a:r>
            <a:r>
              <a:rPr spc="-5" dirty="0"/>
              <a:t>whether</a:t>
            </a:r>
            <a:r>
              <a:rPr spc="15" dirty="0"/>
              <a:t> </a:t>
            </a:r>
            <a:r>
              <a:rPr dirty="0"/>
              <a:t>in</a:t>
            </a:r>
            <a:r>
              <a:rPr spc="5" dirty="0"/>
              <a:t> </a:t>
            </a:r>
            <a:r>
              <a:rPr dirty="0"/>
              <a:t>the</a:t>
            </a:r>
            <a:r>
              <a:rPr spc="5" dirty="0"/>
              <a:t> </a:t>
            </a:r>
            <a:r>
              <a:rPr dirty="0"/>
              <a:t>start</a:t>
            </a:r>
            <a:r>
              <a:rPr spc="10" dirty="0"/>
              <a:t> </a:t>
            </a:r>
            <a:r>
              <a:rPr spc="-5" dirty="0"/>
              <a:t>up</a:t>
            </a:r>
            <a:r>
              <a:rPr dirty="0"/>
              <a:t> </a:t>
            </a:r>
            <a:r>
              <a:rPr spc="-5" dirty="0"/>
              <a:t>phase</a:t>
            </a:r>
            <a:r>
              <a:rPr spc="25" dirty="0"/>
              <a:t> </a:t>
            </a:r>
            <a:r>
              <a:rPr spc="-5" dirty="0"/>
              <a:t>or</a:t>
            </a:r>
            <a:r>
              <a:rPr spc="-10" dirty="0"/>
              <a:t> </a:t>
            </a:r>
            <a:r>
              <a:rPr dirty="0"/>
              <a:t>in</a:t>
            </a:r>
            <a:r>
              <a:rPr spc="-5" dirty="0"/>
              <a:t> </a:t>
            </a:r>
            <a:r>
              <a:rPr dirty="0"/>
              <a:t>a </a:t>
            </a:r>
            <a:r>
              <a:rPr spc="-300" dirty="0"/>
              <a:t> </a:t>
            </a:r>
            <a:r>
              <a:rPr dirty="0"/>
              <a:t>later</a:t>
            </a:r>
            <a:r>
              <a:rPr spc="5" dirty="0"/>
              <a:t> </a:t>
            </a:r>
            <a:r>
              <a:rPr spc="-5" dirty="0"/>
              <a:t>stage.</a:t>
            </a:r>
            <a:r>
              <a:rPr dirty="0"/>
              <a:t> </a:t>
            </a:r>
            <a:r>
              <a:rPr spc="-5" dirty="0"/>
              <a:t>Many</a:t>
            </a:r>
            <a:r>
              <a:rPr spc="10" dirty="0"/>
              <a:t> </a:t>
            </a:r>
            <a:r>
              <a:rPr spc="-5" dirty="0"/>
              <a:t>businesses</a:t>
            </a:r>
            <a:r>
              <a:rPr spc="25" dirty="0"/>
              <a:t> </a:t>
            </a:r>
            <a:r>
              <a:rPr spc="-5" dirty="0"/>
              <a:t>fail</a:t>
            </a:r>
            <a:r>
              <a:rPr dirty="0"/>
              <a:t> </a:t>
            </a:r>
            <a:r>
              <a:rPr spc="-5" dirty="0"/>
              <a:t>due</a:t>
            </a:r>
            <a:r>
              <a:rPr spc="5" dirty="0"/>
              <a:t> </a:t>
            </a:r>
            <a:r>
              <a:rPr dirty="0"/>
              <a:t>to lack</a:t>
            </a:r>
            <a:r>
              <a:rPr spc="-5" dirty="0"/>
              <a:t> of proper financing</a:t>
            </a:r>
            <a:r>
              <a:rPr spc="15" dirty="0"/>
              <a:t> </a:t>
            </a:r>
            <a:r>
              <a:rPr spc="-5" dirty="0"/>
              <a:t>channels.</a:t>
            </a:r>
            <a:r>
              <a:rPr spc="15" dirty="0"/>
              <a:t> </a:t>
            </a:r>
            <a:r>
              <a:rPr spc="-5" dirty="0"/>
              <a:t>It</a:t>
            </a:r>
            <a:r>
              <a:rPr spc="5" dirty="0"/>
              <a:t> </a:t>
            </a:r>
            <a:r>
              <a:rPr dirty="0"/>
              <a:t>is</a:t>
            </a:r>
            <a:r>
              <a:rPr spc="5" dirty="0"/>
              <a:t> </a:t>
            </a:r>
            <a:r>
              <a:rPr spc="-5" dirty="0"/>
              <a:t>not</a:t>
            </a:r>
            <a:r>
              <a:rPr dirty="0"/>
              <a:t> a</a:t>
            </a:r>
            <a:r>
              <a:rPr spc="-5" dirty="0"/>
              <a:t> matter</a:t>
            </a:r>
            <a:r>
              <a:rPr spc="20" dirty="0"/>
              <a:t> </a:t>
            </a:r>
            <a:r>
              <a:rPr spc="-5" dirty="0"/>
              <a:t>of</a:t>
            </a:r>
            <a:r>
              <a:rPr spc="-20" dirty="0"/>
              <a:t> </a:t>
            </a:r>
            <a:r>
              <a:rPr dirty="0"/>
              <a:t>unavailability </a:t>
            </a:r>
            <a:r>
              <a:rPr spc="5" dirty="0"/>
              <a:t> </a:t>
            </a:r>
            <a:r>
              <a:rPr spc="-5" dirty="0"/>
              <a:t>of funding,</a:t>
            </a:r>
            <a:r>
              <a:rPr spc="20" dirty="0"/>
              <a:t> </a:t>
            </a:r>
            <a:r>
              <a:rPr spc="-5" dirty="0"/>
              <a:t>but</a:t>
            </a:r>
            <a:r>
              <a:rPr spc="5" dirty="0"/>
              <a:t> </a:t>
            </a:r>
            <a:r>
              <a:rPr spc="-5" dirty="0"/>
              <a:t>the</a:t>
            </a:r>
            <a:r>
              <a:rPr spc="25" dirty="0"/>
              <a:t> </a:t>
            </a:r>
            <a:r>
              <a:rPr dirty="0"/>
              <a:t>lack</a:t>
            </a:r>
            <a:r>
              <a:rPr spc="-5" dirty="0"/>
              <a:t> of planning</a:t>
            </a:r>
            <a:r>
              <a:rPr spc="30" dirty="0"/>
              <a:t> </a:t>
            </a:r>
            <a:r>
              <a:rPr dirty="0"/>
              <a:t>for</a:t>
            </a:r>
            <a:r>
              <a:rPr spc="-20" dirty="0"/>
              <a:t> </a:t>
            </a:r>
            <a:r>
              <a:rPr spc="-5" dirty="0"/>
              <a:t>funding</a:t>
            </a:r>
            <a:r>
              <a:rPr spc="20" dirty="0"/>
              <a:t> </a:t>
            </a:r>
            <a:r>
              <a:rPr dirty="0"/>
              <a:t>to</a:t>
            </a:r>
            <a:r>
              <a:rPr spc="5" dirty="0"/>
              <a:t> </a:t>
            </a:r>
            <a:r>
              <a:rPr spc="-5" dirty="0"/>
              <a:t>support</a:t>
            </a:r>
            <a:r>
              <a:rPr spc="5" dirty="0"/>
              <a:t> </a:t>
            </a:r>
            <a:r>
              <a:rPr spc="-5" dirty="0"/>
              <a:t>opportunities</a:t>
            </a:r>
            <a:r>
              <a:rPr spc="20" dirty="0"/>
              <a:t> </a:t>
            </a:r>
            <a:r>
              <a:rPr dirty="0"/>
              <a:t>for</a:t>
            </a:r>
            <a:r>
              <a:rPr spc="-15" dirty="0"/>
              <a:t> </a:t>
            </a:r>
            <a:r>
              <a:rPr dirty="0"/>
              <a:t>growth.</a:t>
            </a:r>
            <a:r>
              <a:rPr spc="-10" dirty="0"/>
              <a:t> </a:t>
            </a:r>
            <a:r>
              <a:rPr spc="-5" dirty="0"/>
              <a:t>Planning</a:t>
            </a:r>
            <a:r>
              <a:rPr spc="15" dirty="0"/>
              <a:t> </a:t>
            </a:r>
            <a:r>
              <a:rPr dirty="0"/>
              <a:t>in</a:t>
            </a:r>
            <a:r>
              <a:rPr spc="5" dirty="0"/>
              <a:t> </a:t>
            </a:r>
            <a:r>
              <a:rPr spc="-5" dirty="0"/>
              <a:t>advance, </a:t>
            </a:r>
            <a:r>
              <a:rPr dirty="0"/>
              <a:t> rather</a:t>
            </a:r>
            <a:r>
              <a:rPr spc="5" dirty="0"/>
              <a:t> </a:t>
            </a:r>
            <a:r>
              <a:rPr spc="-5" dirty="0"/>
              <a:t>than</a:t>
            </a:r>
            <a:r>
              <a:rPr spc="10" dirty="0"/>
              <a:t> </a:t>
            </a:r>
            <a:r>
              <a:rPr spc="-5" dirty="0"/>
              <a:t>looking</a:t>
            </a:r>
            <a:r>
              <a:rPr spc="-10" dirty="0"/>
              <a:t> </a:t>
            </a:r>
            <a:r>
              <a:rPr dirty="0"/>
              <a:t>for</a:t>
            </a:r>
            <a:r>
              <a:rPr spc="-25" dirty="0"/>
              <a:t> </a:t>
            </a:r>
            <a:r>
              <a:rPr spc="-5" dirty="0"/>
              <a:t>financing</a:t>
            </a:r>
            <a:r>
              <a:rPr spc="10" dirty="0"/>
              <a:t> </a:t>
            </a:r>
            <a:r>
              <a:rPr spc="-5" dirty="0"/>
              <a:t>just</a:t>
            </a:r>
            <a:r>
              <a:rPr spc="5" dirty="0"/>
              <a:t> </a:t>
            </a:r>
            <a:r>
              <a:rPr dirty="0"/>
              <a:t>when</a:t>
            </a:r>
            <a:r>
              <a:rPr spc="-15" dirty="0"/>
              <a:t> </a:t>
            </a:r>
            <a:r>
              <a:rPr spc="-5" dirty="0"/>
              <a:t>needed,</a:t>
            </a:r>
            <a:r>
              <a:rPr spc="30" dirty="0"/>
              <a:t> </a:t>
            </a:r>
            <a:r>
              <a:rPr dirty="0"/>
              <a:t>is a</a:t>
            </a:r>
            <a:r>
              <a:rPr spc="-10" dirty="0"/>
              <a:t> </a:t>
            </a:r>
            <a:r>
              <a:rPr dirty="0"/>
              <a:t>good</a:t>
            </a:r>
            <a:r>
              <a:rPr spc="-15" dirty="0"/>
              <a:t> </a:t>
            </a:r>
            <a:r>
              <a:rPr spc="-5" dirty="0"/>
              <a:t>practice.</a:t>
            </a:r>
          </a:p>
        </p:txBody>
      </p:sp>
      <p:pic>
        <p:nvPicPr>
          <p:cNvPr id="4" name="Google Shape;63;p14">
            <a:extLst>
              <a:ext uri="{FF2B5EF4-FFF2-40B4-BE49-F238E27FC236}">
                <a16:creationId xmlns:a16="http://schemas.microsoft.com/office/drawing/2014/main" id="{CC12C098-43C1-4398-BA04-1AE75F746D3A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79512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4850" y="1187253"/>
            <a:ext cx="8170545" cy="2267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131445" indent="-342900">
              <a:lnSpc>
                <a:spcPct val="150100"/>
              </a:lnSpc>
              <a:spcBef>
                <a:spcPts val="100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354965" algn="l"/>
                <a:tab pos="355600" algn="l"/>
              </a:tabLst>
            </a:pPr>
            <a:r>
              <a:rPr sz="1400" b="1" dirty="0">
                <a:solidFill>
                  <a:srgbClr val="0D0D0D"/>
                </a:solidFill>
                <a:latin typeface="Calibri"/>
                <a:cs typeface="Calibri"/>
              </a:rPr>
              <a:t>Lack of adequate </a:t>
            </a:r>
            <a:r>
              <a:rPr sz="1400" b="1" spc="-5" dirty="0">
                <a:solidFill>
                  <a:srgbClr val="0D0D0D"/>
                </a:solidFill>
                <a:latin typeface="Calibri"/>
                <a:cs typeface="Calibri"/>
              </a:rPr>
              <a:t>cash flow: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Cash flow is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the measure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of a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firm’s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ability to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maintain sufficient funding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to 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meet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its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expenses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for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day-to-day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activities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of the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business.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Many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small businesses</a:t>
            </a:r>
            <a:r>
              <a:rPr sz="1400" spc="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fail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because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owners </a:t>
            </a:r>
            <a:r>
              <a:rPr sz="1400" spc="-3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have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a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difficult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time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projecting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what cash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will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come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every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month,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and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thus,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how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much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can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go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out.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354965" algn="l"/>
                <a:tab pos="355600" algn="l"/>
              </a:tabLst>
            </a:pPr>
            <a:r>
              <a:rPr sz="1400" b="1" dirty="0">
                <a:solidFill>
                  <a:srgbClr val="0D0D0D"/>
                </a:solidFill>
                <a:latin typeface="Calibri"/>
                <a:cs typeface="Calibri"/>
              </a:rPr>
              <a:t>Poor</a:t>
            </a:r>
            <a:r>
              <a:rPr sz="1400" b="1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D0D0D"/>
                </a:solidFill>
                <a:latin typeface="Calibri"/>
                <a:cs typeface="Calibri"/>
              </a:rPr>
              <a:t>business</a:t>
            </a:r>
            <a:r>
              <a:rPr sz="1400" b="1" spc="-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D0D0D"/>
                </a:solidFill>
                <a:latin typeface="Calibri"/>
                <a:cs typeface="Calibri"/>
              </a:rPr>
              <a:t>planning:</a:t>
            </a:r>
            <a:r>
              <a:rPr sz="1400" b="1" spc="-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Nine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out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of</a:t>
            </a:r>
            <a:r>
              <a:rPr sz="1400" spc="-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ten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business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failures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are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caused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by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lack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general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business</a:t>
            </a:r>
            <a:endParaRPr sz="1400">
              <a:latin typeface="Calibri"/>
              <a:cs typeface="Calibri"/>
            </a:endParaRPr>
          </a:p>
          <a:p>
            <a:pPr marL="354965" marR="5080">
              <a:lnSpc>
                <a:spcPct val="150000"/>
              </a:lnSpc>
              <a:spcBef>
                <a:spcPts val="5"/>
              </a:spcBef>
            </a:pP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management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skills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planning.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good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business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plan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helps</a:t>
            </a:r>
            <a:r>
              <a:rPr sz="1400" spc="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identify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sz="1400" spc="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mission;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cost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structure;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market;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external</a:t>
            </a:r>
            <a:r>
              <a:rPr sz="1400" spc="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influences;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strengths</a:t>
            </a:r>
            <a:r>
              <a:rPr sz="1400" spc="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weaknesses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sz="1400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business.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business</a:t>
            </a:r>
            <a:r>
              <a:rPr sz="1400" spc="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plan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can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separately</a:t>
            </a:r>
            <a:r>
              <a:rPr sz="1400" spc="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include</a:t>
            </a:r>
            <a:r>
              <a:rPr sz="1400" spc="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 </a:t>
            </a:r>
            <a:r>
              <a:rPr sz="1400" spc="-30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marketing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plan,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operating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plan,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etc.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4" name="Google Shape;63;p14">
            <a:extLst>
              <a:ext uri="{FF2B5EF4-FFF2-40B4-BE49-F238E27FC236}">
                <a16:creationId xmlns:a16="http://schemas.microsoft.com/office/drawing/2014/main" id="{B6F99AFE-DDFE-4BEE-A945-08C868572037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79512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4850" y="1373505"/>
            <a:ext cx="8152765" cy="2800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354965" algn="l"/>
                <a:tab pos="355600" algn="l"/>
              </a:tabLst>
            </a:pPr>
            <a:r>
              <a:rPr sz="1400" b="1" dirty="0">
                <a:solidFill>
                  <a:srgbClr val="0D0D0D"/>
                </a:solidFill>
                <a:latin typeface="Calibri"/>
                <a:cs typeface="Calibri"/>
              </a:rPr>
              <a:t>Management</a:t>
            </a:r>
            <a:r>
              <a:rPr sz="1400" b="1" spc="-3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D0D0D"/>
                </a:solidFill>
                <a:latin typeface="Calibri"/>
                <a:cs typeface="Calibri"/>
              </a:rPr>
              <a:t>incompetence:</a:t>
            </a:r>
            <a:r>
              <a:rPr sz="1400" b="1" spc="-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Ninety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percent</a:t>
            </a:r>
            <a:r>
              <a:rPr sz="1400" spc="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business</a:t>
            </a:r>
            <a:r>
              <a:rPr sz="1400" spc="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failures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are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associated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with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"management</a:t>
            </a:r>
            <a:endParaRPr sz="1400">
              <a:latin typeface="Calibri"/>
              <a:cs typeface="Calibri"/>
            </a:endParaRPr>
          </a:p>
          <a:p>
            <a:pPr marL="354965">
              <a:lnSpc>
                <a:spcPct val="100000"/>
              </a:lnSpc>
              <a:spcBef>
                <a:spcPts val="1675"/>
              </a:spcBef>
            </a:pP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inadequacy",</a:t>
            </a:r>
            <a:r>
              <a:rPr sz="1400" spc="3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which consist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sz="1400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either</a:t>
            </a:r>
            <a:r>
              <a:rPr sz="1400" spc="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management</a:t>
            </a:r>
            <a:r>
              <a:rPr sz="1400" spc="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inexperience</a:t>
            </a:r>
            <a:r>
              <a:rPr sz="1400" spc="3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or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incompetence.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Good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management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50">
              <a:latin typeface="Calibri"/>
              <a:cs typeface="Calibri"/>
            </a:endParaRPr>
          </a:p>
          <a:p>
            <a:pPr marL="354965">
              <a:lnSpc>
                <a:spcPct val="100000"/>
              </a:lnSpc>
            </a:pP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efficiently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implements</a:t>
            </a:r>
            <a:r>
              <a:rPr sz="1400" spc="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monitors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strategic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operational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plan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sz="1400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business.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.A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good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strategic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plan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50">
              <a:latin typeface="Calibri"/>
              <a:cs typeface="Calibri"/>
            </a:endParaRPr>
          </a:p>
          <a:p>
            <a:pPr marL="354965">
              <a:lnSpc>
                <a:spcPct val="100000"/>
              </a:lnSpc>
            </a:pP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is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only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good</a:t>
            </a:r>
            <a:r>
              <a:rPr sz="1400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as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management's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ability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to</a:t>
            </a:r>
            <a:r>
              <a:rPr sz="1400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implement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changes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in 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day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to</a:t>
            </a:r>
            <a:r>
              <a:rPr sz="1400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day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operations.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354965" algn="l"/>
                <a:tab pos="355600" algn="l"/>
              </a:tabLst>
            </a:pPr>
            <a:r>
              <a:rPr sz="1400" b="1" dirty="0">
                <a:solidFill>
                  <a:srgbClr val="0D0D0D"/>
                </a:solidFill>
                <a:latin typeface="Calibri"/>
                <a:cs typeface="Calibri"/>
              </a:rPr>
              <a:t>Ignoring</a:t>
            </a:r>
            <a:r>
              <a:rPr sz="1400" b="1" spc="-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sz="1400" b="1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D0D0D"/>
                </a:solidFill>
                <a:latin typeface="Calibri"/>
                <a:cs typeface="Calibri"/>
              </a:rPr>
              <a:t>competition:</a:t>
            </a:r>
            <a:r>
              <a:rPr sz="1400" b="1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Customers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are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always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looking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for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the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best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deal,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or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at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least,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better</a:t>
            </a:r>
            <a:r>
              <a:rPr sz="1400" spc="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deal.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And if</a:t>
            </a:r>
            <a:endParaRPr sz="1400">
              <a:latin typeface="Calibri"/>
              <a:cs typeface="Calibri"/>
            </a:endParaRPr>
          </a:p>
          <a:p>
            <a:pPr marL="354965" marR="5080">
              <a:lnSpc>
                <a:spcPct val="200000"/>
              </a:lnSpc>
              <a:spcBef>
                <a:spcPts val="5"/>
              </a:spcBef>
            </a:pP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competition</a:t>
            </a:r>
            <a:r>
              <a:rPr sz="1400" spc="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offers</a:t>
            </a:r>
            <a:r>
              <a:rPr sz="1400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better</a:t>
            </a:r>
            <a:r>
              <a:rPr sz="1400" spc="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products,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services,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or prices,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customers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will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succeed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at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expense</a:t>
            </a:r>
            <a:r>
              <a:rPr sz="1400" spc="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of the </a:t>
            </a:r>
            <a:r>
              <a:rPr sz="1400" spc="-3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business.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4" name="Google Shape;63;p14">
            <a:extLst>
              <a:ext uri="{FF2B5EF4-FFF2-40B4-BE49-F238E27FC236}">
                <a16:creationId xmlns:a16="http://schemas.microsoft.com/office/drawing/2014/main" id="{10EA0833-4D82-4D87-AF56-442EB769DF6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79512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4850" y="1187253"/>
            <a:ext cx="8205470" cy="2907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430530" indent="-342900">
              <a:lnSpc>
                <a:spcPct val="150100"/>
              </a:lnSpc>
              <a:spcBef>
                <a:spcPts val="100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354965" algn="l"/>
                <a:tab pos="355600" algn="l"/>
              </a:tabLst>
            </a:pPr>
            <a:r>
              <a:rPr sz="1400" b="1" dirty="0">
                <a:solidFill>
                  <a:srgbClr val="0D0D0D"/>
                </a:solidFill>
                <a:latin typeface="Calibri"/>
                <a:cs typeface="Calibri"/>
              </a:rPr>
              <a:t>Unworkable</a:t>
            </a:r>
            <a:r>
              <a:rPr sz="1400" b="1" spc="-3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D0D0D"/>
                </a:solidFill>
                <a:latin typeface="Calibri"/>
                <a:cs typeface="Calibri"/>
              </a:rPr>
              <a:t>goals:</a:t>
            </a:r>
            <a:r>
              <a:rPr sz="1400" b="1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It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is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one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thing</a:t>
            </a:r>
            <a:r>
              <a:rPr sz="1400" spc="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to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set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goals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another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thing</a:t>
            </a:r>
            <a:r>
              <a:rPr sz="1400" spc="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to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set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workable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goals.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Entrepreneurial </a:t>
            </a:r>
            <a:r>
              <a:rPr sz="1400" spc="-3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initiatives</a:t>
            </a:r>
            <a:r>
              <a:rPr sz="1400" spc="3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are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fundamentally</a:t>
            </a:r>
            <a:r>
              <a:rPr sz="1400" spc="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influenced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by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uncertainty.</a:t>
            </a:r>
            <a:r>
              <a:rPr sz="1400" spc="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Setting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realistic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goals, within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bounds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of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acceptable</a:t>
            </a:r>
            <a:r>
              <a:rPr sz="1400" spc="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risk</a:t>
            </a:r>
            <a:r>
              <a:rPr sz="1400" spc="-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taking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optimism,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is</a:t>
            </a:r>
            <a:r>
              <a:rPr sz="1400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important.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354965" algn="l"/>
                <a:tab pos="355600" algn="l"/>
              </a:tabLst>
            </a:pPr>
            <a:r>
              <a:rPr sz="1400" b="1" dirty="0">
                <a:solidFill>
                  <a:srgbClr val="0D0D0D"/>
                </a:solidFill>
                <a:latin typeface="Calibri"/>
                <a:cs typeface="Calibri"/>
              </a:rPr>
              <a:t>Diminished</a:t>
            </a:r>
            <a:r>
              <a:rPr sz="1400" b="1" spc="-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D0D0D"/>
                </a:solidFill>
                <a:latin typeface="Calibri"/>
                <a:cs typeface="Calibri"/>
              </a:rPr>
              <a:t>customer</a:t>
            </a:r>
            <a:r>
              <a:rPr sz="1400" b="1" spc="-3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D0D0D"/>
                </a:solidFill>
                <a:latin typeface="Calibri"/>
                <a:cs typeface="Calibri"/>
              </a:rPr>
              <a:t>base:</a:t>
            </a:r>
            <a:r>
              <a:rPr sz="1400" b="1" spc="-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Diversifying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customer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base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is an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important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factor in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building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business.</a:t>
            </a:r>
            <a:endParaRPr sz="1400">
              <a:latin typeface="Calibri"/>
              <a:cs typeface="Calibri"/>
            </a:endParaRPr>
          </a:p>
          <a:p>
            <a:pPr marL="354965" marR="5080">
              <a:lnSpc>
                <a:spcPct val="150000"/>
              </a:lnSpc>
              <a:spcBef>
                <a:spcPts val="5"/>
              </a:spcBef>
            </a:pP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Being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flexible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enough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to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adapt</a:t>
            </a:r>
            <a:r>
              <a:rPr sz="1400" spc="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to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new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trends</a:t>
            </a:r>
            <a:r>
              <a:rPr sz="1400" spc="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ideas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is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important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for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staying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business.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Competition</a:t>
            </a:r>
            <a:r>
              <a:rPr sz="1400" spc="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can </a:t>
            </a:r>
            <a:r>
              <a:rPr sz="1400" spc="-3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cause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customer base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to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diminish.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354965" algn="l"/>
                <a:tab pos="355600" algn="l"/>
              </a:tabLst>
            </a:pPr>
            <a:r>
              <a:rPr sz="1400" b="1" dirty="0">
                <a:solidFill>
                  <a:srgbClr val="0D0D0D"/>
                </a:solidFill>
                <a:latin typeface="Calibri"/>
                <a:cs typeface="Calibri"/>
              </a:rPr>
              <a:t>Uncontrolled</a:t>
            </a:r>
            <a:r>
              <a:rPr sz="1400" b="1" spc="-5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D0D0D"/>
                </a:solidFill>
                <a:latin typeface="Calibri"/>
                <a:cs typeface="Calibri"/>
              </a:rPr>
              <a:t>growth:</a:t>
            </a:r>
            <a:r>
              <a:rPr sz="1400" b="1" spc="-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Uncontrolled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growth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of</a:t>
            </a:r>
            <a:r>
              <a:rPr sz="1400" spc="-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business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can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also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cause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it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to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fail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if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not handled</a:t>
            </a:r>
            <a:endParaRPr sz="1400">
              <a:latin typeface="Calibri"/>
              <a:cs typeface="Calibri"/>
            </a:endParaRPr>
          </a:p>
          <a:p>
            <a:pPr marL="354965" marR="447675">
              <a:lnSpc>
                <a:spcPct val="150000"/>
              </a:lnSpc>
            </a:pP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appropriately.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Successful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growth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requires</a:t>
            </a:r>
            <a:r>
              <a:rPr sz="1400" spc="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professional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management</a:t>
            </a:r>
            <a:r>
              <a:rPr sz="1400" spc="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team,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flexible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organization,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and </a:t>
            </a:r>
            <a:r>
              <a:rPr sz="1400" spc="-3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proper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systems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controls.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4" name="Google Shape;63;p14">
            <a:extLst>
              <a:ext uri="{FF2B5EF4-FFF2-40B4-BE49-F238E27FC236}">
                <a16:creationId xmlns:a16="http://schemas.microsoft.com/office/drawing/2014/main" id="{51AECFC5-138C-4BB1-89A8-20F27A1DA7B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79512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4850" y="1187253"/>
            <a:ext cx="8066405" cy="2587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50100"/>
              </a:lnSpc>
              <a:spcBef>
                <a:spcPts val="100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354965" algn="l"/>
                <a:tab pos="355600" algn="l"/>
              </a:tabLst>
            </a:pPr>
            <a:r>
              <a:rPr sz="1400" b="1" dirty="0">
                <a:solidFill>
                  <a:srgbClr val="0D0D0D"/>
                </a:solidFill>
                <a:latin typeface="Calibri"/>
                <a:cs typeface="Calibri"/>
              </a:rPr>
              <a:t>Inappropriate location: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The old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real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estate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maxim - location, location, location - may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be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even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truer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in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the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small business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world.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Even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best-run retail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establishment</a:t>
            </a:r>
            <a:r>
              <a:rPr sz="1400" spc="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will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have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difficult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time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succeeding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if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it is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 </a:t>
            </a:r>
            <a:r>
              <a:rPr sz="1400" spc="-3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poor</a:t>
            </a:r>
            <a:r>
              <a:rPr sz="1400" spc="-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location.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354965" algn="l"/>
                <a:tab pos="355600" algn="l"/>
              </a:tabLst>
            </a:pPr>
            <a:r>
              <a:rPr sz="1400" b="1" dirty="0">
                <a:solidFill>
                  <a:srgbClr val="0D0D0D"/>
                </a:solidFill>
                <a:latin typeface="Calibri"/>
                <a:cs typeface="Calibri"/>
              </a:rPr>
              <a:t>Poor</a:t>
            </a:r>
            <a:r>
              <a:rPr sz="1400" b="1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D0D0D"/>
                </a:solidFill>
                <a:latin typeface="Calibri"/>
                <a:cs typeface="Calibri"/>
              </a:rPr>
              <a:t>system</a:t>
            </a:r>
            <a:r>
              <a:rPr sz="1400" b="1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sz="1400" b="1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D0D0D"/>
                </a:solidFill>
                <a:latin typeface="Calibri"/>
                <a:cs typeface="Calibri"/>
              </a:rPr>
              <a:t>control:</a:t>
            </a:r>
            <a:r>
              <a:rPr sz="1400" b="1" spc="-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While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setting</a:t>
            </a:r>
            <a:r>
              <a:rPr sz="1400" spc="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proper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goals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to manage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business,</a:t>
            </a:r>
            <a:r>
              <a:rPr sz="1400" spc="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system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controls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is also</a:t>
            </a:r>
            <a:endParaRPr sz="1400">
              <a:latin typeface="Calibri"/>
              <a:cs typeface="Calibri"/>
            </a:endParaRPr>
          </a:p>
          <a:p>
            <a:pPr marL="354965" marR="375920">
              <a:lnSpc>
                <a:spcPct val="150000"/>
              </a:lnSpc>
              <a:spcBef>
                <a:spcPts val="5"/>
              </a:spcBef>
            </a:pP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needed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to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measure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performance.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A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lack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proper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control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on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internal</a:t>
            </a:r>
            <a:r>
              <a:rPr sz="1400" spc="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activities</a:t>
            </a:r>
            <a:r>
              <a:rPr sz="1400" spc="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can eventually</a:t>
            </a:r>
            <a:r>
              <a:rPr sz="1400" spc="4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lead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to </a:t>
            </a:r>
            <a:r>
              <a:rPr sz="1400" spc="-3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business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failure. Controls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can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be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implemented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in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several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aspects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business.</a:t>
            </a:r>
            <a:endParaRPr sz="1400">
              <a:latin typeface="Calibri"/>
              <a:cs typeface="Calibri"/>
            </a:endParaRPr>
          </a:p>
          <a:p>
            <a:pPr marL="354965" marR="74295" indent="-342900">
              <a:lnSpc>
                <a:spcPts val="2520"/>
              </a:lnSpc>
              <a:spcBef>
                <a:spcPts val="100"/>
              </a:spcBef>
              <a:buClr>
                <a:srgbClr val="585858"/>
              </a:buClr>
              <a:buSzPct val="128571"/>
              <a:buFont typeface="Microsoft Sans Serif"/>
              <a:buChar char="●"/>
              <a:tabLst>
                <a:tab pos="354965" algn="l"/>
                <a:tab pos="355600" algn="l"/>
              </a:tabLst>
            </a:pPr>
            <a:r>
              <a:rPr sz="1400" b="1" spc="-5" dirty="0">
                <a:solidFill>
                  <a:srgbClr val="0D0D0D"/>
                </a:solidFill>
                <a:latin typeface="Calibri"/>
                <a:cs typeface="Calibri"/>
              </a:rPr>
              <a:t>Lack</a:t>
            </a:r>
            <a:r>
              <a:rPr sz="1400" b="1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sz="1400" b="1" spc="-5" dirty="0">
                <a:solidFill>
                  <a:srgbClr val="0D0D0D"/>
                </a:solidFill>
                <a:latin typeface="Calibri"/>
                <a:cs typeface="Calibri"/>
              </a:rPr>
              <a:t> entrepreneurial</a:t>
            </a:r>
            <a:r>
              <a:rPr sz="1400" b="1" spc="-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D0D0D"/>
                </a:solidFill>
                <a:latin typeface="Calibri"/>
                <a:cs typeface="Calibri"/>
              </a:rPr>
              <a:t>skills:</a:t>
            </a:r>
            <a:r>
              <a:rPr sz="1400" b="1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Mostly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during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the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start</a:t>
            </a:r>
            <a:r>
              <a:rPr sz="1400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up</a:t>
            </a:r>
            <a:r>
              <a:rPr sz="1400" spc="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phase</a:t>
            </a:r>
            <a:r>
              <a:rPr sz="1400" spc="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a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new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business,</a:t>
            </a:r>
            <a:r>
              <a:rPr sz="1400" spc="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lack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entrepreneurial </a:t>
            </a:r>
            <a:r>
              <a:rPr sz="1400" spc="-30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skills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in an</a:t>
            </a:r>
            <a:r>
              <a:rPr sz="1400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owner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 can</a:t>
            </a:r>
            <a:r>
              <a:rPr sz="1400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cause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a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business</a:t>
            </a:r>
            <a:r>
              <a:rPr sz="1400" spc="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D0D0D"/>
                </a:solidFill>
                <a:latin typeface="Calibri"/>
                <a:cs typeface="Calibri"/>
              </a:rPr>
              <a:t>to </a:t>
            </a:r>
            <a:r>
              <a:rPr sz="1400" spc="-5" dirty="0">
                <a:solidFill>
                  <a:srgbClr val="0D0D0D"/>
                </a:solidFill>
                <a:latin typeface="Calibri"/>
                <a:cs typeface="Calibri"/>
              </a:rPr>
              <a:t>fail.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4" name="Google Shape;63;p14">
            <a:extLst>
              <a:ext uri="{FF2B5EF4-FFF2-40B4-BE49-F238E27FC236}">
                <a16:creationId xmlns:a16="http://schemas.microsoft.com/office/drawing/2014/main" id="{62F4BE49-288F-4AE5-BB60-412D3ABA610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79512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360045" algn="ctr">
              <a:lnSpc>
                <a:spcPct val="100000"/>
              </a:lnSpc>
              <a:spcBef>
                <a:spcPts val="819"/>
              </a:spcBef>
            </a:pPr>
            <a:r>
              <a:rPr spc="-10" dirty="0"/>
              <a:t>THANKING</a:t>
            </a:r>
            <a:r>
              <a:rPr spc="-85" dirty="0"/>
              <a:t> </a:t>
            </a:r>
            <a:r>
              <a:rPr spc="-5" dirty="0"/>
              <a:t>YOU</a:t>
            </a:r>
          </a:p>
          <a:p>
            <a:pPr marL="360045" algn="ctr">
              <a:lnSpc>
                <a:spcPct val="100000"/>
              </a:lnSpc>
              <a:spcBef>
                <a:spcPts val="725"/>
              </a:spcBef>
            </a:pPr>
            <a:r>
              <a:rPr spc="-5" dirty="0">
                <a:solidFill>
                  <a:srgbClr val="FF0000"/>
                </a:solidFill>
              </a:rPr>
              <a:t>ODM </a:t>
            </a:r>
            <a:r>
              <a:rPr spc="-35" dirty="0">
                <a:solidFill>
                  <a:srgbClr val="FF0000"/>
                </a:solidFill>
              </a:rPr>
              <a:t>EDUCATIONAL</a:t>
            </a:r>
            <a:r>
              <a:rPr spc="-45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GROUP</a:t>
            </a:r>
          </a:p>
        </p:txBody>
      </p:sp>
      <p:pic>
        <p:nvPicPr>
          <p:cNvPr id="3" name="Google Shape;63;p14">
            <a:extLst>
              <a:ext uri="{FF2B5EF4-FFF2-40B4-BE49-F238E27FC236}">
                <a16:creationId xmlns:a16="http://schemas.microsoft.com/office/drawing/2014/main" id="{2F6E280C-C5D0-46B4-B7F5-011DBEAB307A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79512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671</Words>
  <Application>Microsoft Office PowerPoint</Application>
  <PresentationFormat>On-screen Show (16:9)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Microsoft Sans Serif</vt:lpstr>
      <vt:lpstr>Office Theme</vt:lpstr>
      <vt:lpstr>BUSINESS FAILURE</vt:lpstr>
      <vt:lpstr>BUSINESS FAILURE</vt:lpstr>
      <vt:lpstr>CAUSES OF BUSINESS FAILURE</vt:lpstr>
      <vt:lpstr>PowerPoint Presentation</vt:lpstr>
      <vt:lpstr>PowerPoint Presentation</vt:lpstr>
      <vt:lpstr>PowerPoint Presentation</vt:lpstr>
      <vt:lpstr>PowerPoint Presentation</vt:lpstr>
      <vt:lpstr>THANKING YOU ODM EDUCATIONAL GROUP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Lucky Mishra</cp:lastModifiedBy>
  <cp:revision>1</cp:revision>
  <dcterms:created xsi:type="dcterms:W3CDTF">2022-04-06T02:11:32Z</dcterms:created>
  <dcterms:modified xsi:type="dcterms:W3CDTF">2022-04-06T03:07:44Z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2020-10-27T00:00:00Z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2022-04-06T00:00:00Z</vt:filetime>
  </property>
</Properties>
</file>