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2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13069" y="4269522"/>
            <a:ext cx="716927" cy="7446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5047" y="1630832"/>
            <a:ext cx="7413904" cy="142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850" y="1187253"/>
            <a:ext cx="8134299" cy="2587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111313"/>
            <a:ext cx="9143999" cy="102956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02455" y="1661286"/>
            <a:ext cx="14027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ME</a:t>
            </a:r>
            <a:r>
              <a:rPr sz="3000" spc="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000" spc="-5" dirty="0">
                <a:solidFill>
                  <a:srgbClr val="FF0000"/>
                </a:solidFill>
                <a:latin typeface="Calibri"/>
                <a:cs typeface="Calibri"/>
              </a:rPr>
              <a:t>GER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01367" y="2645156"/>
            <a:ext cx="3613785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0075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SUBJECT </a:t>
            </a:r>
            <a:r>
              <a:rPr sz="1400" b="1" dirty="0">
                <a:latin typeface="Arial"/>
                <a:cs typeface="Arial"/>
              </a:rPr>
              <a:t>: </a:t>
            </a:r>
            <a:r>
              <a:rPr sz="1400" b="1" spc="-5" dirty="0">
                <a:latin typeface="Arial"/>
                <a:cs typeface="Arial"/>
              </a:rPr>
              <a:t>(ENTREPRENEURSHIP) </a:t>
            </a:r>
            <a:r>
              <a:rPr sz="1400" b="1" spc="-37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CHAPTER</a:t>
            </a:r>
            <a:r>
              <a:rPr sz="1400" b="1" spc="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NUMBER: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CHAPTER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NAME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: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ENTERPRISE</a:t>
            </a:r>
            <a:r>
              <a:rPr sz="1400" b="1" spc="-5" dirty="0">
                <a:latin typeface="Arial"/>
                <a:cs typeface="Arial"/>
              </a:rPr>
              <a:t> GROWTH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Arial"/>
                <a:cs typeface="Arial"/>
              </a:rPr>
              <a:t>STRATEGIES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" name="Google Shape;63;p14">
            <a:extLst>
              <a:ext uri="{FF2B5EF4-FFF2-40B4-BE49-F238E27FC236}">
                <a16:creationId xmlns:a16="http://schemas.microsoft.com/office/drawing/2014/main" id="{E775DA1F-0F33-43D8-AC53-2A8941013CD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" y="57150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550" y="507237"/>
            <a:ext cx="11652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FF0000"/>
                </a:solidFill>
                <a:latin typeface="Calibri"/>
                <a:cs typeface="Calibri"/>
              </a:rPr>
              <a:t>MERGERS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4850" y="1187253"/>
            <a:ext cx="8129270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50100"/>
              </a:lnSpc>
              <a:spcBef>
                <a:spcPts val="10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combination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two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companies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into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one larger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company.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merger,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acquiring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company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takes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over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assets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liabilities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merged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company.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All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combining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companies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are dissolved </a:t>
            </a:r>
            <a:r>
              <a:rPr sz="1400" spc="-30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only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new entity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continues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operate.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 commonly</a:t>
            </a:r>
            <a:r>
              <a:rPr sz="14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takes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place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two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forms: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4"/>
              </a:spcBef>
              <a:buClr>
                <a:srgbClr val="585858"/>
              </a:buClr>
              <a:buSzPct val="128571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Amalgamation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Absorption</a:t>
            </a:r>
            <a:endParaRPr sz="1400">
              <a:latin typeface="Calibri"/>
              <a:cs typeface="Calibri"/>
            </a:endParaRPr>
          </a:p>
          <a:p>
            <a:pPr marL="12700" marR="4455160">
              <a:lnSpc>
                <a:spcPts val="2520"/>
              </a:lnSpc>
              <a:spcBef>
                <a:spcPts val="100"/>
              </a:spcBef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So,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X+ Y= X,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Y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merged into company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X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(absorption) </a:t>
            </a:r>
            <a:r>
              <a:rPr sz="1400" spc="-30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X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+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Y= Z,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Z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new company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(amalgamation)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5" name="Google Shape;63;p14">
            <a:extLst>
              <a:ext uri="{FF2B5EF4-FFF2-40B4-BE49-F238E27FC236}">
                <a16:creationId xmlns:a16="http://schemas.microsoft.com/office/drawing/2014/main" id="{E775DA1F-0F33-43D8-AC53-2A8941013CD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6234" y="7570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507237"/>
            <a:ext cx="21767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FF0000"/>
                </a:solidFill>
                <a:latin typeface="Calibri"/>
                <a:cs typeface="Calibri"/>
              </a:rPr>
              <a:t>TYPES</a:t>
            </a:r>
            <a:r>
              <a:rPr sz="22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2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0000"/>
                </a:solidFill>
                <a:latin typeface="Calibri"/>
                <a:cs typeface="Calibri"/>
              </a:rPr>
              <a:t>MERGER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67153" y="1171955"/>
            <a:ext cx="7110730" cy="3971925"/>
            <a:chOff x="867153" y="1171955"/>
            <a:chExt cx="7110730" cy="39719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7153" y="4472934"/>
              <a:ext cx="7110226" cy="67056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7824" y="1171955"/>
              <a:ext cx="7091172" cy="3307080"/>
            </a:xfrm>
            <a:prstGeom prst="rect">
              <a:avLst/>
            </a:prstGeom>
          </p:spPr>
        </p:pic>
      </p:grpSp>
      <p:pic>
        <p:nvPicPr>
          <p:cNvPr id="6" name="Google Shape;63;p14">
            <a:extLst>
              <a:ext uri="{FF2B5EF4-FFF2-40B4-BE49-F238E27FC236}">
                <a16:creationId xmlns:a16="http://schemas.microsoft.com/office/drawing/2014/main" id="{92D6528C-208F-4501-85ED-0DCEDC0A13C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96234" y="7570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850" y="1249965"/>
            <a:ext cx="8086725" cy="316484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CONGLOMERATE</a:t>
            </a:r>
            <a:r>
              <a:rPr sz="1400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MERGERS:</a:t>
            </a:r>
            <a:endParaRPr sz="1400">
              <a:latin typeface="Calibri"/>
              <a:cs typeface="Calibri"/>
            </a:endParaRPr>
          </a:p>
          <a:p>
            <a:pPr marL="354965" marR="299085" indent="-342900">
              <a:lnSpc>
                <a:spcPct val="150000"/>
              </a:lnSpc>
              <a:buClr>
                <a:srgbClr val="585858"/>
              </a:buClr>
              <a:buSzPct val="128571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this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type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merger,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firms</a:t>
            </a:r>
            <a:r>
              <a:rPr sz="14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which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involved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totally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unrelated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businesses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come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together.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This </a:t>
            </a:r>
            <a:r>
              <a:rPr sz="1400" spc="-3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 can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two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types:</a:t>
            </a:r>
            <a:endParaRPr sz="1400">
              <a:latin typeface="Calibri"/>
              <a:cs typeface="Calibri"/>
            </a:endParaRPr>
          </a:p>
          <a:p>
            <a:pPr marL="413384" indent="-401320">
              <a:lnSpc>
                <a:spcPct val="100000"/>
              </a:lnSpc>
              <a:spcBef>
                <a:spcPts val="440"/>
              </a:spcBef>
              <a:buClr>
                <a:srgbClr val="585858"/>
              </a:buClr>
              <a:buSzPct val="128571"/>
              <a:buAutoNum type="romanLcPeriod"/>
              <a:tabLst>
                <a:tab pos="413384" algn="l"/>
                <a:tab pos="41402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Pure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conglomerate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merger: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This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involves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firms</a:t>
            </a:r>
            <a:r>
              <a:rPr sz="1400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with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nothing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common.</a:t>
            </a:r>
            <a:endParaRPr sz="1400">
              <a:latin typeface="Calibri"/>
              <a:cs typeface="Calibri"/>
            </a:endParaRPr>
          </a:p>
          <a:p>
            <a:pPr marL="413384" marR="564515" indent="-401320">
              <a:lnSpc>
                <a:spcPts val="2520"/>
              </a:lnSpc>
              <a:spcBef>
                <a:spcPts val="150"/>
              </a:spcBef>
              <a:buClr>
                <a:srgbClr val="585858"/>
              </a:buClr>
              <a:buSzPct val="128571"/>
              <a:buAutoNum type="romanLcPeriod"/>
              <a:tabLst>
                <a:tab pos="413384" algn="l"/>
                <a:tab pos="41402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Mixed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conglomerate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merger: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This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involves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firms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looking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product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extensions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 market </a:t>
            </a:r>
            <a:r>
              <a:rPr sz="1400" spc="-3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extensions.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1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HORIZONTAL</a:t>
            </a:r>
            <a:r>
              <a:rPr sz="1400" spc="-6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MERGERS:</a:t>
            </a:r>
            <a:endParaRPr sz="1400">
              <a:latin typeface="Calibri"/>
              <a:cs typeface="Calibri"/>
            </a:endParaRPr>
          </a:p>
          <a:p>
            <a:pPr marL="354965" marR="5080" indent="-342900" algn="just">
              <a:lnSpc>
                <a:spcPct val="150000"/>
              </a:lnSpc>
              <a:buClr>
                <a:srgbClr val="585858"/>
              </a:buClr>
              <a:buSzPct val="128571"/>
              <a:buFont typeface="Wingdings"/>
              <a:buChar char=""/>
              <a:tabLst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This merger occurs between companies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 the same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industry. It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generally between competitors, offering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same goods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 services.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For example: a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 between Tata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Motors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 Hyundai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would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 horizontal </a:t>
            </a:r>
            <a:r>
              <a:rPr sz="1400" spc="-30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nature.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8A41B5FC-070F-49A6-B199-3D487B2A8EA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6234" y="7570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850" y="1249965"/>
            <a:ext cx="8191500" cy="284480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MARKET</a:t>
            </a:r>
            <a:r>
              <a:rPr sz="1400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EXTENSION</a:t>
            </a:r>
            <a:r>
              <a:rPr sz="1400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MERGERS: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This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type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merger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takes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place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between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companies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deal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the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same products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separate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markets.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PRODUCT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EXTENSION</a:t>
            </a:r>
            <a:r>
              <a:rPr sz="1400" spc="-5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MERGERS: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product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extension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takes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place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between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two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organizations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that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deal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products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that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endParaRPr sz="14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844"/>
              </a:spcBef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related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each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other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operate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in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same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market.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VERTICAL</a:t>
            </a:r>
            <a:r>
              <a:rPr sz="1400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MERGERS: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between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two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companies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producing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different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goods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 services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one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specific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finished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product.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354965" marR="356235">
              <a:lnSpc>
                <a:spcPct val="150000"/>
              </a:lnSpc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vertical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merger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occurs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when two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more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firms,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operating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different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levels within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an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industry's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supply </a:t>
            </a:r>
            <a:r>
              <a:rPr sz="1400" spc="-30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chain,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merge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operations.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84092A9C-30D7-48D7-ABBA-5355C1A374F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6234" y="7570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60680" algn="ctr">
              <a:lnSpc>
                <a:spcPct val="100000"/>
              </a:lnSpc>
              <a:spcBef>
                <a:spcPts val="819"/>
              </a:spcBef>
            </a:pPr>
            <a:r>
              <a:rPr spc="-10" dirty="0"/>
              <a:t>THANKING</a:t>
            </a:r>
            <a:r>
              <a:rPr spc="-5" dirty="0"/>
              <a:t> YOU</a:t>
            </a:r>
          </a:p>
          <a:p>
            <a:pPr marL="360680" algn="ctr">
              <a:lnSpc>
                <a:spcPct val="100000"/>
              </a:lnSpc>
              <a:spcBef>
                <a:spcPts val="725"/>
              </a:spcBef>
            </a:pPr>
            <a:r>
              <a:rPr spc="-5" dirty="0">
                <a:solidFill>
                  <a:srgbClr val="FF0000"/>
                </a:solidFill>
              </a:rPr>
              <a:t>ODM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EDUCATIONAL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GROUP</a:t>
            </a:r>
          </a:p>
        </p:txBody>
      </p:sp>
      <p:pic>
        <p:nvPicPr>
          <p:cNvPr id="3" name="Google Shape;63;p14">
            <a:extLst>
              <a:ext uri="{FF2B5EF4-FFF2-40B4-BE49-F238E27FC236}">
                <a16:creationId xmlns:a16="http://schemas.microsoft.com/office/drawing/2014/main" id="{493363C5-70DC-471F-8694-F776B8C7C46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96234" y="7570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307</Words>
  <Application>Microsoft Office PowerPoint</Application>
  <PresentationFormat>On-screen Show (16:9)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Microsoft Sans Serif</vt:lpstr>
      <vt:lpstr>Wingdings</vt:lpstr>
      <vt:lpstr>Office Theme</vt:lpstr>
      <vt:lpstr>MERGER</vt:lpstr>
      <vt:lpstr>MERGERS</vt:lpstr>
      <vt:lpstr>TYPES OF MERGER</vt:lpstr>
      <vt:lpstr>PowerPoint Presentation</vt:lpstr>
      <vt:lpstr>PowerPoint Presentation</vt:lpstr>
      <vt:lpstr>THANKING YOU ODM EDUCATIONAL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Lucky Mishra</cp:lastModifiedBy>
  <cp:revision>1</cp:revision>
  <dcterms:created xsi:type="dcterms:W3CDTF">2022-04-06T03:09:17Z</dcterms:created>
  <dcterms:modified xsi:type="dcterms:W3CDTF">2022-04-09T04:48:29Z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2022-04-06T00:00:00Z</vt:filetime>
  </property>
</Properties>
</file>