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65" r:id="rId3"/>
    <p:sldId id="266" r:id="rId4"/>
    <p:sldId id="280" r:id="rId5"/>
    <p:sldId id="281" r:id="rId6"/>
    <p:sldId id="283" r:id="rId7"/>
    <p:sldId id="284" r:id="rId8"/>
    <p:sldId id="279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B718-F31F-4574-9C3E-5990C5644EA3}" type="datetimeFigureOut">
              <a:rPr lang="en-US" smtClean="0"/>
              <a:pPr/>
              <a:t>12/3/2022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5843-CA78-446C-B77D-A588CE48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B718-F31F-4574-9C3E-5990C5644EA3}" type="datetimeFigureOut">
              <a:rPr lang="en-US" smtClean="0"/>
              <a:pPr/>
              <a:t>12/3/2022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5843-CA78-446C-B77D-A588CE48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B718-F31F-4574-9C3E-5990C5644EA3}" type="datetimeFigureOut">
              <a:rPr lang="en-US" smtClean="0"/>
              <a:pPr/>
              <a:t>12/3/2022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5843-CA78-446C-B77D-A588CE48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B718-F31F-4574-9C3E-5990C5644EA3}" type="datetimeFigureOut">
              <a:rPr lang="en-US" smtClean="0"/>
              <a:pPr/>
              <a:t>12/3/2022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5843-CA78-446C-B77D-A588CE48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B718-F31F-4574-9C3E-5990C5644EA3}" type="datetimeFigureOut">
              <a:rPr lang="en-US" smtClean="0"/>
              <a:pPr/>
              <a:t>12/3/2022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5843-CA78-446C-B77D-A588CE48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B718-F31F-4574-9C3E-5990C5644EA3}" type="datetimeFigureOut">
              <a:rPr lang="en-US" smtClean="0"/>
              <a:pPr/>
              <a:t>12/3/2022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5843-CA78-446C-B77D-A588CE48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B718-F31F-4574-9C3E-5990C5644EA3}" type="datetimeFigureOut">
              <a:rPr lang="en-US" smtClean="0"/>
              <a:pPr/>
              <a:t>12/3/2022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5843-CA78-446C-B77D-A588CE48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B718-F31F-4574-9C3E-5990C5644EA3}" type="datetimeFigureOut">
              <a:rPr lang="en-US" smtClean="0"/>
              <a:pPr/>
              <a:t>12/3/2022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5843-CA78-446C-B77D-A588CE48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B718-F31F-4574-9C3E-5990C5644EA3}" type="datetimeFigureOut">
              <a:rPr lang="en-US" smtClean="0"/>
              <a:pPr/>
              <a:t>12/3/2022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5843-CA78-446C-B77D-A588CE48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B718-F31F-4574-9C3E-5990C5644EA3}" type="datetimeFigureOut">
              <a:rPr lang="en-US" smtClean="0"/>
              <a:pPr/>
              <a:t>12/3/2022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5843-CA78-446C-B77D-A588CE48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B718-F31F-4574-9C3E-5990C5644EA3}" type="datetimeFigureOut">
              <a:rPr lang="en-US" smtClean="0"/>
              <a:pPr/>
              <a:t>12/3/2022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5843-CA78-446C-B77D-A588CE48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6B718-F31F-4574-9C3E-5990C5644EA3}" type="datetimeFigureOut">
              <a:rPr lang="en-US" smtClean="0"/>
              <a:pPr/>
              <a:t>12/3/2022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75843-CA78-446C-B77D-A588CE48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33600"/>
            <a:ext cx="7772400" cy="147002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CC3300"/>
                </a:solidFill>
              </a:rPr>
              <a:t>SOUND</a:t>
            </a:r>
            <a:r>
              <a:rPr lang="en-US" sz="3200" b="1" dirty="0" smtClean="0">
                <a:solidFill>
                  <a:srgbClr val="CC3300"/>
                </a:solidFill>
              </a:rPr>
              <a:t/>
            </a:r>
            <a:br>
              <a:rPr lang="en-US" sz="3200" b="1" dirty="0" smtClean="0">
                <a:solidFill>
                  <a:srgbClr val="CC3300"/>
                </a:solidFill>
              </a:rPr>
            </a:br>
            <a:r>
              <a:rPr lang="en-US" sz="3200" b="1" dirty="0" smtClean="0">
                <a:solidFill>
                  <a:srgbClr val="CC3300"/>
                </a:solidFill>
              </a:rPr>
              <a:t> </a:t>
            </a:r>
            <a:r>
              <a:rPr lang="en-US" sz="2700" b="1" dirty="0" smtClean="0">
                <a:solidFill>
                  <a:srgbClr val="CC3300"/>
                </a:solidFill>
              </a:rPr>
              <a:t>STD-VII</a:t>
            </a: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endParaRPr sz="2700" b="1" smtClean="0">
              <a:solidFill>
                <a:srgbClr val="FF0000"/>
              </a:solidFill>
            </a:endParaRPr>
          </a:p>
        </p:txBody>
      </p:sp>
      <p:sp>
        <p:nvSpPr>
          <p:cNvPr id="2051" name="Subtitle 5"/>
          <p:cNvSpPr>
            <a:spLocks noGrp="1"/>
          </p:cNvSpPr>
          <p:nvPr>
            <p:ph type="subTitle" idx="1"/>
          </p:nvPr>
        </p:nvSpPr>
        <p:spPr>
          <a:xfrm>
            <a:off x="1066800" y="3200400"/>
            <a:ext cx="6705600" cy="1600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SUBJECT-PHYSICS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CHAPTER NO- </a:t>
            </a:r>
            <a:r>
              <a:rPr lang="en-US" sz="2400" dirty="0" smtClean="0">
                <a:solidFill>
                  <a:schemeClr val="tx1"/>
                </a:solidFill>
              </a:rPr>
              <a:t>06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2052" name="Picture 4" descr="https://lh5.googleusercontent.com/B2T2ql4TLjSp4ggLqeDbw6DFpympyfswUtrz-ep90zjZpSCeRdrh5O-r-ciOZWWNnQpfTh0JhbmBes_QYjfZ0oNf0orHv3YbFGbQVGiE5wE10TvecMrl56liQVRS4919T7CdvvPq7JNX0fFIT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191125"/>
            <a:ext cx="89916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6" descr="https://lh6.googleusercontent.com/4sdW2sq7oAFLtRv-fygcfRsKi54VwU7fOTW7tCnOkUaYOYiBTv72q8jFPRgq4C9qXtwFyQFdvpl-87pSUvtiU7PFd-9jAQ8j5WZXHvDWdN7y78oRBYVFWsaTxfo3FqgcU4bP7FZGf_3IbIWK0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30480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                       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LEARNING  OBJECTIVE</a:t>
            </a:r>
          </a:p>
          <a:p>
            <a:pPr>
              <a:buNone/>
            </a:pPr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Students will be able to</a:t>
            </a:r>
          </a:p>
          <a:p>
            <a:r>
              <a:rPr lang="en-IN" sz="2400" dirty="0" smtClean="0"/>
              <a:t>Define</a:t>
            </a:r>
            <a:r>
              <a:rPr lang="en-IN" sz="2400" b="1" dirty="0" smtClean="0"/>
              <a:t> </a:t>
            </a:r>
            <a:r>
              <a:rPr lang="en-US" sz="2400" b="1" dirty="0" smtClean="0"/>
              <a:t> Characteristics of a sound wave</a:t>
            </a:r>
          </a:p>
          <a:p>
            <a:r>
              <a:rPr lang="en-US" sz="2400" dirty="0" smtClean="0"/>
              <a:t>Differentiate </a:t>
            </a:r>
            <a:r>
              <a:rPr lang="en-US" sz="2400" b="1" dirty="0" smtClean="0"/>
              <a:t>Music And Noise</a:t>
            </a:r>
          </a:p>
          <a:p>
            <a:endParaRPr lang="en-US" sz="2400" dirty="0" smtClean="0"/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858000" y="304800"/>
            <a:ext cx="1994526" cy="91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sourc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4495800"/>
            <a:ext cx="2286000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   Characteristics of a sound wave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Sound waves have following characteristics:</a:t>
            </a:r>
            <a:br>
              <a:rPr lang="en-US" sz="2400" dirty="0" smtClean="0"/>
            </a:br>
            <a:r>
              <a:rPr lang="en-US" sz="2400" dirty="0" smtClean="0"/>
              <a:t>(1) Amplitude</a:t>
            </a:r>
            <a:br>
              <a:rPr lang="en-US" sz="2400" dirty="0" smtClean="0"/>
            </a:br>
            <a:r>
              <a:rPr lang="en-US" sz="2400" dirty="0" smtClean="0"/>
              <a:t>(2) wavelength</a:t>
            </a:r>
            <a:br>
              <a:rPr lang="en-US" sz="2400" dirty="0" smtClean="0"/>
            </a:br>
            <a:r>
              <a:rPr lang="en-US" sz="2400" dirty="0" smtClean="0"/>
              <a:t>(3) Frequency</a:t>
            </a:r>
            <a:br>
              <a:rPr lang="en-US" sz="2400" dirty="0" smtClean="0"/>
            </a:br>
            <a:r>
              <a:rPr lang="en-US" sz="2400" dirty="0" smtClean="0"/>
              <a:t>(4) Time period</a:t>
            </a:r>
          </a:p>
          <a:p>
            <a:pPr>
              <a:buNone/>
            </a:pPr>
            <a:r>
              <a:rPr lang="en-US" sz="2400" dirty="0" smtClean="0"/>
              <a:t>     (5)Velocity</a:t>
            </a:r>
            <a:endParaRPr lang="en-IN" sz="2400" dirty="0" smtClean="0"/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629400" y="228600"/>
            <a:ext cx="1994526" cy="91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soundwav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4572000"/>
            <a:ext cx="4916557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781800" y="0"/>
            <a:ext cx="1994526" cy="9166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914400"/>
            <a:ext cx="81534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Amplitude</a:t>
            </a:r>
            <a:endParaRPr lang="en-US" sz="2400" dirty="0" smtClean="0"/>
          </a:p>
          <a:p>
            <a:pPr lvl="0"/>
            <a:r>
              <a:rPr lang="en-US" sz="2400" dirty="0" smtClean="0"/>
              <a:t>The maximum displacement of each particle from its mean position is called amplitude.</a:t>
            </a:r>
          </a:p>
          <a:p>
            <a:pPr lvl="0"/>
            <a:r>
              <a:rPr lang="en-US" sz="2400" dirty="0" smtClean="0"/>
              <a:t>It is denoted by A.</a:t>
            </a:r>
          </a:p>
          <a:p>
            <a:pPr lvl="0"/>
            <a:r>
              <a:rPr lang="en-US" sz="2400" dirty="0" smtClean="0"/>
              <a:t>Its SI unit is </a:t>
            </a:r>
            <a:r>
              <a:rPr lang="en-US" sz="2400" dirty="0" err="1" smtClean="0"/>
              <a:t>metre</a:t>
            </a:r>
            <a:r>
              <a:rPr lang="en-US" sz="2400" dirty="0" smtClean="0"/>
              <a:t> (m).</a:t>
            </a:r>
          </a:p>
          <a:p>
            <a:pPr>
              <a:buNone/>
            </a:pPr>
            <a:r>
              <a:rPr lang="en-US" sz="2400" b="1" dirty="0" smtClean="0"/>
              <a:t>Wavelength</a:t>
            </a:r>
            <a:endParaRPr lang="en-US" sz="2400" dirty="0" smtClean="0"/>
          </a:p>
          <a:p>
            <a:pPr lvl="0"/>
            <a:r>
              <a:rPr lang="en-US" sz="2400" dirty="0" smtClean="0"/>
              <a:t>The distance between two nearest (adjacent) crests or troughs of a wave is called its wavelength.</a:t>
            </a:r>
          </a:p>
          <a:p>
            <a:pPr lvl="0"/>
            <a:r>
              <a:rPr lang="en-US" sz="2400" dirty="0" smtClean="0"/>
              <a:t>It is denoted by the Greek letter </a:t>
            </a:r>
            <a:r>
              <a:rPr lang="en-US" sz="2400" dirty="0" err="1" smtClean="0"/>
              <a:t>lamda</a:t>
            </a:r>
            <a:r>
              <a:rPr lang="en-US" sz="2400" dirty="0" smtClean="0"/>
              <a:t> (λ).</a:t>
            </a:r>
          </a:p>
          <a:p>
            <a:pPr lvl="0"/>
            <a:r>
              <a:rPr lang="en-US" sz="2400" dirty="0" smtClean="0"/>
              <a:t>Its SI unit is </a:t>
            </a:r>
            <a:r>
              <a:rPr lang="en-US" sz="2400" dirty="0" err="1" smtClean="0"/>
              <a:t>metre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934200" y="152400"/>
            <a:ext cx="1994526" cy="9166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828800"/>
            <a:ext cx="8382000" cy="42973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100" b="1" dirty="0" smtClean="0"/>
              <a:t>Frequency</a:t>
            </a:r>
            <a:endParaRPr lang="en-US" sz="3100" dirty="0" smtClean="0"/>
          </a:p>
          <a:p>
            <a:pPr lvl="0"/>
            <a:r>
              <a:rPr lang="en-US" sz="3100" dirty="0" smtClean="0"/>
              <a:t>The number of vibrations per second is called frequency.</a:t>
            </a:r>
          </a:p>
          <a:p>
            <a:pPr lvl="0"/>
            <a:r>
              <a:rPr lang="en-US" sz="3100" dirty="0" smtClean="0"/>
              <a:t>The SI unit of frequency is hertz (Hz).</a:t>
            </a:r>
          </a:p>
          <a:p>
            <a:pPr lvl="0"/>
            <a:r>
              <a:rPr lang="en-US" sz="3100" dirty="0" smtClean="0"/>
              <a:t>The symbol of frequency is ν (nu).</a:t>
            </a:r>
          </a:p>
          <a:p>
            <a:pPr>
              <a:buNone/>
            </a:pPr>
            <a:r>
              <a:rPr lang="en-US" sz="3100" b="1" dirty="0" smtClean="0"/>
              <a:t>Time period</a:t>
            </a:r>
            <a:endParaRPr lang="en-US" sz="3100" dirty="0" smtClean="0"/>
          </a:p>
          <a:p>
            <a:pPr lvl="0"/>
            <a:r>
              <a:rPr lang="en-US" sz="3100" dirty="0" smtClean="0"/>
              <a:t>The time taken to complete one vibration is called time period.</a:t>
            </a:r>
          </a:p>
          <a:p>
            <a:pPr lvl="0"/>
            <a:r>
              <a:rPr lang="en-US" sz="3100" dirty="0" smtClean="0"/>
              <a:t>It is denoted by T.</a:t>
            </a:r>
          </a:p>
          <a:p>
            <a:pPr lvl="0"/>
            <a:r>
              <a:rPr lang="en-US" sz="3100" dirty="0" smtClean="0"/>
              <a:t>Its SI unit is second (s).</a:t>
            </a:r>
          </a:p>
          <a:p>
            <a:pPr lvl="0"/>
            <a:r>
              <a:rPr lang="en-US" sz="3100" dirty="0" smtClean="0"/>
              <a:t>The frequency of a wave is the reciprocal of the time period.</a:t>
            </a:r>
          </a:p>
          <a:p>
            <a:pPr>
              <a:buNone/>
            </a:pPr>
            <a:r>
              <a:rPr lang="en-US" sz="3100" dirty="0" smtClean="0"/>
              <a:t>               i.e., v = 1/T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162800" y="152400"/>
            <a:ext cx="1524000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228600" y="0"/>
            <a:ext cx="86868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b="1" dirty="0" smtClean="0"/>
          </a:p>
          <a:p>
            <a:pPr lvl="0"/>
            <a:r>
              <a:rPr lang="en-US" sz="2400" dirty="0" smtClean="0"/>
              <a:t>           </a:t>
            </a:r>
          </a:p>
          <a:p>
            <a:pPr lvl="0"/>
            <a:endParaRPr lang="en-US" sz="2400" dirty="0" smtClean="0"/>
          </a:p>
          <a:p>
            <a:pPr lvl="0"/>
            <a:endParaRPr lang="en-US" sz="2400" dirty="0" smtClean="0"/>
          </a:p>
          <a:p>
            <a:endParaRPr lang="en-IN" sz="2400" b="1" dirty="0" smtClean="0">
              <a:solidFill>
                <a:srgbClr val="FF0000"/>
              </a:solidFill>
            </a:endParaRPr>
          </a:p>
          <a:p>
            <a:endParaRPr lang="en-IN" sz="2400" b="1" dirty="0" smtClean="0">
              <a:solidFill>
                <a:srgbClr val="FF0000"/>
              </a:solidFill>
            </a:endParaRPr>
          </a:p>
          <a:p>
            <a:endParaRPr lang="en-IN" sz="2400" b="1" dirty="0" smtClean="0">
              <a:solidFill>
                <a:srgbClr val="FF0000"/>
              </a:solidFill>
            </a:endParaRPr>
          </a:p>
          <a:p>
            <a:endParaRPr lang="en-IN" sz="2400" b="1" dirty="0" smtClean="0">
              <a:solidFill>
                <a:srgbClr val="FF0000"/>
              </a:solidFill>
            </a:endParaRPr>
          </a:p>
          <a:p>
            <a:endParaRPr lang="en-IN" sz="2400" b="1" dirty="0" smtClean="0">
              <a:solidFill>
                <a:srgbClr val="FF0000"/>
              </a:solidFill>
            </a:endParaRPr>
          </a:p>
          <a:p>
            <a:endParaRPr lang="en-IN" sz="2400" b="1" dirty="0" smtClean="0">
              <a:solidFill>
                <a:srgbClr val="FF0000"/>
              </a:solidFill>
            </a:endParaRPr>
          </a:p>
          <a:p>
            <a:endParaRPr lang="en-IN" sz="2400" b="1" dirty="0" smtClean="0">
              <a:solidFill>
                <a:srgbClr val="FF0000"/>
              </a:solidFill>
            </a:endParaRPr>
          </a:p>
          <a:p>
            <a:endParaRPr lang="en-IN" sz="2400" b="1" dirty="0" smtClean="0">
              <a:solidFill>
                <a:srgbClr val="FF0000"/>
              </a:solidFill>
            </a:endParaRPr>
          </a:p>
          <a:p>
            <a:endParaRPr lang="en-IN" sz="2400" b="1" dirty="0" smtClean="0">
              <a:solidFill>
                <a:srgbClr val="FF0000"/>
              </a:solidFill>
            </a:endParaRPr>
          </a:p>
          <a:p>
            <a:endParaRPr lang="en-IN" sz="2400" b="1" dirty="0" smtClean="0">
              <a:solidFill>
                <a:srgbClr val="FF0000"/>
              </a:solidFill>
            </a:endParaRPr>
          </a:p>
          <a:p>
            <a:endParaRPr lang="en-IN" sz="2400" b="1" dirty="0" smtClean="0">
              <a:solidFill>
                <a:srgbClr val="FF0000"/>
              </a:solidFill>
            </a:endParaRPr>
          </a:p>
          <a:p>
            <a:endParaRPr lang="en-IN" sz="2400" b="1" dirty="0" smtClean="0">
              <a:solidFill>
                <a:srgbClr val="FF0000"/>
              </a:solidFill>
            </a:endParaRPr>
          </a:p>
          <a:p>
            <a:endParaRPr lang="en-IN" sz="2400" b="1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" y="0"/>
            <a:ext cx="7315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447800"/>
            <a:ext cx="5791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Pitch and loudness of Sound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Pitch: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It represents shrillness or flatness of sound.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It depends on the frequency of vibration. Higher the frequency of sound wave, the higher will be the pitch of sound and vice-versa.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Loudness: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It is a measure of the sound energy reaching the ear per second.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It depends on the amplitude of the sound wave.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It is measured in decibel ‘dB’.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download (2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2209800"/>
            <a:ext cx="3549754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45720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+mn-lt"/>
              </a:rPr>
              <a:t>Music And Noise</a:t>
            </a:r>
            <a:br>
              <a:rPr lang="en-US" sz="2400" b="1" dirty="0" smtClean="0">
                <a:latin typeface="+mn-lt"/>
              </a:rPr>
            </a:br>
            <a:r>
              <a:rPr lang="en-US" sz="2400" b="1" dirty="0" smtClean="0">
                <a:latin typeface="+mn-lt"/>
              </a:rPr>
              <a:t>Music: </a:t>
            </a:r>
            <a:r>
              <a:rPr lang="en-US" sz="2400" dirty="0" smtClean="0">
                <a:latin typeface="+mn-lt"/>
              </a:rPr>
              <a:t>It is the sound that is pleasant to hear. For example: Sound coming out of musical instruments)</a:t>
            </a:r>
            <a:br>
              <a:rPr lang="en-US" sz="2400" dirty="0" smtClean="0">
                <a:latin typeface="+mn-lt"/>
              </a:rPr>
            </a:br>
            <a:r>
              <a:rPr lang="en-US" sz="2400" b="1" dirty="0" smtClean="0">
                <a:latin typeface="+mn-lt"/>
              </a:rPr>
              <a:t>Noise: </a:t>
            </a:r>
            <a:r>
              <a:rPr lang="en-US" sz="2400" dirty="0" smtClean="0">
                <a:latin typeface="+mn-lt"/>
              </a:rPr>
              <a:t>It is the sound that is unpleasant to hear. For example: Sound produced by vehicles.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6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391400" y="228600"/>
            <a:ext cx="15240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download (1)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4267200"/>
            <a:ext cx="3314700" cy="20586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71600"/>
            <a:ext cx="8458200" cy="7159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HOME ASSIGNMENT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75438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1. Which wave property determines (a) loudness, (b) pitch? </a:t>
            </a:r>
          </a:p>
          <a:p>
            <a:pPr>
              <a:buNone/>
            </a:pPr>
            <a:r>
              <a:rPr lang="en-US" sz="2400" dirty="0" smtClean="0"/>
              <a:t>2. Guess which sound has a higher pitch: guitar or car horn?</a:t>
            </a:r>
            <a:endParaRPr lang="en-US" sz="2400" dirty="0"/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934200" y="228600"/>
            <a:ext cx="1994526" cy="91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Jennifer Rooke: Ho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4114800"/>
            <a:ext cx="304800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8675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None/>
            </a:pPr>
            <a:r>
              <a:rPr lang="en-US" b="1" dirty="0" smtClean="0"/>
              <a:t>                          </a:t>
            </a:r>
          </a:p>
          <a:p>
            <a:pPr>
              <a:buFont typeface="Arial" charset="0"/>
              <a:buNone/>
            </a:pPr>
            <a:endParaRPr lang="en-US" b="1" dirty="0" smtClean="0"/>
          </a:p>
          <a:p>
            <a:pPr>
              <a:buFont typeface="Arial" charset="0"/>
              <a:buNone/>
            </a:pPr>
            <a:r>
              <a:rPr lang="en-US" sz="4800" b="1" dirty="0" smtClean="0"/>
              <a:t>                 </a:t>
            </a:r>
            <a:r>
              <a:rPr lang="en-US" sz="4000" b="1" dirty="0" smtClean="0"/>
              <a:t>THANKING YOU</a:t>
            </a:r>
            <a:endParaRPr lang="en-US" sz="4000" dirty="0" smtClean="0"/>
          </a:p>
          <a:p>
            <a:pPr>
              <a:buFont typeface="Arial" charset="0"/>
              <a:buNone/>
            </a:pPr>
            <a:r>
              <a:rPr lang="en-US" sz="4000" b="1" smtClean="0">
                <a:solidFill>
                  <a:srgbClr val="FF0000"/>
                </a:solidFill>
              </a:rPr>
              <a:t>            </a:t>
            </a:r>
            <a:r>
              <a:rPr lang="en-US" sz="4000" b="1" dirty="0" smtClean="0">
                <a:solidFill>
                  <a:srgbClr val="FF0000"/>
                </a:solidFill>
              </a:rPr>
              <a:t>ODM EDUCATIONAL GROUP</a:t>
            </a:r>
            <a:endParaRPr lang="en-US" sz="4000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Arial" charset="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315200" y="0"/>
            <a:ext cx="15240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193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SOUND  STD-VII  </vt:lpstr>
      <vt:lpstr>Slide 2</vt:lpstr>
      <vt:lpstr>Slide 3</vt:lpstr>
      <vt:lpstr>Slide 4</vt:lpstr>
      <vt:lpstr>Slide 5</vt:lpstr>
      <vt:lpstr>Slide 6</vt:lpstr>
      <vt:lpstr>Music And Noise Music: It is the sound that is pleasant to hear. For example: Sound coming out of musical instruments) Noise: It is the sound that is unpleasant to hear. For example: Sound produced by vehicles. </vt:lpstr>
      <vt:lpstr>HOME ASSIGNMENT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THE FUNDAMENTAL UNIT OF LIFE </dc:title>
  <dc:creator>FNSCB</dc:creator>
  <cp:lastModifiedBy>SUDHIR</cp:lastModifiedBy>
  <cp:revision>41</cp:revision>
  <dcterms:created xsi:type="dcterms:W3CDTF">2020-09-28T07:13:23Z</dcterms:created>
  <dcterms:modified xsi:type="dcterms:W3CDTF">2022-12-03T06:45:41Z</dcterms:modified>
</cp:coreProperties>
</file>