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67" r:id="rId1"/>
  </p:sldMasterIdLst>
  <p:notesMasterIdLst>
    <p:notesMasterId r:id="rId11"/>
  </p:notesMasterIdLst>
  <p:sldIdLst>
    <p:sldId id="256" r:id="rId2"/>
    <p:sldId id="321" r:id="rId3"/>
    <p:sldId id="327" r:id="rId4"/>
    <p:sldId id="332" r:id="rId5"/>
    <p:sldId id="333" r:id="rId6"/>
    <p:sldId id="335" r:id="rId7"/>
    <p:sldId id="331" r:id="rId8"/>
    <p:sldId id="336" r:id="rId9"/>
    <p:sldId id="259" r:id="rId1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F30D1D"/>
    <a:srgbClr val="FC95A6"/>
    <a:srgbClr val="996600"/>
    <a:srgbClr val="FF3399"/>
    <a:srgbClr val="E43CD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07" autoAdjust="0"/>
  </p:normalViewPr>
  <p:slideViewPr>
    <p:cSldViewPr snapToGrid="0">
      <p:cViewPr varScale="1">
        <p:scale>
          <a:sx n="102" d="100"/>
          <a:sy n="102" d="100"/>
        </p:scale>
        <p:origin x="746" y="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019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51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52;p1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3" name="Google Shape;61;p2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6627" name="Google Shape;61;p2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7651" name="Google Shape;61;p2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9699" name="Google Shape;61;p2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0723" name="Google Shape;61;p2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1747" name="Google Shape;61;p2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Google Shape;74;p4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2771" name="Google Shape;75;p4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F031A-2A7A-4CFD-8E34-7CFDDCEC98BD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62C0E-312B-45B7-99DD-00F9965BBD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164369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E1A5B-F0BE-4B8A-9FC9-31EAE161075C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C65D8-E3A2-4947-B78C-DFE53A94E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7912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2DB37-F054-47E3-9DBA-0522695FB6A2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6D835-2AAD-4D3C-85BE-EDE761264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09519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t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16;p3"/>
          <p:cNvSpPr txBox="1">
            <a:spLocks noGrp="1"/>
          </p:cNvSpPr>
          <p:nvPr>
            <p:ph type="sldNum" idx="10"/>
          </p:nvPr>
        </p:nvSpPr>
        <p:spPr>
          <a:xfrm>
            <a:off x="8472488" y="4662488"/>
            <a:ext cx="549275" cy="393700"/>
          </a:xfrm>
        </p:spPr>
        <p:txBody>
          <a:bodyPr lIns="91425" tIns="91425" rIns="91425" bIns="91425"/>
          <a:lstStyle>
            <a:lvl1pPr>
              <a:buSzPts val="1000"/>
              <a:defRPr sz="1000">
                <a:solidFill>
                  <a:srgbClr val="1F497D"/>
                </a:solidFill>
              </a:defRPr>
            </a:lvl1pPr>
          </a:lstStyle>
          <a:p>
            <a:pPr>
              <a:defRPr/>
            </a:pPr>
            <a:fld id="{D63200FE-989F-4085-8FA2-BEA8183E25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980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D181B-6C65-4BD4-8C3F-4B7010F7E17D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585F2-3443-4C0F-8CE0-13F0AA6829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6282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F7366-886D-437A-BF38-7C11DB15B2CF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63339-E091-449F-A3CE-0E5E5A2171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55198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3DD09-ECC7-4405-8E69-6E402BD3182A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0F3FF-2CE5-4A85-AFF3-2B0190E39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65269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0C69-BC96-46E0-A8EF-8314C2959239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C88F4-0200-49F9-ADD6-461DE79CD4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978464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7CB74-7327-484A-AE65-A29C001AAB4F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F957E-E8EC-4EB3-A24E-5CBEB80F1E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17295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721DF-8131-41EE-8DA2-08EF2A3CFAEF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26216-3841-4513-950D-44FF2C52C5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0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8F83A-D58A-41F3-BCCC-5723318D8F4C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DE4D-4FDC-4D36-A5F0-CE3ABFB33E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428508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F74F4-E92A-44CE-BF64-C3E73B906A64}" type="datetimeFigureOut">
              <a:rPr lang="en-US" altLang="en-US"/>
              <a:pPr>
                <a:defRPr/>
              </a:pPr>
              <a:t>5/17/2022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169BD-3322-447F-A2E8-EBA72563F2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29537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9BB7EF7-56A8-4831-9B03-B9414E4C8B2C}" type="datetimeFigureOut">
              <a:rPr lang="en-US" altLang="en-US"/>
              <a:pPr>
                <a:defRPr/>
              </a:pPr>
              <a:t>5/17/2022</a:t>
            </a:fld>
            <a:endParaRPr lang="en-US" altLang="en-US">
              <a:solidFill>
                <a:srgbClr val="1D4577"/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1D4577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9103C68-1CEE-4A5D-AC3D-A7EDB02D0B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  <p:sldLayoutId id="214748432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oogle Shape;54;p1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8250"/>
            <a:ext cx="914400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Google Shape;55;p13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704" y="98425"/>
            <a:ext cx="157956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Google Shape;57;p13"/>
          <p:cNvSpPr txBox="1">
            <a:spLocks noChangeArrowheads="1"/>
          </p:cNvSpPr>
          <p:nvPr/>
        </p:nvSpPr>
        <p:spPr bwMode="auto">
          <a:xfrm>
            <a:off x="5873750" y="98425"/>
            <a:ext cx="31765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endParaRPr lang="en-US" alt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Google Shape;57;p13"/>
          <p:cNvSpPr txBox="1">
            <a:spLocks noChangeArrowheads="1"/>
          </p:cNvSpPr>
          <p:nvPr/>
        </p:nvSpPr>
        <p:spPr bwMode="auto">
          <a:xfrm>
            <a:off x="2054225" y="1333500"/>
            <a:ext cx="603250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SESSION             	   </a:t>
            </a:r>
            <a:r>
              <a:rPr lang="en-US" altLang="en-US" sz="1400" b="1">
                <a:solidFill>
                  <a:srgbClr val="000000"/>
                </a:solidFill>
                <a:latin typeface="Arial" charset="0"/>
              </a:rPr>
              <a:t>: 1</a:t>
            </a:r>
            <a:endParaRPr lang="en-US" altLang="en-US" sz="14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CLASS</a:t>
            </a:r>
            <a:r>
              <a:rPr lang="en-US" altLang="en-IN" sz="1400" b="1" dirty="0">
                <a:solidFill>
                  <a:srgbClr val="000000"/>
                </a:solidFill>
                <a:latin typeface="Arial" charset="0"/>
              </a:rPr>
              <a:t>                 </a:t>
            </a: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IN" sz="1400" b="1" dirty="0">
                <a:solidFill>
                  <a:srgbClr val="000000"/>
                </a:solidFill>
                <a:latin typeface="Arial" charset="0"/>
              </a:rPr>
              <a:t>	   </a:t>
            </a: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: III</a:t>
            </a:r>
            <a:endParaRPr lang="en-GB" altLang="en-US" sz="14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SUBJECT 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	                      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SCIENCE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CHAPTER NUMBER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: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6</a:t>
            </a:r>
            <a:endParaRPr lang="en-US" altLang="en-US" sz="14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CHAPTER NAME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   : PARTS OF A PLANT 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SUBTOPIC 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          </a:t>
            </a:r>
            <a:r>
              <a:rPr lang="en-GB" altLang="en-GB" sz="1400" b="1" dirty="0">
                <a:solidFill>
                  <a:srgbClr val="000000"/>
                </a:solidFill>
                <a:latin typeface="Arial" charset="0"/>
              </a:rPr>
              <a:t>     :  INTRODUCTION, SHOOT AND ROOT,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GB" sz="1400" b="1" dirty="0">
                <a:solidFill>
                  <a:srgbClr val="000000"/>
                </a:solidFill>
                <a:latin typeface="Arial" charset="0"/>
              </a:rPr>
              <a:t>		      THE ROOT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646" y="20320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3050" y="285750"/>
            <a:ext cx="8688388" cy="7794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LEARNING OBJECTIVE : </a:t>
            </a:r>
            <a:endParaRPr sz="2400" b="1" kern="0" dirty="0">
              <a:solidFill>
                <a:srgbClr val="FF0000"/>
              </a:solidFill>
              <a:latin typeface="+mn-lt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76225" y="1181100"/>
            <a:ext cx="8191500" cy="3146425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To enable the learner to know about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: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Introduction of the chapter Parts of a Plant.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About Shoot and Root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About the Root.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00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212725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331789" y="127000"/>
            <a:ext cx="6191411" cy="1023938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GET SET !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18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UNSCRAMBLE THE LETTERS TO MAKE A MEANINGFUL WORD. AFTER CLICK ON THE WORD.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</p:nvPr>
        </p:nvGraphicFramePr>
        <p:xfrm>
          <a:off x="498475" y="1423988"/>
          <a:ext cx="3925888" cy="23466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SCRAMBLE 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7900" marR="47900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UNSCRAMBLE</a:t>
                      </a:r>
                      <a:endParaRPr lang="en-IN" sz="1800" b="1" dirty="0"/>
                    </a:p>
                  </a:txBody>
                  <a:tcPr marL="47900" marR="47900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TORO</a:t>
                      </a:r>
                      <a:endParaRPr lang="en-IN" sz="2000" dirty="0"/>
                    </a:p>
                  </a:txBody>
                  <a:tcPr marL="47900" marR="47900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47900" marR="47900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EMST</a:t>
                      </a:r>
                      <a:endParaRPr lang="en-IN" sz="2000" dirty="0"/>
                    </a:p>
                  </a:txBody>
                  <a:tcPr marL="47900" marR="47900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47900" marR="47900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TUIFR</a:t>
                      </a:r>
                      <a:endParaRPr lang="en-IN" sz="2000" dirty="0"/>
                    </a:p>
                  </a:txBody>
                  <a:tcPr marL="47900" marR="47900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47900" marR="47900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WEROFL</a:t>
                      </a:r>
                      <a:endParaRPr lang="en-IN" sz="2000" dirty="0"/>
                    </a:p>
                  </a:txBody>
                  <a:tcPr marL="47900" marR="47900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47900" marR="47900" marT="45691" marB="456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FEAL</a:t>
                      </a:r>
                      <a:endParaRPr lang="en-IN" sz="2000" dirty="0"/>
                    </a:p>
                  </a:txBody>
                  <a:tcPr marL="47900" marR="47900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47900" marR="47900" marT="45691" marB="4569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4613" y="3473450"/>
            <a:ext cx="3508375" cy="1006475"/>
          </a:xfrm>
        </p:spPr>
      </p:pic>
      <p:sp>
        <p:nvSpPr>
          <p:cNvPr id="13" name="Title 4"/>
          <p:cNvSpPr txBox="1">
            <a:spLocks/>
          </p:cNvSpPr>
          <p:nvPr/>
        </p:nvSpPr>
        <p:spPr>
          <a:xfrm>
            <a:off x="382588" y="293688"/>
            <a:ext cx="8229600" cy="458787"/>
          </a:xfrm>
          <a:prstGeom prst="rect">
            <a:avLst/>
          </a:prstGeom>
        </p:spPr>
        <p:txBody>
          <a:bodyPr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IN" dirty="0">
              <a:sym typeface="Arial" panose="020B060402020202020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3113088"/>
            <a:ext cx="37242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143125"/>
            <a:ext cx="371157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1714500"/>
            <a:ext cx="38322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50" y="1039813"/>
            <a:ext cx="3902075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62275" y="1838325"/>
            <a:ext cx="1028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charset="0"/>
              </a:rPr>
              <a:t>    ROOT</a:t>
            </a:r>
            <a:endParaRPr lang="en-IN" alt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35300" y="2295525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charset="0"/>
              </a:rPr>
              <a:t>  STEM</a:t>
            </a:r>
            <a:endParaRPr lang="en-IN" alt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101975" y="2627313"/>
            <a:ext cx="708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charset="0"/>
              </a:rPr>
              <a:t>FRUIT</a:t>
            </a:r>
            <a:endParaRPr lang="en-IN" alt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981325" y="3054350"/>
            <a:ext cx="98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charset="0"/>
              </a:rPr>
              <a:t>FLOWER</a:t>
            </a:r>
            <a:endParaRPr lang="en-IN" alt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981325" y="3473450"/>
            <a:ext cx="989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charset="0"/>
              </a:rPr>
              <a:t>    LEAF</a:t>
            </a:r>
            <a:endParaRPr lang="en-IN" altLang="en-US" sz="14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831" y="261279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Google Shape;64;p14"/>
          <p:cNvSpPr txBox="1">
            <a:spLocks noChangeArrowheads="1"/>
          </p:cNvSpPr>
          <p:nvPr/>
        </p:nvSpPr>
        <p:spPr bwMode="auto">
          <a:xfrm>
            <a:off x="331788" y="440861"/>
            <a:ext cx="868838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>
                <a:solidFill>
                  <a:srgbClr val="FF0000"/>
                </a:solidFill>
                <a:latin typeface="Arial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5138" y="914400"/>
            <a:ext cx="4040187" cy="2963863"/>
          </a:xfrm>
        </p:spPr>
        <p:txBody>
          <a:bodyPr/>
          <a:lstStyle/>
          <a:p>
            <a:pPr algn="just">
              <a:defRPr/>
            </a:pPr>
            <a:endParaRPr lang="en-US" sz="2000" dirty="0"/>
          </a:p>
          <a:p>
            <a:pPr marL="0" indent="0" algn="just">
              <a:buFont typeface="Arial" charset="0"/>
              <a:buNone/>
              <a:defRPr/>
            </a:pPr>
            <a:endParaRPr lang="en-US" sz="2000" dirty="0"/>
          </a:p>
          <a:p>
            <a:pPr marL="0" indent="0" algn="just">
              <a:buFont typeface="Arial" charset="0"/>
              <a:buNone/>
              <a:defRPr/>
            </a:pPr>
            <a:r>
              <a:rPr lang="en-US" dirty="0"/>
              <a:t>Like our body parts the plant body too has different parts. They are  root, stem, fruit, leaf,  flower and bud.</a:t>
            </a:r>
            <a:endParaRPr lang="en-IN" dirty="0"/>
          </a:p>
        </p:txBody>
      </p:sp>
      <p:pic>
        <p:nvPicPr>
          <p:cNvPr id="1741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87" y="1004656"/>
            <a:ext cx="3730625" cy="34353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158751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27806" y="284163"/>
            <a:ext cx="8688387" cy="5461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8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SHOOT AND ROOT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49263" y="1020763"/>
            <a:ext cx="4040187" cy="2963862"/>
          </a:xfrm>
        </p:spPr>
        <p:txBody>
          <a:bodyPr/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The part of a plant which grows above the ground is called the shoot. It has stem, branches,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2000" dirty="0"/>
              <a:t>      leaves, buds, flower and fruits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sz="2000" dirty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2000" dirty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The part which grows below the ground is called the root.</a:t>
            </a:r>
            <a:endParaRPr lang="en-IN" sz="2000" dirty="0"/>
          </a:p>
        </p:txBody>
      </p:sp>
      <p:pic>
        <p:nvPicPr>
          <p:cNvPr id="18437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8" y="955675"/>
            <a:ext cx="3486150" cy="1962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8" y="3265488"/>
            <a:ext cx="3448050" cy="922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2" y="222637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331788" y="127000"/>
            <a:ext cx="8688387" cy="5461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8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THE ROOT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4625" y="400050"/>
            <a:ext cx="1895475" cy="2108200"/>
          </a:xfrm>
          <a:prstGeom prst="rect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766763"/>
            <a:ext cx="4040188" cy="382746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/>
              <a:t>There are two types of roots, </a:t>
            </a:r>
            <a:r>
              <a:rPr lang="en-US" sz="1800" i="1" dirty="0"/>
              <a:t>tap root and fibrous root.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1800" b="1" i="1" dirty="0"/>
              <a:t>Tap root</a:t>
            </a:r>
            <a:r>
              <a:rPr lang="en-US" sz="1800" dirty="0"/>
              <a:t>: When a main root grows from the end of the stem and many small roots grow from the main root is called as tap root. Plants like balsam, bean and mustard have </a:t>
            </a:r>
            <a:r>
              <a:rPr lang="en-US" sz="1800" b="1" i="1" dirty="0"/>
              <a:t>tap root</a:t>
            </a:r>
            <a:r>
              <a:rPr lang="en-US" sz="1800" dirty="0"/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en-US" sz="800" dirty="0"/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1800" b="1" i="1" dirty="0"/>
              <a:t>Fibrous root</a:t>
            </a:r>
            <a:r>
              <a:rPr lang="en-US" sz="1800" dirty="0"/>
              <a:t>: When a number of roots grow from the end of the stem, it is fibrous root. Plants like grass , wheat , rice and onion have </a:t>
            </a:r>
            <a:r>
              <a:rPr lang="en-US" sz="1800" b="1" i="1" dirty="0"/>
              <a:t>fibrous root</a:t>
            </a:r>
            <a:r>
              <a:rPr lang="en-US" sz="1800" dirty="0"/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en-IN" sz="18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4625" y="2605088"/>
            <a:ext cx="1892300" cy="2079625"/>
          </a:xfrm>
          <a:prstGeom prst="rect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</p:pic>
      <p:sp>
        <p:nvSpPr>
          <p:cNvPr id="9" name="Rounded Rectangle 8"/>
          <p:cNvSpPr/>
          <p:nvPr/>
        </p:nvSpPr>
        <p:spPr>
          <a:xfrm>
            <a:off x="7240588" y="1211263"/>
            <a:ext cx="1244600" cy="4857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Tap root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240588" y="3270250"/>
            <a:ext cx="1524000" cy="4778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Fibrous root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738" y="439737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Google Shape;64;p14"/>
          <p:cNvSpPr txBox="1">
            <a:spLocks noChangeArrowheads="1"/>
          </p:cNvSpPr>
          <p:nvPr/>
        </p:nvSpPr>
        <p:spPr bwMode="auto">
          <a:xfrm>
            <a:off x="331788" y="127000"/>
            <a:ext cx="868838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>
                <a:solidFill>
                  <a:srgbClr val="FF0000"/>
                </a:solidFill>
                <a:latin typeface="Arial" charset="0"/>
              </a:rPr>
              <a:t>LEARNING OUTCOME : 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213" y="966788"/>
            <a:ext cx="8229600" cy="32146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The learner will be able to know about: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Regarding different parts of the plant.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what is shoot and root ?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ker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what 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are the different kinds of roots?</a:t>
            </a:r>
            <a:endParaRPr lang="en-GB" sz="2000" kern="0" dirty="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2" y="246856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Google Shape;64;p14"/>
          <p:cNvSpPr txBox="1">
            <a:spLocks noChangeArrowheads="1"/>
          </p:cNvSpPr>
          <p:nvPr/>
        </p:nvSpPr>
        <p:spPr bwMode="auto">
          <a:xfrm>
            <a:off x="331788" y="127000"/>
            <a:ext cx="868838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>
                <a:solidFill>
                  <a:srgbClr val="FF0000"/>
                </a:solidFill>
                <a:latin typeface="Arial" charset="0"/>
              </a:rPr>
              <a:t>HOME ASSIGNMENT: 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213" y="966788"/>
            <a:ext cx="8229600" cy="32146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400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Draw a plant and label different parts of it in the notebook.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oogle Shape;77;p1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739" y="225425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Google Shape;78;p16"/>
          <p:cNvSpPr txBox="1"/>
          <p:nvPr/>
        </p:nvSpPr>
        <p:spPr>
          <a:xfrm>
            <a:off x="620713" y="742950"/>
            <a:ext cx="7802562" cy="35623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ker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kern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ker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4380</TotalTime>
  <Words>336</Words>
  <Application>Microsoft Office PowerPoint</Application>
  <PresentationFormat>On-screen Show (16:9)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Smruti Shasani</cp:lastModifiedBy>
  <cp:revision>632</cp:revision>
  <dcterms:created xsi:type="dcterms:W3CDTF">2021-04-07T05:01:00Z</dcterms:created>
  <dcterms:modified xsi:type="dcterms:W3CDTF">2022-05-17T02:53:01Z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1033-11.2.0.9926</vt:lpwstr>
  </property>
</Properties>
</file>