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67" r:id="rId1"/>
  </p:sldMasterIdLst>
  <p:notesMasterIdLst>
    <p:notesMasterId r:id="rId11"/>
  </p:notesMasterIdLst>
  <p:sldIdLst>
    <p:sldId id="256" r:id="rId2"/>
    <p:sldId id="347" r:id="rId3"/>
    <p:sldId id="381" r:id="rId4"/>
    <p:sldId id="387" r:id="rId5"/>
    <p:sldId id="388" r:id="rId6"/>
    <p:sldId id="389" r:id="rId7"/>
    <p:sldId id="391" r:id="rId8"/>
    <p:sldId id="368" r:id="rId9"/>
    <p:sldId id="259" r:id="rId10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  <a:srgbClr val="F30D1D"/>
    <a:srgbClr val="FC95A6"/>
    <a:srgbClr val="996600"/>
    <a:srgbClr val="FF3399"/>
    <a:srgbClr val="E43CD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8932" autoAdjust="0"/>
  </p:normalViewPr>
  <p:slideViewPr>
    <p:cSldViewPr snapToGrid="0">
      <p:cViewPr varScale="1">
        <p:scale>
          <a:sx n="108" d="100"/>
          <a:sy n="108" d="100"/>
        </p:scale>
        <p:origin x="562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6323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Google Shape;51;p1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5" name="Google Shape;52;p1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358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71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618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4579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18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60;p2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8675" name="Google Shape;61;p2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Google Shape;74;p4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0723" name="Google Shape;75;p4:notes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B2523-4984-4181-A731-F499DE54D512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A76C-4AF3-4EEF-BB15-269D1D5A7C2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667691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A4667-5B06-4A5A-8B66-79934B5C95F0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FB478-A471-4D6F-96C9-FD914E2533B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328736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407C6-FBB5-42CC-B485-F1ADB14EF2C2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186CE-EADB-463B-BB1F-064446FD739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93175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t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16;p3"/>
          <p:cNvSpPr txBox="1">
            <a:spLocks noGrp="1"/>
          </p:cNvSpPr>
          <p:nvPr>
            <p:ph type="sldNum" idx="10"/>
          </p:nvPr>
        </p:nvSpPr>
        <p:spPr>
          <a:xfrm>
            <a:off x="8472488" y="4662488"/>
            <a:ext cx="549275" cy="393700"/>
          </a:xfrm>
        </p:spPr>
        <p:txBody>
          <a:bodyPr lIns="91425" tIns="91425" rIns="91425" bIns="91425"/>
          <a:lstStyle>
            <a:lvl1pPr>
              <a:buSzPts val="1000"/>
              <a:defRPr sz="1000">
                <a:solidFill>
                  <a:srgbClr val="1F497D"/>
                </a:solidFill>
              </a:defRPr>
            </a:lvl1pPr>
          </a:lstStyle>
          <a:p>
            <a:pPr>
              <a:defRPr/>
            </a:pPr>
            <a:fld id="{0EF08A74-54A1-490F-99A2-E9FF019826E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1974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A94F8-92CA-461F-8BFB-EEC528C37DCF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5A67E-6044-40BC-9E3E-9BE8F1F9999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2356054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553B-72F6-4710-9153-1409D3D8CEA2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215BE-C6DF-499C-855A-3527FDF4747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29228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956BE-D0ED-45A0-96D0-44335BCB1F7D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D15C6-C8C8-4C44-AB74-EE462521F00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6946876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8EE87-C656-42D6-86DB-4A5664FE1674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02140-A7F2-4305-B682-4644FB4C81A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864161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61593-33CC-40F0-835C-2E149D5A5DED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CFCDA-263C-4D3A-8EAC-145726B6265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316008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6DF53-482E-4AED-AE59-91F87E5C9177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2E63F-CAC3-4987-A585-A4D9738AA9D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418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A5E2-118A-40B6-8013-4A7D4AB208EC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CE952-66C8-4BDB-89B5-7E8121775C9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706011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4E69-F11D-43DA-B248-D25F8BE63B14}" type="datetimeFigureOut">
              <a:rPr lang="en-US" altLang="en-US"/>
              <a:pPr>
                <a:defRPr/>
              </a:pPr>
              <a:t>11/26/2022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724AE-E4A4-46AD-8326-689DB84AA58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871784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70C8813-6A3B-4E43-9ABC-31C60D498A42}" type="datetimeFigureOut">
              <a:rPr lang="en-US" altLang="en-US"/>
              <a:pPr>
                <a:defRPr/>
              </a:pPr>
              <a:t>11/26/2022</a:t>
            </a:fld>
            <a:endParaRPr lang="en-US" altLang="en-US" dirty="0">
              <a:solidFill>
                <a:srgbClr val="1D4577"/>
              </a:solidFill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1D4577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2A1D2D4-DF0D-4E5D-9E0A-082BAE7D41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  <p:sldLayoutId id="2147484391" r:id="rId8"/>
    <p:sldLayoutId id="2147484392" r:id="rId9"/>
    <p:sldLayoutId id="2147484393" r:id="rId10"/>
    <p:sldLayoutId id="2147484394" r:id="rId11"/>
    <p:sldLayoutId id="214748439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oogle Shape;54;p13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8250"/>
            <a:ext cx="9144000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Google Shape;55;p13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176" y="214248"/>
            <a:ext cx="157956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Google Shape;57;p13"/>
          <p:cNvSpPr txBox="1">
            <a:spLocks noChangeArrowheads="1"/>
          </p:cNvSpPr>
          <p:nvPr/>
        </p:nvSpPr>
        <p:spPr bwMode="auto">
          <a:xfrm>
            <a:off x="5873750" y="98425"/>
            <a:ext cx="31765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endParaRPr lang="en-US" alt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1" name="Google Shape;57;p13"/>
          <p:cNvSpPr txBox="1">
            <a:spLocks noChangeArrowheads="1"/>
          </p:cNvSpPr>
          <p:nvPr/>
        </p:nvSpPr>
        <p:spPr bwMode="auto">
          <a:xfrm>
            <a:off x="1027304" y="866139"/>
            <a:ext cx="7154884" cy="298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US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SESSION             	    :  1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IN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CLASS</a:t>
            </a:r>
            <a:r>
              <a:rPr lang="en-US" altLang="en-IN" sz="2000" b="1" dirty="0">
                <a:solidFill>
                  <a:srgbClr val="000000"/>
                </a:solidFill>
                <a:cs typeface="Calibri" panose="020F0502020204030204" pitchFamily="34" charset="0"/>
              </a:rPr>
              <a:t>                 </a:t>
            </a:r>
            <a:r>
              <a:rPr lang="en-IN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en-US" altLang="en-IN" sz="2000" b="1" dirty="0">
                <a:solidFill>
                  <a:srgbClr val="000000"/>
                </a:solidFill>
                <a:cs typeface="Calibri" panose="020F0502020204030204" pitchFamily="34" charset="0"/>
              </a:rPr>
              <a:t>	    </a:t>
            </a:r>
            <a:r>
              <a:rPr lang="en-IN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:  III</a:t>
            </a:r>
            <a:endParaRPr lang="en-GB" altLang="en-US" sz="2000" b="1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SUBJECT </a:t>
            </a:r>
            <a:r>
              <a:rPr lang="en-US" altLang="en-GB" sz="2000" b="1" dirty="0">
                <a:solidFill>
                  <a:srgbClr val="000000"/>
                </a:solidFill>
                <a:cs typeface="Calibri" panose="020F0502020204030204" pitchFamily="34" charset="0"/>
              </a:rPr>
              <a:t>	    :</a:t>
            </a:r>
            <a:r>
              <a:rPr lang="en-GB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  </a:t>
            </a:r>
            <a:r>
              <a:rPr lang="en-US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SCIENCE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CHAPTER NUMBER</a:t>
            </a:r>
            <a:r>
              <a:rPr lang="en-US" altLang="en-GB" sz="2000" b="1" dirty="0">
                <a:solidFill>
                  <a:srgbClr val="000000"/>
                </a:solidFill>
                <a:cs typeface="Calibri" panose="020F0502020204030204" pitchFamily="34" charset="0"/>
              </a:rPr>
              <a:t> :</a:t>
            </a:r>
            <a:r>
              <a:rPr lang="en-GB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en-US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 7, 8 AND 9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CHAPTER NAME</a:t>
            </a:r>
            <a:r>
              <a:rPr lang="en-US" altLang="en-GB" sz="2000" b="1" dirty="0">
                <a:solidFill>
                  <a:srgbClr val="000000"/>
                </a:solidFill>
                <a:cs typeface="Calibri" panose="020F0502020204030204" pitchFamily="34" charset="0"/>
              </a:rPr>
              <a:t>     </a:t>
            </a:r>
            <a:r>
              <a:rPr lang="en-GB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 :  BIRDS: FOOD AND MORE, MAN: THE LIVING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                                       MACHINE AND MEASUREMENT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US" sz="2000" b="1" dirty="0">
                <a:solidFill>
                  <a:srgbClr val="000000"/>
                </a:solidFill>
                <a:cs typeface="Calibri" panose="020F0502020204030204" pitchFamily="34" charset="0"/>
              </a:rPr>
              <a:t>SUB-TOPIC </a:t>
            </a:r>
            <a:r>
              <a:rPr lang="en-US" altLang="en-GB" sz="2000" b="1" dirty="0">
                <a:solidFill>
                  <a:srgbClr val="000000"/>
                </a:solidFill>
                <a:cs typeface="Calibri" panose="020F0502020204030204" pitchFamily="34" charset="0"/>
              </a:rPr>
              <a:t>               </a:t>
            </a:r>
            <a:r>
              <a:rPr lang="en-GB" altLang="en-GB" sz="2000" b="1" dirty="0">
                <a:solidFill>
                  <a:srgbClr val="000000"/>
                </a:solidFill>
                <a:cs typeface="Calibri" panose="020F0502020204030204" pitchFamily="34" charset="0"/>
              </a:rPr>
              <a:t>:  REVISION-1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GB" sz="2000" b="1" dirty="0">
                <a:solidFill>
                  <a:srgbClr val="000000"/>
                </a:solidFill>
                <a:cs typeface="Calibri" panose="020F0502020204030204" pitchFamily="34" charset="0"/>
              </a:rPr>
              <a:t>                                       CHOOSE THE CORRECT ANSWER, ONE WORD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en-GB" altLang="en-GB" sz="2000" b="1" dirty="0">
                <a:solidFill>
                  <a:srgbClr val="000000"/>
                </a:solidFill>
                <a:cs typeface="Calibri" panose="020F0502020204030204" pitchFamily="34" charset="0"/>
              </a:rPr>
              <a:t>                                        ANSWER AND ANSWER THE FOLLOWING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73050" y="285750"/>
            <a:ext cx="8688388" cy="7794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LEARNING OBJECTIVE : </a:t>
            </a:r>
            <a:endParaRPr sz="2400" b="1" kern="0" dirty="0">
              <a:solidFill>
                <a:srgbClr val="FF0000"/>
              </a:solidFill>
              <a:latin typeface="+mn-lt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724747" y="1131147"/>
            <a:ext cx="6581089" cy="2607734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Learners will be able to get the clear concept about the chapter.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Pct val="90000"/>
              <a:buFont typeface="Arial" panose="020B0604020202020204"/>
              <a:buNone/>
              <a:defRPr/>
            </a:pPr>
            <a:endParaRPr lang="en-GB" sz="2000" kern="0" dirty="0">
              <a:solidFill>
                <a:schemeClr val="accent1">
                  <a:lumMod val="50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kern="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GB"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GB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000" b="1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sz="2000" b="1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9339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10198" y="192443"/>
            <a:ext cx="8600362" cy="79660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defRPr/>
            </a:pPr>
            <a:r>
              <a:rPr lang="en-GB" sz="2400" b="1" kern="0" dirty="0">
                <a:solidFill>
                  <a:srgbClr val="FF0000"/>
                </a:solidFill>
                <a:latin typeface="+mn-lt"/>
                <a:ea typeface="Arial" panose="020B0604020202020204"/>
                <a:cs typeface="Arial" panose="020B0604020202020204"/>
                <a:sym typeface="Arial" panose="020B0604020202020204"/>
              </a:rPr>
              <a:t>Choose the correct answer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960" y="898525"/>
            <a:ext cx="8520600" cy="3932709"/>
          </a:xfrm>
        </p:spPr>
        <p:txBody>
          <a:bodyPr/>
          <a:lstStyle/>
          <a:p>
            <a:pPr>
              <a:buAutoNum type="arabicPeriod"/>
            </a:pPr>
            <a:r>
              <a:rPr lang="en-IN" sz="2000" b="1" dirty="0"/>
              <a:t>The respiratory system supplies __________________ to various parts of our body.</a:t>
            </a:r>
          </a:p>
          <a:p>
            <a:pPr marL="114300" indent="0">
              <a:buNone/>
            </a:pPr>
            <a:r>
              <a:rPr lang="en-IN" sz="2000" b="1" dirty="0"/>
              <a:t>                        </a:t>
            </a:r>
            <a:r>
              <a:rPr lang="en-IN" sz="2000" b="1" dirty="0" err="1"/>
              <a:t>i</a:t>
            </a:r>
            <a:r>
              <a:rPr lang="en-IN" sz="2000" b="1" dirty="0"/>
              <a:t>)water                         </a:t>
            </a:r>
            <a:endParaRPr lang="en-IN" sz="2000" dirty="0"/>
          </a:p>
          <a:p>
            <a:pPr marL="114300" indent="0">
              <a:buNone/>
            </a:pPr>
            <a:r>
              <a:rPr lang="en-IN" sz="2000" b="1" dirty="0"/>
              <a:t>                      </a:t>
            </a:r>
            <a:r>
              <a:rPr lang="en-IN" sz="2000" b="1" dirty="0">
                <a:solidFill>
                  <a:srgbClr val="FF0000"/>
                </a:solidFill>
              </a:rPr>
              <a:t>(ii)  oxygen  </a:t>
            </a:r>
            <a:r>
              <a:rPr lang="en-IN" sz="2000" b="1" dirty="0"/>
              <a:t>	</a:t>
            </a:r>
            <a:endParaRPr lang="en-IN" sz="2000" dirty="0"/>
          </a:p>
          <a:p>
            <a:pPr marL="114300" indent="0">
              <a:buNone/>
            </a:pPr>
            <a:r>
              <a:rPr lang="en-IN" sz="2000" b="1" dirty="0"/>
              <a:t>                      (iii) carbon dioxide</a:t>
            </a:r>
            <a:endParaRPr lang="en-IN" sz="2000" dirty="0"/>
          </a:p>
          <a:p>
            <a:pPr marL="114300" indent="0">
              <a:buNone/>
            </a:pPr>
            <a:r>
              <a:rPr lang="en-IN" sz="2000" b="1" dirty="0"/>
              <a:t>2.   Cells of the same kind join together to make _______________. 	</a:t>
            </a:r>
            <a:endParaRPr lang="en-IN" sz="2000" dirty="0"/>
          </a:p>
          <a:p>
            <a:pPr marL="114300" indent="0">
              <a:buNone/>
            </a:pPr>
            <a:r>
              <a:rPr lang="en-IN" sz="2000" b="1" dirty="0"/>
              <a:t>                    (</a:t>
            </a:r>
            <a:r>
              <a:rPr lang="en-IN" sz="2000" b="1" dirty="0" err="1"/>
              <a:t>i</a:t>
            </a:r>
            <a:r>
              <a:rPr lang="en-IN" sz="2000" b="1" dirty="0"/>
              <a:t>) </a:t>
            </a:r>
            <a:r>
              <a:rPr lang="en-IN" sz="2000" b="1" dirty="0">
                <a:solidFill>
                  <a:srgbClr val="FF0000"/>
                </a:solidFill>
              </a:rPr>
              <a:t>a tissue      </a:t>
            </a:r>
          </a:p>
          <a:p>
            <a:pPr marL="114300" indent="0">
              <a:buNone/>
            </a:pPr>
            <a:r>
              <a:rPr lang="en-IN" sz="2000" b="1" dirty="0"/>
              <a:t>                   (ii) an organs              	</a:t>
            </a:r>
            <a:endParaRPr lang="en-IN" sz="2000" dirty="0"/>
          </a:p>
          <a:p>
            <a:pPr marL="114300" indent="0">
              <a:buNone/>
            </a:pPr>
            <a:r>
              <a:rPr lang="en-IN" sz="2000" b="1" dirty="0"/>
              <a:t>                  (iii) a system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60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10198" y="192443"/>
            <a:ext cx="8600362" cy="79660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Arial" panose="020B0604020202020204"/>
                <a:cs typeface="Arial" panose="020B0604020202020204"/>
                <a:sym typeface="Arial" panose="020B0604020202020204"/>
              </a:rPr>
              <a:t>Choose the correct answer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960" y="898525"/>
            <a:ext cx="8520600" cy="3932709"/>
          </a:xfrm>
        </p:spPr>
        <p:txBody>
          <a:bodyPr/>
          <a:lstStyle/>
          <a:p>
            <a:pPr marL="114300" indent="0" fontAlgn="base">
              <a:lnSpc>
                <a:spcPct val="150000"/>
              </a:lnSpc>
              <a:buNone/>
              <a:tabLst>
                <a:tab pos="630555" algn="l"/>
                <a:tab pos="3420745" algn="l"/>
              </a:tabLst>
            </a:pPr>
            <a:r>
              <a:rPr lang="en-IN" sz="2000" b="1" dirty="0">
                <a:effectLst/>
                <a:latin typeface="+mj-lt"/>
                <a:ea typeface="Calibri" panose="020F0502020204030204" pitchFamily="34" charset="0"/>
              </a:rPr>
              <a:t> 3.  </a:t>
            </a:r>
            <a:r>
              <a:rPr lang="en-IN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The standard unit of capacity is ___________________.</a:t>
            </a:r>
            <a:endParaRPr lang="en-IN" sz="2000" dirty="0">
              <a:effectLst/>
              <a:latin typeface="+mj-lt"/>
              <a:ea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IN" sz="2000" b="1" dirty="0">
                <a:effectLst/>
                <a:latin typeface="+mj-lt"/>
                <a:ea typeface="Calibri" panose="020F0502020204030204" pitchFamily="34" charset="0"/>
              </a:rPr>
              <a:t>          (</a:t>
            </a:r>
            <a:r>
              <a:rPr lang="en-IN" sz="2000" b="1" dirty="0" err="1">
                <a:effectLst/>
                <a:latin typeface="+mj-lt"/>
                <a:ea typeface="Calibri" panose="020F0502020204030204" pitchFamily="34" charset="0"/>
              </a:rPr>
              <a:t>i</a:t>
            </a:r>
            <a:r>
              <a:rPr lang="en-IN" sz="2000" b="1" dirty="0">
                <a:effectLst/>
                <a:latin typeface="+mj-lt"/>
                <a:ea typeface="Calibri" panose="020F0502020204030204" pitchFamily="34" charset="0"/>
              </a:rPr>
              <a:t>) metre                                 	                </a:t>
            </a:r>
            <a:endParaRPr lang="en-IN" sz="2000" dirty="0">
              <a:effectLst/>
              <a:latin typeface="+mj-lt"/>
              <a:ea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IN" sz="2000" b="1" dirty="0">
                <a:effectLst/>
                <a:latin typeface="+mj-lt"/>
                <a:ea typeface="Calibri" panose="020F0502020204030204" pitchFamily="34" charset="0"/>
              </a:rPr>
              <a:t>          </a:t>
            </a:r>
            <a:r>
              <a:rPr lang="en-IN" sz="20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(ii) litre             </a:t>
            </a:r>
            <a:r>
              <a:rPr lang="en-IN" sz="2000" b="1" dirty="0">
                <a:effectLst/>
                <a:latin typeface="+mj-lt"/>
                <a:ea typeface="Calibri" panose="020F0502020204030204" pitchFamily="34" charset="0"/>
              </a:rPr>
              <a:t>	         	</a:t>
            </a:r>
            <a:endParaRPr lang="en-IN" sz="2000" dirty="0">
              <a:effectLst/>
              <a:latin typeface="+mj-lt"/>
              <a:ea typeface="Arial" panose="020B060402020202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IN" sz="2000" b="1" dirty="0">
                <a:effectLst/>
                <a:latin typeface="+mj-lt"/>
                <a:ea typeface="Calibri" panose="020F0502020204030204" pitchFamily="34" charset="0"/>
              </a:rPr>
              <a:t>        (iii)  gram </a:t>
            </a:r>
            <a:endParaRPr lang="en-IN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568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10198" y="192443"/>
            <a:ext cx="8600362" cy="79660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tabLst/>
              <a:defRPr/>
            </a:pPr>
            <a:r>
              <a:rPr lang="en-GB" sz="2400" b="1" kern="0" dirty="0">
                <a:solidFill>
                  <a:srgbClr val="FF0000"/>
                </a:solidFill>
                <a:latin typeface="Calibri"/>
                <a:ea typeface="Arial" panose="020B0604020202020204"/>
                <a:cs typeface="Arial" panose="020B0604020202020204"/>
                <a:sym typeface="Arial" panose="020B0604020202020204"/>
              </a:rPr>
              <a:t>One word answer.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440" y="608736"/>
            <a:ext cx="8520600" cy="4342321"/>
          </a:xfrm>
        </p:spPr>
        <p:txBody>
          <a:bodyPr/>
          <a:lstStyle/>
          <a:p>
            <a:pPr marL="11430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IN" sz="24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4. The strong and sharp claws of eagles are called</a:t>
            </a:r>
            <a:r>
              <a:rPr lang="en-IN" sz="2400" b="1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 </a:t>
            </a:r>
            <a:r>
              <a:rPr lang="en-IN" sz="2400" b="1" dirty="0">
                <a:effectLst/>
                <a:latin typeface="+mj-lt"/>
                <a:ea typeface="Arial" panose="020B060402020202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IN" sz="2400" b="1" dirty="0">
                <a:effectLst/>
                <a:latin typeface="+mj-lt"/>
                <a:ea typeface="Arial" panose="020B0604020202020204" pitchFamily="34" charset="0"/>
              </a:rPr>
              <a:t> </a:t>
            </a:r>
            <a:endParaRPr lang="en-IN" sz="2400" b="1" dirty="0">
              <a:latin typeface="+mj-lt"/>
              <a:ea typeface="Arial" panose="020B0604020202020204" pitchFamily="34" charset="0"/>
            </a:endParaRPr>
          </a:p>
          <a:p>
            <a:pPr marL="11430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IN" sz="2400" b="1" u="sng" dirty="0">
                <a:solidFill>
                  <a:srgbClr val="FF0000"/>
                </a:solidFill>
                <a:effectLst/>
                <a:latin typeface="+mj-lt"/>
                <a:ea typeface="Arial" panose="020B0604020202020204" pitchFamily="34" charset="0"/>
              </a:rPr>
              <a:t>talons</a:t>
            </a:r>
          </a:p>
          <a:p>
            <a:pPr marL="114300" indent="0" fontAlgn="base">
              <a:lnSpc>
                <a:spcPct val="150000"/>
              </a:lnSpc>
              <a:buNone/>
              <a:tabLst>
                <a:tab pos="630555" algn="l"/>
                <a:tab pos="3420745" algn="l"/>
              </a:tabLst>
            </a:pPr>
            <a:r>
              <a:rPr lang="en-IN" sz="2400" b="1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 5.  It collects pebbles and stones to make a nest  </a:t>
            </a:r>
            <a:r>
              <a:rPr lang="en-IN" sz="2400" b="1" dirty="0">
                <a:effectLst/>
                <a:latin typeface="+mj-lt"/>
                <a:ea typeface="Arial" panose="020B060402020202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IN" sz="2400" b="1" dirty="0">
                <a:effectLst/>
                <a:latin typeface="+mj-lt"/>
                <a:ea typeface="Arial" panose="020B0604020202020204" pitchFamily="34" charset="0"/>
              </a:rPr>
              <a:t> </a:t>
            </a:r>
          </a:p>
          <a:p>
            <a:pPr marL="114300" indent="0" fontAlgn="base">
              <a:lnSpc>
                <a:spcPct val="150000"/>
              </a:lnSpc>
              <a:buNone/>
              <a:tabLst>
                <a:tab pos="630555" algn="l"/>
                <a:tab pos="3420745" algn="l"/>
              </a:tabLst>
            </a:pPr>
            <a:r>
              <a:rPr lang="en-IN" sz="2400" b="1" u="sng" dirty="0">
                <a:solidFill>
                  <a:srgbClr val="FF0000"/>
                </a:solidFill>
                <a:effectLst/>
                <a:latin typeface="+mj-lt"/>
                <a:ea typeface="Arial" panose="020B0604020202020204" pitchFamily="34" charset="0"/>
              </a:rPr>
              <a:t>penguin</a:t>
            </a:r>
          </a:p>
          <a:p>
            <a:pPr marL="114300" indent="0" fontAlgn="base">
              <a:lnSpc>
                <a:spcPct val="150000"/>
              </a:lnSpc>
              <a:buNone/>
              <a:tabLst>
                <a:tab pos="630555" algn="l"/>
                <a:tab pos="3420745" algn="l"/>
              </a:tabLst>
            </a:pPr>
            <a:r>
              <a:rPr lang="en-IN" sz="2400" b="1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 6.  A thermometer is used to measure </a:t>
            </a:r>
            <a:r>
              <a:rPr lang="en-IN" sz="2400" b="1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IN" sz="2400" b="1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 </a:t>
            </a:r>
          </a:p>
          <a:p>
            <a:pPr marL="114300" indent="0" fontAlgn="base">
              <a:lnSpc>
                <a:spcPct val="150000"/>
              </a:lnSpc>
              <a:buNone/>
              <a:tabLst>
                <a:tab pos="630555" algn="l"/>
                <a:tab pos="3420745" algn="l"/>
              </a:tabLst>
            </a:pPr>
            <a:r>
              <a:rPr lang="en-IN" sz="2400" b="1" u="sng" dirty="0">
                <a:solidFill>
                  <a:srgbClr val="FF0000"/>
                </a:solidFill>
                <a:effectLst/>
                <a:latin typeface="+mj-lt"/>
                <a:ea typeface="Arial" panose="020B0604020202020204" pitchFamily="34" charset="0"/>
              </a:rPr>
              <a:t>temperature</a:t>
            </a:r>
            <a:endParaRPr lang="en-IN" sz="2400" dirty="0">
              <a:effectLst/>
              <a:latin typeface="+mj-lt"/>
              <a:ea typeface="Arial" panose="020B0604020202020204" pitchFamily="34" charset="0"/>
            </a:endParaRPr>
          </a:p>
          <a:p>
            <a:pPr marL="114300" indent="0" fontAlgn="base">
              <a:lnSpc>
                <a:spcPct val="150000"/>
              </a:lnSpc>
              <a:buNone/>
              <a:tabLst>
                <a:tab pos="630555" algn="l"/>
                <a:tab pos="3420745" algn="l"/>
              </a:tabLst>
            </a:pPr>
            <a:endParaRPr lang="en-IN" sz="2000" dirty="0">
              <a:effectLst/>
              <a:latin typeface="+mj-lt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8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10198" y="192443"/>
            <a:ext cx="8600362" cy="796602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tabLst/>
              <a:defRPr/>
            </a:pPr>
            <a:r>
              <a:rPr lang="en-GB" sz="2400" b="1" kern="0" dirty="0">
                <a:solidFill>
                  <a:srgbClr val="FF0000"/>
                </a:solidFill>
                <a:latin typeface="Calibri"/>
                <a:ea typeface="Arial" panose="020B0604020202020204"/>
                <a:cs typeface="Arial" panose="020B0604020202020204"/>
                <a:sym typeface="Arial" panose="020B0604020202020204"/>
              </a:rPr>
              <a:t>Answer the following questions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Arial" panose="020B0604020202020204"/>
                <a:cs typeface="Arial" panose="020B0604020202020204"/>
                <a:sym typeface="Arial" panose="020B0604020202020204"/>
              </a:rPr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960" y="898525"/>
            <a:ext cx="7594200" cy="3932709"/>
          </a:xfrm>
        </p:spPr>
        <p:txBody>
          <a:bodyPr/>
          <a:lstStyle/>
          <a:p>
            <a:pPr indent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7. </a:t>
            </a:r>
            <a:r>
              <a:rPr lang="en-IN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Explain how is a duck’s beak different from that of a sparrow</a:t>
            </a:r>
            <a:r>
              <a:rPr lang="en-IN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indent="0" fontAlgn="base">
              <a:lnSpc>
                <a:spcPct val="150000"/>
              </a:lnSpc>
              <a:spcAft>
                <a:spcPts val="500"/>
              </a:spcAft>
              <a:buNone/>
              <a:tabLst>
                <a:tab pos="457200" algn="l"/>
                <a:tab pos="914400" algn="l"/>
                <a:tab pos="3420745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en-IN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Ans- A duck has a broad and flat beak which has tiny holes on the sides </a:t>
            </a:r>
            <a:endParaRPr lang="en-IN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indent="0" fontAlgn="base">
              <a:lnSpc>
                <a:spcPct val="150000"/>
              </a:lnSpc>
              <a:spcAft>
                <a:spcPts val="500"/>
              </a:spcAft>
              <a:buNone/>
              <a:tabLst>
                <a:tab pos="457200" algn="l"/>
                <a:tab pos="914400" algn="l"/>
                <a:tab pos="3420745" algn="l"/>
              </a:tabLst>
            </a:pPr>
            <a:r>
              <a:rPr lang="en-IN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whereas a sparrow has a short, hard and horny beak.</a:t>
            </a:r>
          </a:p>
          <a:p>
            <a:pPr marL="114300" indent="0" fontAlgn="base">
              <a:lnSpc>
                <a:spcPct val="150000"/>
              </a:lnSpc>
              <a:spcAft>
                <a:spcPts val="500"/>
              </a:spcAft>
              <a:buNone/>
              <a:tabLst>
                <a:tab pos="457200" algn="l"/>
                <a:tab pos="914400" algn="l"/>
                <a:tab pos="3420745" algn="l"/>
              </a:tabLst>
            </a:pPr>
            <a:endParaRPr lang="en-IN" sz="1800" b="1" dirty="0">
              <a:solidFill>
                <a:srgbClr val="FF0000"/>
              </a:solidFill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114300" indent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8.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N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two organ systems help the body and its parts to move?</a:t>
            </a:r>
            <a:endParaRPr lang="en-IN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IN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Ans- 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skeletal system as well as the muscular system helps the body and its   parts to move.</a:t>
            </a:r>
            <a:endParaRPr lang="en-IN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indent="0" fontAlgn="base">
              <a:lnSpc>
                <a:spcPct val="150000"/>
              </a:lnSpc>
              <a:spcAft>
                <a:spcPts val="500"/>
              </a:spcAft>
              <a:buNone/>
              <a:tabLst>
                <a:tab pos="457200" algn="l"/>
                <a:tab pos="914400" algn="l"/>
                <a:tab pos="3420745" algn="l"/>
              </a:tabLst>
            </a:pPr>
            <a:endParaRPr lang="en-IN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indent="0" fontAlgn="base">
              <a:lnSpc>
                <a:spcPct val="150000"/>
              </a:lnSpc>
              <a:buNone/>
              <a:tabLst>
                <a:tab pos="630555" algn="l"/>
                <a:tab pos="3420745" algn="l"/>
              </a:tabLst>
            </a:pPr>
            <a:endParaRPr lang="en-IN" sz="2000" dirty="0">
              <a:effectLst/>
              <a:latin typeface="+mj-lt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8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687" y="285750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Google Shape;64;p14"/>
          <p:cNvSpPr txBox="1"/>
          <p:nvPr/>
        </p:nvSpPr>
        <p:spPr>
          <a:xfrm>
            <a:off x="273050" y="285750"/>
            <a:ext cx="8688388" cy="7794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 panose="020B0604020202020204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Arial" panose="020B0604020202020204"/>
                <a:cs typeface="Arial" panose="020B0604020202020204"/>
                <a:sym typeface="Arial" panose="020B0604020202020204"/>
              </a:rPr>
              <a:t>LEARNING OUTCOME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Arial" panose="020B0604020202020204"/>
                <a:cs typeface="Arial" panose="020B0604020202020204"/>
                <a:sym typeface="Arial" panose="020B0604020202020204"/>
              </a:rPr>
              <a:t>: 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724747" y="1131147"/>
            <a:ext cx="6581089" cy="2607734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Learners will be able to get the clear concept about the chapter.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EECE1">
                  <a:lumMod val="50000"/>
                </a:srgbClr>
              </a:buClr>
              <a:buSzPts val="1400"/>
              <a:buFont typeface="Arial" panose="020B0604020202020204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EECE1">
                  <a:lumMod val="50000"/>
                </a:srgbClr>
              </a:buClr>
              <a:buSzPts val="1400"/>
              <a:buFont typeface="Arial" panose="020B0604020202020204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EECE1">
                  <a:lumMod val="50000"/>
                </a:srgbClr>
              </a:buClr>
              <a:buSzPct val="90000"/>
              <a:buFont typeface="Arial" panose="020B0604020202020204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	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tabLst/>
              <a:defRPr/>
            </a:pP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tabLst/>
              <a:defRPr/>
            </a:pP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</a:t>
            </a: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0175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oogle Shape;63;p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24" y="121783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Google Shape;64;p14"/>
          <p:cNvSpPr txBox="1">
            <a:spLocks noChangeArrowheads="1"/>
          </p:cNvSpPr>
          <p:nvPr/>
        </p:nvSpPr>
        <p:spPr bwMode="auto">
          <a:xfrm>
            <a:off x="331788" y="242596"/>
            <a:ext cx="8688387" cy="50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ts val="2200"/>
              <a:buFont typeface="Arial" charset="0"/>
              <a:buNone/>
            </a:pPr>
            <a:r>
              <a:rPr lang="en-GB" altLang="en-US" sz="2800" b="1" dirty="0">
                <a:solidFill>
                  <a:srgbClr val="FF0000"/>
                </a:solidFill>
                <a:latin typeface="+mn-lt"/>
              </a:rPr>
              <a:t>HOME ASSIGNMENTS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303213" y="966788"/>
            <a:ext cx="8229600" cy="3214687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en-US" sz="2000" kern="0" dirty="0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en-US" sz="2400" kern="0" dirty="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Learn chapter-7, 8 and 9.</a:t>
            </a:r>
          </a:p>
        </p:txBody>
      </p:sp>
    </p:spTree>
    <p:extLst>
      <p:ext uri="{BB962C8B-B14F-4D97-AF65-F5344CB8AC3E}">
        <p14:creationId xmlns:p14="http://schemas.microsoft.com/office/powerpoint/2010/main" val="26986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Google Shape;77;p1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09" y="272856"/>
            <a:ext cx="12319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Google Shape;78;p16"/>
          <p:cNvSpPr txBox="1"/>
          <p:nvPr/>
        </p:nvSpPr>
        <p:spPr>
          <a:xfrm>
            <a:off x="620713" y="742950"/>
            <a:ext cx="7802562" cy="356235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/>
          <a:p>
            <a:pPr marL="45720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  <a:defRPr/>
            </a:pPr>
            <a:r>
              <a:rPr lang="en-GB" sz="4000" b="1" kern="0" dirty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kern="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  <a:defRPr/>
            </a:pPr>
            <a:r>
              <a:rPr lang="en-GB" sz="4000" b="1" kern="0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kern="0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kern="0" dirty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10843</TotalTime>
  <Words>346</Words>
  <Application>Microsoft Office PowerPoint</Application>
  <PresentationFormat>On-screen Show (16:9)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Smruti Shasani</cp:lastModifiedBy>
  <cp:revision>1213</cp:revision>
  <dcterms:created xsi:type="dcterms:W3CDTF">2021-04-07T05:01:00Z</dcterms:created>
  <dcterms:modified xsi:type="dcterms:W3CDTF">2022-11-26T12:37:20Z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1033-11.2.0.9926</vt:lpwstr>
  </property>
</Properties>
</file>