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4115" r:id="rId1"/>
  </p:sldMasterIdLst>
  <p:notesMasterIdLst>
    <p:notesMasterId r:id="rId12"/>
  </p:notesMasterIdLst>
  <p:sldIdLst>
    <p:sldId id="256" r:id="rId2"/>
    <p:sldId id="289" r:id="rId3"/>
    <p:sldId id="304" r:id="rId4"/>
    <p:sldId id="318" r:id="rId5"/>
    <p:sldId id="319" r:id="rId6"/>
    <p:sldId id="316" r:id="rId7"/>
    <p:sldId id="322" r:id="rId8"/>
    <p:sldId id="323" r:id="rId9"/>
    <p:sldId id="320" r:id="rId10"/>
    <p:sldId id="259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3300"/>
    <a:srgbClr val="F30D1D"/>
    <a:srgbClr val="FC95A6"/>
    <a:srgbClr val="996600"/>
    <a:srgbClr val="FF3399"/>
    <a:srgbClr val="E43CD8"/>
    <a:srgbClr val="66FF33"/>
    <a:srgbClr val="BA8CDC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4607" autoAdjust="0"/>
  </p:normalViewPr>
  <p:slideViewPr>
    <p:cSldViewPr snapToGrid="0">
      <p:cViewPr varScale="1">
        <p:scale>
          <a:sx n="103" d="100"/>
          <a:sy n="103" d="100"/>
        </p:scale>
        <p:origin x="874" y="77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2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●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○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■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●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○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■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●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○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■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5925100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8768218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529547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132133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80815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2609762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8399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10476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9868865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856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12757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49706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3/29/2022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7128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6" r:id="rId1"/>
    <p:sldLayoutId id="2147484117" r:id="rId2"/>
    <p:sldLayoutId id="2147484118" r:id="rId3"/>
    <p:sldLayoutId id="2147484119" r:id="rId4"/>
    <p:sldLayoutId id="2147484120" r:id="rId5"/>
    <p:sldLayoutId id="2147484121" r:id="rId6"/>
    <p:sldLayoutId id="2147484122" r:id="rId7"/>
    <p:sldLayoutId id="2147484123" r:id="rId8"/>
    <p:sldLayoutId id="2147484124" r:id="rId9"/>
    <p:sldLayoutId id="2147484125" r:id="rId10"/>
    <p:sldLayoutId id="2147484126" r:id="rId11"/>
    <p:sldLayoutId id="2147484127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thewordsearch.com/puzzle/2569275/precious-soil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0" y="3777640"/>
            <a:ext cx="9144000" cy="136586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4"/>
          <a:srcRect/>
          <a:stretch>
            <a:fillRect/>
          </a:stretch>
        </p:blipFill>
        <p:spPr>
          <a:xfrm>
            <a:off x="7297524" y="214224"/>
            <a:ext cx="1578401" cy="78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5874275" y="98375"/>
            <a:ext cx="3176100" cy="126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57;p13"/>
          <p:cNvSpPr txBox="1"/>
          <p:nvPr/>
        </p:nvSpPr>
        <p:spPr>
          <a:xfrm>
            <a:off x="1681159" y="1261939"/>
            <a:ext cx="6946006" cy="2444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SESSION             	       : 6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000" b="1" dirty="0">
                <a:latin typeface="Calibri" panose="020F0502020204030204" pitchFamily="34" charset="0"/>
                <a:cs typeface="Calibri" panose="020F0502020204030204" pitchFamily="34" charset="0"/>
              </a:rPr>
              <a:t>CLASS</a:t>
            </a:r>
            <a:r>
              <a:rPr lang="en-US" altLang="en-IN" sz="2000" b="1" dirty="0">
                <a:latin typeface="Calibri" panose="020F0502020204030204" pitchFamily="34" charset="0"/>
                <a:cs typeface="Calibri" panose="020F0502020204030204" pitchFamily="34" charset="0"/>
              </a:rPr>
              <a:t>                 </a:t>
            </a:r>
            <a:r>
              <a:rPr lang="en-IN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IN" sz="2000" b="1" dirty="0">
                <a:latin typeface="Calibri" panose="020F0502020204030204" pitchFamily="34" charset="0"/>
                <a:cs typeface="Calibri" panose="020F0502020204030204" pitchFamily="34" charset="0"/>
              </a:rPr>
              <a:t>	       </a:t>
            </a:r>
            <a:r>
              <a:rPr lang="en-IN" sz="2000" b="1" dirty="0">
                <a:latin typeface="Calibri" panose="020F0502020204030204" pitchFamily="34" charset="0"/>
                <a:cs typeface="Calibri" panose="020F0502020204030204" pitchFamily="34" charset="0"/>
              </a:rPr>
              <a:t>: III</a:t>
            </a:r>
            <a:endParaRPr lang="en-GB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latin typeface="Calibri" panose="020F0502020204030204" pitchFamily="34" charset="0"/>
                <a:cs typeface="Calibri" panose="020F0502020204030204" pitchFamily="34" charset="0"/>
              </a:rPr>
              <a:t>SUBJECT </a:t>
            </a:r>
            <a:r>
              <a:rPr lang="en-US" altLang="en-GB" sz="2000" b="1" dirty="0">
                <a:latin typeface="Calibri" panose="020F0502020204030204" pitchFamily="34" charset="0"/>
                <a:cs typeface="Calibri" panose="020F0502020204030204" pitchFamily="34" charset="0"/>
              </a:rPr>
              <a:t>	       </a:t>
            </a:r>
            <a:r>
              <a:rPr lang="en-GB" sz="2000" b="1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SCIENCE</a:t>
            </a:r>
            <a:endParaRPr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latin typeface="Calibri" panose="020F0502020204030204" pitchFamily="34" charset="0"/>
                <a:cs typeface="Calibri" panose="020F0502020204030204" pitchFamily="34" charset="0"/>
              </a:rPr>
              <a:t>CHAPTER NUMBER</a:t>
            </a:r>
            <a:r>
              <a:rPr lang="en-US" altLang="en-GB" sz="2000" b="1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GB" sz="2000" b="1" dirty="0">
                <a:latin typeface="Calibri" panose="020F0502020204030204" pitchFamily="34" charset="0"/>
                <a:cs typeface="Calibri" panose="020F0502020204030204" pitchFamily="34" charset="0"/>
              </a:rPr>
              <a:t>: 3</a:t>
            </a:r>
            <a:endParaRPr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latin typeface="Calibri" panose="020F0502020204030204" pitchFamily="34" charset="0"/>
                <a:cs typeface="Calibri" panose="020F0502020204030204" pitchFamily="34" charset="0"/>
              </a:rPr>
              <a:t>CHAPTER NAME</a:t>
            </a:r>
            <a:r>
              <a:rPr lang="en-US" altLang="en-GB" sz="2000" b="1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GB" sz="2000" b="1" dirty="0">
                <a:latin typeface="Calibri" panose="020F0502020204030204" pitchFamily="34" charset="0"/>
                <a:cs typeface="Calibri" panose="020F0502020204030204" pitchFamily="34" charset="0"/>
              </a:rPr>
              <a:t> : PRECIOUS SOIL</a:t>
            </a:r>
          </a:p>
          <a:p>
            <a:pPr lvl="0"/>
            <a:r>
              <a:rPr lang="en-GB" sz="2000" b="1" dirty="0">
                <a:latin typeface="Calibri" panose="020F0502020204030204" pitchFamily="34" charset="0"/>
                <a:cs typeface="Calibri" panose="020F0502020204030204" pitchFamily="34" charset="0"/>
              </a:rPr>
              <a:t>SUBTOPIC </a:t>
            </a:r>
            <a:r>
              <a:rPr lang="en-US" altLang="en-GB" sz="2000" b="1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GB" sz="2000" b="1" dirty="0">
                <a:latin typeface="Calibri" panose="020F0502020204030204" pitchFamily="34" charset="0"/>
                <a:cs typeface="Calibri" panose="020F0502020204030204" pitchFamily="34" charset="0"/>
              </a:rPr>
              <a:t>: TEXTUAL Q/A- TICK THE CORRECT                      	                         ANSWER, FILL  IN THE BLANKS. </a:t>
            </a:r>
            <a:endParaRPr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7612646" y="307807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 txBox="1"/>
          <p:nvPr/>
        </p:nvSpPr>
        <p:spPr>
          <a:xfrm>
            <a:off x="621425" y="743500"/>
            <a:ext cx="7801200" cy="35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 panose="020B0604020202020204"/>
              <a:buNone/>
            </a:pPr>
            <a:r>
              <a:rPr lang="en-GB" sz="4000" b="1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THANKING YOU</a:t>
            </a:r>
            <a:endParaRPr sz="4000" b="1" i="0" u="none" strike="noStrike" cap="none">
              <a:solidFill>
                <a:srgbClr val="00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 panose="020B0604020202020204"/>
              <a:buNone/>
            </a:pPr>
            <a:r>
              <a:rPr lang="en-GB" sz="4000" b="1" i="0" u="none" strike="noStrike" cap="none">
                <a:solidFill>
                  <a:srgbClr val="FF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ODM EDUCATIONAL GROUP</a:t>
            </a:r>
            <a:endParaRPr sz="4000" b="1" i="0" u="none" strike="noStrike" cap="none">
              <a:solidFill>
                <a:srgbClr val="FF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</a:pPr>
            <a:endParaRPr sz="1400" b="0" i="0" u="none" strike="noStrike" cap="none">
              <a:solidFill>
                <a:srgbClr val="00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7596744" y="220343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4"/>
          <p:cNvSpPr txBox="1"/>
          <p:nvPr/>
        </p:nvSpPr>
        <p:spPr>
          <a:xfrm>
            <a:off x="272675" y="409574"/>
            <a:ext cx="8688300" cy="656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 panose="020B0604020202020204"/>
              <a:buNone/>
            </a:pPr>
            <a:r>
              <a:rPr lang="en-GB" sz="2400" b="1" i="0" u="none" strike="noStrike" cap="non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 panose="020B0604020202020204"/>
              </a:rPr>
              <a:t>LEARNING OBJECTIVE : </a:t>
            </a:r>
            <a:endParaRPr sz="2400" b="1" i="0" u="none" strike="noStrike" cap="none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  <a:sym typeface="Arial" panose="020B0604020202020204"/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272675" y="1181100"/>
            <a:ext cx="8191500" cy="31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lnSpc>
                <a:spcPct val="150000"/>
              </a:lnSpc>
              <a:buSzPts val="1400"/>
            </a:pPr>
            <a:r>
              <a:rPr lang="en-GB" sz="2400" b="1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Learners will be able to know - </a:t>
            </a:r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0000"/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Write the correct answers for the textual questions.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</a:pPr>
            <a:r>
              <a:rPr lang="en-GB" sz="2000" dirty="0">
                <a:solidFill>
                  <a:schemeClr val="accent1">
                    <a:lumMod val="50000"/>
                  </a:schemeClr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   	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</a:pPr>
            <a:r>
              <a:rPr lang="en-GB" sz="2000" dirty="0">
                <a:solidFill>
                  <a:schemeClr val="accent1">
                    <a:lumMod val="50000"/>
                  </a:schemeClr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   	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</a:pPr>
            <a:endParaRPr lang="en-GB" sz="2000" b="1" dirty="0"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</a:pPr>
            <a:endParaRPr lang="en-GB" sz="2000" b="1" dirty="0"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</a:pPr>
            <a:r>
              <a:rPr lang="en-GB" sz="2000" b="1" dirty="0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    </a:t>
            </a: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</a:pPr>
            <a:endParaRPr sz="2000" b="1" i="0" u="none" strike="noStrike" cap="none" dirty="0">
              <a:solidFill>
                <a:srgbClr val="00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7668305" y="285050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4"/>
          <p:cNvSpPr txBox="1"/>
          <p:nvPr/>
        </p:nvSpPr>
        <p:spPr>
          <a:xfrm>
            <a:off x="272675" y="165781"/>
            <a:ext cx="8688300" cy="541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 panose="020B0604020202020204"/>
              <a:buNone/>
            </a:pPr>
            <a:r>
              <a:rPr lang="en-GB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LET’S RECAPITULATE:</a:t>
            </a:r>
          </a:p>
        </p:txBody>
      </p:sp>
      <p:sp>
        <p:nvSpPr>
          <p:cNvPr id="65" name="Google Shape;65;p14"/>
          <p:cNvSpPr txBox="1"/>
          <p:nvPr/>
        </p:nvSpPr>
        <p:spPr>
          <a:xfrm>
            <a:off x="314324" y="1399600"/>
            <a:ext cx="8229601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</a:pPr>
            <a:r>
              <a:rPr lang="en-GB" sz="1800" dirty="0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        </a:t>
            </a:r>
            <a:r>
              <a:rPr lang="en-GB" sz="2000" dirty="0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      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Wingdings" pitchFamily="2" charset="2"/>
              <a:buChar char="v"/>
            </a:pPr>
            <a:endParaRPr lang="en-GB" sz="2000" b="1" dirty="0"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</a:pPr>
            <a:endParaRPr lang="en-GB" sz="2000" b="1" dirty="0"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</a:pPr>
            <a:endParaRPr lang="en-GB" sz="2000" b="1" dirty="0"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</a:pPr>
            <a:r>
              <a:rPr lang="en-GB" sz="2000" b="1" dirty="0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    </a:t>
            </a: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</a:pPr>
            <a:endParaRPr sz="2000" b="1" i="0" u="none" strike="noStrike" cap="none" dirty="0">
              <a:solidFill>
                <a:srgbClr val="00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185211" y="895353"/>
            <a:ext cx="8271250" cy="339227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Millions years before, the earth was a hard rock. The sun heated, the rain cooled the rocks then the wind over blew resulting the rock to broken into pieces.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pieces further rubbed against each other till they became tiny particles of soil.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Different soils have different colors.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Soil contains stones, sand, clay, humus and also water and air.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 are three types of soil called as sandy soil , clayey soil and loam soil.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Different type of plants grow in different type of soils. </a:t>
            </a:r>
          </a:p>
          <a:p>
            <a:pPr marL="114300" indent="0">
              <a:buNone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7564939" y="285050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4"/>
          <p:cNvSpPr txBox="1"/>
          <p:nvPr/>
        </p:nvSpPr>
        <p:spPr>
          <a:xfrm>
            <a:off x="397566" y="133976"/>
            <a:ext cx="7021002" cy="51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SzPts val="2200"/>
            </a:pPr>
            <a:r>
              <a:rPr lang="en-GB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TICK (√ ) THE CORRECT ANSWER. </a:t>
            </a:r>
          </a:p>
        </p:txBody>
      </p:sp>
      <p:sp>
        <p:nvSpPr>
          <p:cNvPr id="65" name="Google Shape;65;p14"/>
          <p:cNvSpPr txBox="1"/>
          <p:nvPr/>
        </p:nvSpPr>
        <p:spPr>
          <a:xfrm>
            <a:off x="314324" y="1399600"/>
            <a:ext cx="8229601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</a:pPr>
            <a:r>
              <a:rPr lang="en-GB" sz="1800" dirty="0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        </a:t>
            </a:r>
            <a:r>
              <a:rPr lang="en-GB" sz="2000" dirty="0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      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Wingdings" pitchFamily="2" charset="2"/>
              <a:buChar char="v"/>
            </a:pPr>
            <a:endParaRPr lang="en-GB" sz="2000" b="1" dirty="0"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</a:pPr>
            <a:endParaRPr lang="en-GB" sz="2000" b="1" dirty="0"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</a:pPr>
            <a:endParaRPr lang="en-GB" sz="2000" b="1" dirty="0"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</a:pPr>
            <a:r>
              <a:rPr lang="en-GB" sz="2000" b="1" dirty="0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    </a:t>
            </a: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</a:pPr>
            <a:endParaRPr sz="2000" b="1" i="0" u="none" strike="noStrike" cap="none" dirty="0">
              <a:solidFill>
                <a:srgbClr val="00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177226" y="646647"/>
            <a:ext cx="8620239" cy="4283163"/>
          </a:xfrm>
        </p:spPr>
        <p:txBody>
          <a:bodyPr/>
          <a:lstStyle/>
          <a:p>
            <a:pPr marL="114300" indent="0">
              <a:lnSpc>
                <a:spcPct val="100000"/>
              </a:lnSpc>
              <a:buNone/>
            </a:pP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The action broke up the rocks to make soil.</a:t>
            </a:r>
          </a:p>
          <a:p>
            <a:pPr marL="114300" indent="0">
              <a:lnSpc>
                <a:spcPct val="100000"/>
              </a:lnSpc>
              <a:buNone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a. sun and rain b. rain and wind  c. sun, rain and wind </a:t>
            </a:r>
          </a:p>
          <a:p>
            <a:pPr marL="114300" indent="0">
              <a:lnSpc>
                <a:spcPct val="100000"/>
              </a:lnSpc>
              <a:buNone/>
            </a:pPr>
            <a:r>
              <a:rPr lang="en-US" sz="20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Ans</a:t>
            </a:r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sun, rain and wind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14300" indent="0">
              <a:lnSpc>
                <a:spcPct val="100000"/>
              </a:lnSpc>
              <a:buNone/>
            </a:pP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The soil is sticky and mostly used for making pots and toys.</a:t>
            </a:r>
          </a:p>
          <a:p>
            <a:pPr marL="114300" indent="0">
              <a:lnSpc>
                <a:spcPct val="100000"/>
              </a:lnSpc>
              <a:buNone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a. sandy  b. clayey   c. loam</a:t>
            </a:r>
          </a:p>
          <a:p>
            <a:pPr marL="114300" indent="0">
              <a:lnSpc>
                <a:spcPct val="100000"/>
              </a:lnSpc>
              <a:buNone/>
            </a:pPr>
            <a:r>
              <a:rPr lang="en-US" sz="20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Ans</a:t>
            </a:r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clayey</a:t>
            </a:r>
          </a:p>
          <a:p>
            <a:pPr marL="114300" indent="0">
              <a:lnSpc>
                <a:spcPct val="100000"/>
              </a:lnSpc>
              <a:buNone/>
            </a:pP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This makes soil rich and fertile.</a:t>
            </a:r>
          </a:p>
          <a:p>
            <a:pPr marL="114300" indent="0">
              <a:lnSpc>
                <a:spcPct val="100000"/>
              </a:lnSpc>
              <a:buNone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a. money     b. humus    c. heat</a:t>
            </a:r>
          </a:p>
          <a:p>
            <a:pPr marL="114300" indent="0">
              <a:lnSpc>
                <a:spcPct val="100000"/>
              </a:lnSpc>
              <a:buNone/>
            </a:pPr>
            <a:r>
              <a:rPr lang="en-US" sz="20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Ans</a:t>
            </a:r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humus</a:t>
            </a:r>
          </a:p>
          <a:p>
            <a:pPr marL="114300" indent="0">
              <a:lnSpc>
                <a:spcPct val="100000"/>
              </a:lnSpc>
              <a:buNone/>
            </a:pP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This soil is best for plants.</a:t>
            </a:r>
          </a:p>
          <a:p>
            <a:pPr marL="114300" indent="0">
              <a:lnSpc>
                <a:spcPct val="100000"/>
              </a:lnSpc>
              <a:buNone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a. sandy      b. clayey     c. loam</a:t>
            </a:r>
          </a:p>
          <a:p>
            <a:pPr marL="114300" indent="0">
              <a:lnSpc>
                <a:spcPct val="100000"/>
              </a:lnSpc>
              <a:buNone/>
            </a:pPr>
            <a:r>
              <a:rPr lang="en-US" sz="20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Ans</a:t>
            </a:r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loam</a:t>
            </a:r>
          </a:p>
          <a:p>
            <a:pPr marL="114300" indent="0">
              <a:buNone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54609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7397961" y="261156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4"/>
          <p:cNvSpPr txBox="1"/>
          <p:nvPr/>
        </p:nvSpPr>
        <p:spPr>
          <a:xfrm>
            <a:off x="476249" y="176211"/>
            <a:ext cx="8484725" cy="695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 panose="020B0604020202020204"/>
              <a:buNone/>
            </a:pPr>
            <a:r>
              <a:rPr lang="en-GB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FILL IN THE BLANKS</a:t>
            </a:r>
          </a:p>
        </p:txBody>
      </p:sp>
      <p:sp>
        <p:nvSpPr>
          <p:cNvPr id="65" name="Google Shape;65;p14"/>
          <p:cNvSpPr txBox="1"/>
          <p:nvPr/>
        </p:nvSpPr>
        <p:spPr>
          <a:xfrm>
            <a:off x="314324" y="1399600"/>
            <a:ext cx="8229601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</a:pPr>
            <a:r>
              <a:rPr lang="en-GB" sz="1800" dirty="0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        </a:t>
            </a:r>
            <a:r>
              <a:rPr lang="en-GB" sz="2000" dirty="0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      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Wingdings" pitchFamily="2" charset="2"/>
              <a:buChar char="v"/>
            </a:pPr>
            <a:endParaRPr lang="en-GB" sz="2000" b="1" dirty="0"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</a:pPr>
            <a:endParaRPr lang="en-GB" sz="2000" b="1" dirty="0"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</a:pPr>
            <a:endParaRPr lang="en-GB" sz="2000" b="1" dirty="0"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</a:pPr>
            <a:r>
              <a:rPr lang="en-GB" sz="2000" b="1" dirty="0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    </a:t>
            </a: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</a:pPr>
            <a:endParaRPr sz="2000" b="1" i="0" u="none" strike="noStrike" cap="none" dirty="0">
              <a:solidFill>
                <a:srgbClr val="00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74456" y="667825"/>
            <a:ext cx="7918064" cy="3935980"/>
          </a:xfrm>
        </p:spPr>
        <p:txBody>
          <a:bodyPr/>
          <a:lstStyle/>
          <a:p>
            <a:pPr>
              <a:buAutoNum type="arabicPeriod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Different types of soils are clayey soil, _______ soil and  _______ soil. </a:t>
            </a:r>
          </a:p>
          <a:p>
            <a:pPr marL="114300" indent="0">
              <a:buNone/>
            </a:pPr>
            <a:r>
              <a:rPr lang="en-US" sz="18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Ans</a:t>
            </a:r>
            <a:r>
              <a:rPr lang="en-US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sandy,  loam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14300" indent="0">
              <a:buNone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2. Soil contains ________ ________ ________ and stones.</a:t>
            </a:r>
          </a:p>
          <a:p>
            <a:pPr marL="114300" indent="0">
              <a:buNone/>
            </a:pPr>
            <a:r>
              <a:rPr lang="en-US" sz="18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Ans</a:t>
            </a:r>
            <a:r>
              <a:rPr lang="en-US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humus,  clay,  sand</a:t>
            </a:r>
          </a:p>
          <a:p>
            <a:pPr marL="114300" indent="0">
              <a:buNone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3. Adding _________ to soil, makes plants grow well.</a:t>
            </a:r>
          </a:p>
          <a:p>
            <a:pPr marL="114300" indent="0">
              <a:buNone/>
            </a:pPr>
            <a:r>
              <a:rPr lang="en-US" sz="18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Ans</a:t>
            </a:r>
            <a:r>
              <a:rPr lang="en-US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manures/</a:t>
            </a:r>
            <a:r>
              <a:rPr lang="en-US" sz="18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fertilisers</a:t>
            </a:r>
            <a:r>
              <a:rPr lang="en-US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114300" indent="0">
              <a:buNone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4. The ________ in loam makes the soil fertile.</a:t>
            </a:r>
          </a:p>
          <a:p>
            <a:pPr marL="114300" indent="0">
              <a:buNone/>
            </a:pPr>
            <a:r>
              <a:rPr lang="en-US" sz="18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Ans</a:t>
            </a:r>
            <a:r>
              <a:rPr lang="en-US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humus</a:t>
            </a:r>
          </a:p>
          <a:p>
            <a:pPr marL="11430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5. A mixture of  _______ and ______ particles gives us loam.</a:t>
            </a:r>
          </a:p>
          <a:p>
            <a:pPr marL="114300" indent="0">
              <a:buNone/>
            </a:pPr>
            <a:r>
              <a:rPr lang="en-US" sz="20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Ans</a:t>
            </a:r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sand, clay</a:t>
            </a:r>
          </a:p>
          <a:p>
            <a:pPr marL="114300" indent="0">
              <a:buNone/>
            </a:pP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buNone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74697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7556987" y="257095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4"/>
          <p:cNvSpPr txBox="1"/>
          <p:nvPr/>
        </p:nvSpPr>
        <p:spPr>
          <a:xfrm>
            <a:off x="331801" y="247650"/>
            <a:ext cx="8688300" cy="552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SzPts val="2200"/>
            </a:pPr>
            <a:r>
              <a:rPr lang="en-GB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ONLINE GAME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405517" y="825362"/>
            <a:ext cx="8155885" cy="3276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endParaRPr lang="en-IN" sz="2000" u="sng" dirty="0">
              <a:hlinkClick r:id="rId4"/>
            </a:endParaRPr>
          </a:p>
          <a:p>
            <a:endParaRPr lang="en-IN" sz="2000" u="sng" dirty="0">
              <a:hlinkClick r:id="rId4"/>
            </a:endParaRPr>
          </a:p>
          <a:p>
            <a:r>
              <a:rPr lang="en-IN" sz="2000" u="sng" dirty="0">
                <a:hlinkClick r:id="rId4"/>
              </a:rPr>
              <a:t>https://thewordsearch.com/puzzle/2569275/precious-soil/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2594496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7541085" y="217937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4"/>
          <p:cNvSpPr txBox="1"/>
          <p:nvPr/>
        </p:nvSpPr>
        <p:spPr>
          <a:xfrm>
            <a:off x="330036" y="523875"/>
            <a:ext cx="8688300" cy="552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SzPts val="2200"/>
            </a:pPr>
            <a:r>
              <a:rPr lang="en-GB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HOME ASSIGNMENT </a:t>
            </a:r>
            <a:r>
              <a:rPr lang="en-GB" sz="2800" b="1" dirty="0">
                <a:solidFill>
                  <a:srgbClr val="FF0000"/>
                </a:solidFill>
              </a:rPr>
              <a:t>: </a:t>
            </a:r>
          </a:p>
        </p:txBody>
      </p:sp>
      <p:sp>
        <p:nvSpPr>
          <p:cNvPr id="65" name="Google Shape;65;p14"/>
          <p:cNvSpPr txBox="1"/>
          <p:nvPr/>
        </p:nvSpPr>
        <p:spPr>
          <a:xfrm>
            <a:off x="303035" y="1019175"/>
            <a:ext cx="8229601" cy="3276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0000"/>
              <a:buFont typeface="Wingdings" panose="05000000000000000000" pitchFamily="2" charset="2"/>
              <a:buChar char="q"/>
            </a:pPr>
            <a:endParaRPr lang="en-GB" sz="2000" dirty="0">
              <a:latin typeface="Arial" pitchFamily="34" charset="0"/>
              <a:ea typeface="Calibri" panose="020F0502020204030204"/>
              <a:cs typeface="Arial" pitchFamily="34" charset="0"/>
              <a:sym typeface="Calibri" panose="020F0502020204030204"/>
            </a:endParaRPr>
          </a:p>
          <a:p>
            <a:pPr marR="0"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0000"/>
            </a:pPr>
            <a:r>
              <a:rPr lang="en-GB" sz="2000" dirty="0">
                <a:latin typeface="Calibri" panose="020F0502020204030204" pitchFamily="34" charset="0"/>
                <a:ea typeface="Calibri" panose="020F0502020204030204"/>
                <a:cs typeface="Calibri" panose="020F0502020204030204" pitchFamily="34" charset="0"/>
                <a:sym typeface="Calibri" panose="020F0502020204030204"/>
              </a:rPr>
              <a:t>Write all the new words in rough notebook.	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Wingdings" pitchFamily="2" charset="2"/>
              <a:buChar char="v"/>
            </a:pPr>
            <a:endParaRPr lang="en-GB" sz="2000" b="1" dirty="0"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</a:pPr>
            <a:endParaRPr lang="en-GB" sz="2000" b="1" dirty="0"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</a:pPr>
            <a:endParaRPr lang="en-GB" sz="2000" b="1" dirty="0"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</a:pPr>
            <a:r>
              <a:rPr lang="en-GB" sz="2000" b="1" dirty="0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    </a:t>
            </a: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</a:pPr>
            <a:endParaRPr sz="2000" b="1" i="0" u="none" strike="noStrike" cap="none" dirty="0">
              <a:solidFill>
                <a:srgbClr val="00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757150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7541085" y="217937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4"/>
          <p:cNvSpPr txBox="1"/>
          <p:nvPr/>
        </p:nvSpPr>
        <p:spPr>
          <a:xfrm>
            <a:off x="385695" y="277362"/>
            <a:ext cx="6786382" cy="552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SzPts val="2200"/>
            </a:pPr>
            <a:r>
              <a:rPr lang="en-GB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SUMMARY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303035" y="938254"/>
            <a:ext cx="8229601" cy="27113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0000"/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Calibri" panose="020F0502020204030204"/>
                <a:cs typeface="Calibri" panose="020F0502020204030204" pitchFamily="34" charset="0"/>
                <a:sym typeface="Calibri" panose="020F0502020204030204"/>
              </a:rPr>
              <a:t>The action of sun, wind and rain broke up the rocks to make soil.</a:t>
            </a:r>
          </a:p>
          <a:p>
            <a:pPr marL="342900" indent="-342900">
              <a:lnSpc>
                <a:spcPct val="150000"/>
              </a:lnSpc>
              <a:buSzPct val="90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clayey soil is sticky and mostly used for making pots and toys.</a:t>
            </a:r>
          </a:p>
          <a:p>
            <a:pPr marL="342900" indent="-342900">
              <a:lnSpc>
                <a:spcPct val="150000"/>
              </a:lnSpc>
              <a:buSzPct val="90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Humus makes soil rich and fertile.</a:t>
            </a:r>
          </a:p>
          <a:p>
            <a:pPr marL="342900" indent="-342900">
              <a:lnSpc>
                <a:spcPct val="150000"/>
              </a:lnSpc>
              <a:buSzPct val="90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Loam soil is best for plants.</a:t>
            </a:r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0000"/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Calibri" panose="020F0502020204030204"/>
                <a:cs typeface="Calibri" panose="020F0502020204030204" pitchFamily="34" charset="0"/>
                <a:sym typeface="Calibri" panose="020F0502020204030204"/>
              </a:rPr>
              <a:t>Manure is added to the soil to make the soil rich and fertile.</a:t>
            </a:r>
          </a:p>
          <a:p>
            <a:pPr marR="0"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0000"/>
            </a:pPr>
            <a:r>
              <a:rPr lang="en-GB" sz="2000" dirty="0">
                <a:latin typeface="Calibri" panose="020F0502020204030204" pitchFamily="34" charset="0"/>
                <a:ea typeface="Calibri" panose="020F0502020204030204"/>
                <a:cs typeface="Calibri" panose="020F0502020204030204" pitchFamily="34" charset="0"/>
                <a:sym typeface="Calibri" panose="020F0502020204030204"/>
              </a:rPr>
              <a:t>	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Wingdings" pitchFamily="2" charset="2"/>
              <a:buChar char="v"/>
            </a:pPr>
            <a:endParaRPr lang="en-GB" sz="2000" b="1" dirty="0"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</a:pPr>
            <a:endParaRPr lang="en-GB" sz="2000" b="1" dirty="0"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</a:pPr>
            <a:endParaRPr lang="en-GB" sz="2000" b="1" dirty="0"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</a:pPr>
            <a:r>
              <a:rPr lang="en-GB" sz="2000" b="1" dirty="0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    </a:t>
            </a: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</a:pPr>
            <a:endParaRPr sz="2000" b="1" i="0" u="none" strike="noStrike" cap="none" dirty="0">
              <a:solidFill>
                <a:srgbClr val="00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034332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7596744" y="236246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4"/>
          <p:cNvSpPr txBox="1"/>
          <p:nvPr/>
        </p:nvSpPr>
        <p:spPr>
          <a:xfrm>
            <a:off x="331801" y="352425"/>
            <a:ext cx="8688300" cy="666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SzPts val="2200"/>
            </a:pPr>
            <a:r>
              <a:rPr lang="en-GB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LEARNING OUTCOME : </a:t>
            </a:r>
          </a:p>
        </p:txBody>
      </p:sp>
      <p:sp>
        <p:nvSpPr>
          <p:cNvPr id="65" name="Google Shape;65;p14"/>
          <p:cNvSpPr txBox="1"/>
          <p:nvPr/>
        </p:nvSpPr>
        <p:spPr>
          <a:xfrm>
            <a:off x="303035" y="1405597"/>
            <a:ext cx="8229601" cy="2680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0000"/>
            </a:pPr>
            <a:r>
              <a:rPr lang="en-GB" sz="2400" b="1" dirty="0">
                <a:latin typeface="Calibri" panose="020F0502020204030204" pitchFamily="34" charset="0"/>
                <a:ea typeface="Calibri" panose="020F0502020204030204"/>
                <a:cs typeface="Calibri" panose="020F0502020204030204" pitchFamily="34" charset="0"/>
                <a:sym typeface="Calibri" panose="020F0502020204030204"/>
              </a:rPr>
              <a:t>The learner will be able to -</a:t>
            </a:r>
            <a:endParaRPr lang="en-GB" sz="2000" dirty="0">
              <a:latin typeface="Arial" pitchFamily="34" charset="0"/>
              <a:ea typeface="Calibri" panose="020F0502020204030204"/>
              <a:cs typeface="Arial" pitchFamily="34" charset="0"/>
              <a:sym typeface="Calibri" panose="020F0502020204030204"/>
            </a:endParaRPr>
          </a:p>
          <a:p>
            <a:pPr marL="342900" lvl="0" indent="-342900">
              <a:lnSpc>
                <a:spcPct val="150000"/>
              </a:lnSpc>
              <a:buSzPct val="90000"/>
              <a:buFont typeface="Arial" panose="020B0604020202020204" pitchFamily="34" charset="0"/>
              <a:buChar char="•"/>
            </a:pPr>
            <a:r>
              <a:rPr lang="en-GB" sz="2000" dirty="0">
                <a:latin typeface="Arial" pitchFamily="34" charset="0"/>
                <a:ea typeface="Calibri" panose="020F0502020204030204"/>
                <a:cs typeface="Arial" pitchFamily="34" charset="0"/>
                <a:sym typeface="Calibri" panose="020F0502020204030204"/>
              </a:rPr>
              <a:t> </a:t>
            </a:r>
            <a:r>
              <a:rPr lang="en-GB" sz="200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write the correct answers for the textual questions.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</a:pPr>
            <a:endParaRPr lang="en-GB" sz="2000" b="1" dirty="0"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</a:pPr>
            <a:r>
              <a:rPr lang="en-GB" sz="2000" b="1" dirty="0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    </a:t>
            </a: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</a:pPr>
            <a:endParaRPr sz="2000" b="1" i="0" u="none" strike="noStrike" cap="none" dirty="0">
              <a:solidFill>
                <a:srgbClr val="00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272628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3235</TotalTime>
  <Words>502</Words>
  <Application>Microsoft Office PowerPoint</Application>
  <PresentationFormat>On-screen Show (16:9)</PresentationFormat>
  <Paragraphs>93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Vinit Jagannath</cp:lastModifiedBy>
  <cp:revision>515</cp:revision>
  <dcterms:created xsi:type="dcterms:W3CDTF">2021-04-07T05:01:00Z</dcterms:created>
  <dcterms:modified xsi:type="dcterms:W3CDTF">2022-03-29T08:53:21Z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1033-11.2.0.9926</vt:lpwstr>
  </property>
</Properties>
</file>