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67" r:id="rId1"/>
  </p:sldMasterIdLst>
  <p:notesMasterIdLst>
    <p:notesMasterId r:id="rId12"/>
  </p:notesMasterIdLst>
  <p:sldIdLst>
    <p:sldId id="256" r:id="rId2"/>
    <p:sldId id="347" r:id="rId3"/>
    <p:sldId id="368" r:id="rId4"/>
    <p:sldId id="369" r:id="rId5"/>
    <p:sldId id="370" r:id="rId6"/>
    <p:sldId id="365" r:id="rId7"/>
    <p:sldId id="367" r:id="rId8"/>
    <p:sldId id="371" r:id="rId9"/>
    <p:sldId id="337" r:id="rId10"/>
    <p:sldId id="259" r:id="rId11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  <a:srgbClr val="F30D1D"/>
    <a:srgbClr val="FC95A6"/>
    <a:srgbClr val="996600"/>
    <a:srgbClr val="FF3399"/>
    <a:srgbClr val="E43CD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8932" autoAdjust="0"/>
  </p:normalViewPr>
  <p:slideViewPr>
    <p:cSldViewPr snapToGrid="0">
      <p:cViewPr varScale="1">
        <p:scale>
          <a:sx n="108" d="100"/>
          <a:sy n="108" d="100"/>
        </p:scale>
        <p:origin x="562" y="69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6323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51;p1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5" name="Google Shape;52;p1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Google Shape;74;p4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0723" name="Google Shape;75;p4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6627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6627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6627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6627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6627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B2523-4984-4181-A731-F499DE54D512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A76C-4AF3-4EEF-BB15-269D1D5A7C2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667691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A4667-5B06-4A5A-8B66-79934B5C95F0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FB478-A471-4D6F-96C9-FD914E2533B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328736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407C6-FBB5-42CC-B485-F1ADB14EF2C2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186CE-EADB-463B-BB1F-064446FD739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93175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t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16;p3"/>
          <p:cNvSpPr txBox="1">
            <a:spLocks noGrp="1"/>
          </p:cNvSpPr>
          <p:nvPr>
            <p:ph type="sldNum" idx="10"/>
          </p:nvPr>
        </p:nvSpPr>
        <p:spPr>
          <a:xfrm>
            <a:off x="8472488" y="4662488"/>
            <a:ext cx="549275" cy="393700"/>
          </a:xfrm>
        </p:spPr>
        <p:txBody>
          <a:bodyPr lIns="91425" tIns="91425" rIns="91425" bIns="91425"/>
          <a:lstStyle>
            <a:lvl1pPr>
              <a:buSzPts val="1000"/>
              <a:defRPr sz="1000">
                <a:solidFill>
                  <a:srgbClr val="1F497D"/>
                </a:solidFill>
              </a:defRPr>
            </a:lvl1pPr>
          </a:lstStyle>
          <a:p>
            <a:pPr>
              <a:defRPr/>
            </a:pPr>
            <a:fld id="{0EF08A74-54A1-490F-99A2-E9FF019826E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1974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A94F8-92CA-461F-8BFB-EEC528C37DCF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5A67E-6044-40BC-9E3E-9BE8F1F9999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2356054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553B-72F6-4710-9153-1409D3D8CEA2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215BE-C6DF-499C-855A-3527FDF4747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29228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956BE-D0ED-45A0-96D0-44335BCB1F7D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D15C6-C8C8-4C44-AB74-EE462521F00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6946876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8EE87-C656-42D6-86DB-4A5664FE1674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02140-A7F2-4305-B682-4644FB4C81A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864161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61593-33CC-40F0-835C-2E149D5A5DED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CFCDA-263C-4D3A-8EAC-145726B6265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316008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6DF53-482E-4AED-AE59-91F87E5C9177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2E63F-CAC3-4987-A585-A4D9738AA9D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418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A5E2-118A-40B6-8013-4A7D4AB208EC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CE952-66C8-4BDB-89B5-7E8121775C9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706011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4E69-F11D-43DA-B248-D25F8BE63B14}" type="datetimeFigureOut">
              <a:rPr lang="en-US" altLang="en-US"/>
              <a:pPr>
                <a:defRPr/>
              </a:pPr>
              <a:t>5/18/2022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724AE-E4A4-46AD-8326-689DB84AA58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871784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70C8813-6A3B-4E43-9ABC-31C60D498A42}" type="datetimeFigureOut">
              <a:rPr lang="en-US" altLang="en-US"/>
              <a:pPr>
                <a:defRPr/>
              </a:pPr>
              <a:t>5/18/2022</a:t>
            </a:fld>
            <a:endParaRPr lang="en-US" altLang="en-US" dirty="0">
              <a:solidFill>
                <a:srgbClr val="1D4577"/>
              </a:solidFill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1D4577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2A1D2D4-DF0D-4E5D-9E0A-082BAE7D41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  <p:sldLayoutId id="214748439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oogle Shape;54;p13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8250"/>
            <a:ext cx="9144000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Google Shape;55;p13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176" y="214248"/>
            <a:ext cx="157956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Google Shape;57;p13"/>
          <p:cNvSpPr txBox="1">
            <a:spLocks noChangeArrowheads="1"/>
          </p:cNvSpPr>
          <p:nvPr/>
        </p:nvSpPr>
        <p:spPr bwMode="auto">
          <a:xfrm>
            <a:off x="5873750" y="98425"/>
            <a:ext cx="31765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endParaRPr lang="en-US" alt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1" name="Google Shape;57;p13"/>
          <p:cNvSpPr txBox="1">
            <a:spLocks noChangeArrowheads="1"/>
          </p:cNvSpPr>
          <p:nvPr/>
        </p:nvSpPr>
        <p:spPr bwMode="auto">
          <a:xfrm>
            <a:off x="2054224" y="1333500"/>
            <a:ext cx="664190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Arial" charset="0"/>
              </a:rPr>
              <a:t>SESSION             	   :  8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IN" altLang="en-US" sz="1400" b="1" dirty="0">
                <a:solidFill>
                  <a:srgbClr val="000000"/>
                </a:solidFill>
                <a:latin typeface="Arial" charset="0"/>
              </a:rPr>
              <a:t>CLASS</a:t>
            </a:r>
            <a:r>
              <a:rPr lang="en-US" altLang="en-IN" sz="1400" b="1" dirty="0">
                <a:solidFill>
                  <a:srgbClr val="000000"/>
                </a:solidFill>
                <a:latin typeface="Arial" charset="0"/>
              </a:rPr>
              <a:t>                 </a:t>
            </a:r>
            <a:r>
              <a:rPr lang="en-IN" altLang="en-US" sz="1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IN" sz="1400" b="1" dirty="0">
                <a:solidFill>
                  <a:srgbClr val="000000"/>
                </a:solidFill>
                <a:latin typeface="Arial" charset="0"/>
              </a:rPr>
              <a:t>	   </a:t>
            </a:r>
            <a:r>
              <a:rPr lang="en-IN" altLang="en-US" sz="1400" b="1" dirty="0">
                <a:solidFill>
                  <a:srgbClr val="000000"/>
                </a:solidFill>
                <a:latin typeface="Arial" charset="0"/>
              </a:rPr>
              <a:t>:  III</a:t>
            </a:r>
            <a:endParaRPr lang="en-GB" altLang="en-US" sz="14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SUBJECT 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	                      :</a:t>
            </a: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altLang="en-US" sz="1400" b="1" dirty="0">
                <a:solidFill>
                  <a:srgbClr val="000000"/>
                </a:solidFill>
                <a:latin typeface="Arial" charset="0"/>
              </a:rPr>
              <a:t>SCIENCE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CHAPTER NUMBER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      :</a:t>
            </a: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altLang="en-US" sz="1400" b="1" dirty="0">
                <a:solidFill>
                  <a:srgbClr val="000000"/>
                </a:solidFill>
                <a:latin typeface="Arial" charset="0"/>
              </a:rPr>
              <a:t>7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CHAPTER NAME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    :  BIRDS:FOOD AND MORE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SUB-TOPIC 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                </a:t>
            </a:r>
            <a:r>
              <a:rPr lang="en-GB" altLang="en-GB" sz="1400" b="1" dirty="0">
                <a:solidFill>
                  <a:srgbClr val="000000"/>
                </a:solidFill>
                <a:latin typeface="Arial" charset="0"/>
              </a:rPr>
              <a:t>   :  QUIZ AND CLASS TEST.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Google Shape;77;p1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09" y="272856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Google Shape;78;p16"/>
          <p:cNvSpPr txBox="1"/>
          <p:nvPr/>
        </p:nvSpPr>
        <p:spPr>
          <a:xfrm>
            <a:off x="620713" y="742950"/>
            <a:ext cx="7802562" cy="356235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/>
          <a:p>
            <a:pPr marL="45720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  <a:defRPr/>
            </a:pPr>
            <a:r>
              <a:rPr lang="en-GB" sz="4000" b="1" kern="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kern="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  <a:defRPr/>
            </a:pPr>
            <a:r>
              <a:rPr lang="en-GB" sz="4000" b="1" kern="0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kern="0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kern="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73050" y="285750"/>
            <a:ext cx="8688388" cy="7794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LEARNING OBJECTIVE : </a:t>
            </a:r>
            <a:endParaRPr sz="2400" b="1" kern="0" dirty="0">
              <a:solidFill>
                <a:srgbClr val="FF0000"/>
              </a:solidFill>
              <a:latin typeface="+mn-lt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76225" y="802434"/>
            <a:ext cx="8191500" cy="352509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To enable the learners to –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solve the quiz and assess themselves.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00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9339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002" y="236311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Google Shape;64;p14"/>
          <p:cNvSpPr txBox="1">
            <a:spLocks noChangeArrowheads="1"/>
          </p:cNvSpPr>
          <p:nvPr/>
        </p:nvSpPr>
        <p:spPr bwMode="auto">
          <a:xfrm>
            <a:off x="331788" y="-124732"/>
            <a:ext cx="8688387" cy="72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endParaRPr lang="en-GB" alt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585302" y="159723"/>
            <a:ext cx="8229600" cy="530743"/>
          </a:xfrm>
        </p:spPr>
        <p:txBody>
          <a:bodyPr/>
          <a:lstStyle/>
          <a:p>
            <a:pPr algn="l"/>
            <a:r>
              <a:rPr lang="en-US" sz="2800" b="1" kern="0" dirty="0">
                <a:solidFill>
                  <a:srgbClr val="FF0000"/>
                </a:solidFill>
                <a:latin typeface="+mn-lt"/>
                <a:cs typeface="Arial" panose="020B0604020202020204"/>
                <a:sym typeface="Arial" panose="020B0604020202020204"/>
              </a:rPr>
              <a:t>Let’s Recapitulate:</a:t>
            </a:r>
            <a:endParaRPr lang="en-IN" sz="2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198" y="597354"/>
            <a:ext cx="8357703" cy="441318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b="1" dirty="0"/>
              <a:t>B. Choose the correct answer.</a:t>
            </a:r>
          </a:p>
          <a:p>
            <a:pPr marL="457200" indent="-457200" algn="just">
              <a:buAutoNum type="arabicPeriod"/>
            </a:pPr>
            <a:r>
              <a:rPr lang="en-US" sz="2000" dirty="0"/>
              <a:t>Why don’t the birds fall when they sleep on the branch of a tree?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en-US" sz="2000" dirty="0"/>
              <a:t>a. Because of the shape of their claws that hold on to the branch very firmly.              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en-US" sz="2000" dirty="0"/>
              <a:t>b.  Birds do not sleep on the branches, they sleep in their nests.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en-US" sz="2000" dirty="0"/>
              <a:t>c.  Because their feathers balance their weight 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en-US" sz="2000" dirty="0"/>
              <a:t>d.  None of these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en-US" sz="2000" dirty="0"/>
          </a:p>
          <a:p>
            <a:pPr marL="457200" indent="-457200" algn="just">
              <a:buAutoNum type="arabicPeriod" startAt="2"/>
            </a:pPr>
            <a:r>
              <a:rPr lang="en-US" sz="2000" dirty="0"/>
              <a:t>Birds have different kinds of beaks depending on _______</a:t>
            </a:r>
          </a:p>
          <a:p>
            <a:pPr marL="857250" lvl="1" indent="-457200" algn="just">
              <a:spcBef>
                <a:spcPts val="0"/>
              </a:spcBef>
              <a:buAutoNum type="alphaLcPeriod"/>
            </a:pPr>
            <a:r>
              <a:rPr lang="en-US" sz="2000" dirty="0"/>
              <a:t>how it drinks.</a:t>
            </a:r>
          </a:p>
          <a:p>
            <a:pPr marL="857250" lvl="1" indent="-457200" algn="just">
              <a:spcBef>
                <a:spcPts val="0"/>
              </a:spcBef>
              <a:buAutoNum type="alphaLcPeriod"/>
            </a:pPr>
            <a:r>
              <a:rPr lang="en-US" sz="2000" dirty="0"/>
              <a:t>how big it gets.</a:t>
            </a:r>
          </a:p>
          <a:p>
            <a:pPr marL="857250" lvl="1" indent="-457200" algn="just">
              <a:spcBef>
                <a:spcPts val="0"/>
              </a:spcBef>
              <a:buAutoNum type="alphaLcPeriod"/>
            </a:pPr>
            <a:r>
              <a:rPr lang="en-US" sz="2000" dirty="0"/>
              <a:t>where it lives.</a:t>
            </a:r>
          </a:p>
          <a:p>
            <a:pPr marL="857250" lvl="1" indent="-457200" algn="just">
              <a:spcBef>
                <a:spcPts val="0"/>
              </a:spcBef>
              <a:buAutoNum type="alphaLcPeriod"/>
            </a:pPr>
            <a:r>
              <a:rPr lang="en-US" sz="2000" dirty="0"/>
              <a:t>the kind of food it eats.</a:t>
            </a:r>
            <a:endParaRPr lang="en-US" sz="2000" dirty="0">
              <a:solidFill>
                <a:srgbClr val="FF0000"/>
              </a:solidFill>
            </a:endParaRPr>
          </a:p>
          <a:p>
            <a:pPr marL="400050" lvl="1" indent="0" algn="just">
              <a:spcBef>
                <a:spcPts val="0"/>
              </a:spcBef>
              <a:buNone/>
            </a:pPr>
            <a:endParaRPr lang="en-US" sz="2000" dirty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 </a:t>
            </a:r>
          </a:p>
          <a:p>
            <a:pPr marL="0" indent="0" algn="just">
              <a:buNone/>
            </a:pPr>
            <a:r>
              <a:rPr lang="en-US" sz="2000" dirty="0"/>
              <a:t>    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  </a:t>
            </a:r>
          </a:p>
          <a:p>
            <a:pPr marL="0" indent="0" algn="just">
              <a:buNone/>
            </a:pP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841" y="1623527"/>
            <a:ext cx="332153" cy="2711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975" y="4407160"/>
            <a:ext cx="332153" cy="27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5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002" y="236311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Google Shape;64;p14"/>
          <p:cNvSpPr txBox="1">
            <a:spLocks noChangeArrowheads="1"/>
          </p:cNvSpPr>
          <p:nvPr/>
        </p:nvSpPr>
        <p:spPr bwMode="auto">
          <a:xfrm>
            <a:off x="331788" y="127000"/>
            <a:ext cx="8688387" cy="72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endParaRPr lang="en-GB" alt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27001"/>
            <a:ext cx="8229600" cy="572796"/>
          </a:xfrm>
        </p:spPr>
        <p:txBody>
          <a:bodyPr/>
          <a:lstStyle/>
          <a:p>
            <a:pPr algn="l"/>
            <a:r>
              <a:rPr lang="en-US" sz="2400" b="1" kern="0" dirty="0">
                <a:solidFill>
                  <a:srgbClr val="FF0000"/>
                </a:solidFill>
                <a:cs typeface="Arial" panose="020B0604020202020204"/>
                <a:sym typeface="Arial" panose="020B0604020202020204"/>
              </a:rPr>
              <a:t>Let’s Recapitulate:</a:t>
            </a:r>
            <a:endParaRPr lang="en-IN" sz="2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198" y="542699"/>
            <a:ext cx="8357703" cy="4402526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b="1" dirty="0"/>
              <a:t>B. Choose the correct answer.</a:t>
            </a:r>
          </a:p>
          <a:p>
            <a:pPr marL="0" indent="0" algn="just">
              <a:buNone/>
            </a:pPr>
            <a:r>
              <a:rPr lang="en-US" sz="2000" dirty="0"/>
              <a:t>3. Which of the following part of a bird is most important to help the bird fly in the air?</a:t>
            </a:r>
          </a:p>
          <a:p>
            <a:pPr marL="856800" lvl="2" indent="-457200" algn="just">
              <a:spcBef>
                <a:spcPts val="0"/>
              </a:spcBef>
              <a:buAutoNum type="alphaLcPeriod"/>
            </a:pPr>
            <a:r>
              <a:rPr lang="en-US" dirty="0"/>
              <a:t>Down feathers</a:t>
            </a:r>
          </a:p>
          <a:p>
            <a:pPr marL="856800" lvl="2" indent="-457200" algn="just">
              <a:spcBef>
                <a:spcPts val="0"/>
              </a:spcBef>
              <a:buAutoNum type="alphaLcPeriod"/>
            </a:pPr>
            <a:r>
              <a:rPr lang="en-US" dirty="0"/>
              <a:t>Flight feathers</a:t>
            </a:r>
          </a:p>
          <a:p>
            <a:pPr marL="856800" lvl="2" indent="-457200" algn="just">
              <a:spcBef>
                <a:spcPts val="0"/>
              </a:spcBef>
              <a:buAutoNum type="alphaLcPeriod"/>
            </a:pPr>
            <a:r>
              <a:rPr lang="en-US" dirty="0"/>
              <a:t>Beak and legs</a:t>
            </a:r>
          </a:p>
          <a:p>
            <a:pPr marL="856800" lvl="2" indent="-457200" algn="just">
              <a:spcBef>
                <a:spcPts val="0"/>
              </a:spcBef>
              <a:buAutoNum type="alphaLcPeriod"/>
            </a:pPr>
            <a:r>
              <a:rPr lang="en-US" dirty="0"/>
              <a:t>Color of the bird</a:t>
            </a:r>
          </a:p>
          <a:p>
            <a:pPr marL="399600" lvl="2" indent="0" algn="just">
              <a:spcBef>
                <a:spcPts val="0"/>
              </a:spcBef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4. Which </a:t>
            </a:r>
            <a:r>
              <a:rPr lang="en-US" sz="2000"/>
              <a:t>of this </a:t>
            </a:r>
            <a:r>
              <a:rPr lang="en-US" sz="2000" dirty="0"/>
              <a:t>is not a function of the claws?</a:t>
            </a:r>
          </a:p>
          <a:p>
            <a:pPr marL="857250" lvl="1" indent="-457200" algn="just">
              <a:spcBef>
                <a:spcPts val="0"/>
              </a:spcBef>
              <a:buAutoNum type="alphaLcPeriod"/>
            </a:pPr>
            <a:r>
              <a:rPr lang="en-US" sz="2000" dirty="0"/>
              <a:t>Climbing</a:t>
            </a:r>
          </a:p>
          <a:p>
            <a:pPr marL="857250" lvl="1" indent="-457200" algn="just">
              <a:spcBef>
                <a:spcPts val="0"/>
              </a:spcBef>
              <a:buAutoNum type="alphaLcPeriod"/>
            </a:pPr>
            <a:r>
              <a:rPr lang="en-US" sz="2000" dirty="0"/>
              <a:t>Warming the body temperature</a:t>
            </a:r>
          </a:p>
          <a:p>
            <a:pPr marL="857250" lvl="1" indent="-457200" algn="just">
              <a:spcBef>
                <a:spcPts val="0"/>
              </a:spcBef>
              <a:buAutoNum type="alphaLcPeriod"/>
            </a:pPr>
            <a:r>
              <a:rPr lang="en-US" sz="2000" dirty="0"/>
              <a:t>Protection from prey</a:t>
            </a:r>
          </a:p>
          <a:p>
            <a:pPr marL="857250" lvl="1" indent="-457200" algn="just">
              <a:spcBef>
                <a:spcPts val="0"/>
              </a:spcBef>
              <a:buAutoNum type="alphaLcPeriod"/>
            </a:pPr>
            <a:r>
              <a:rPr lang="en-US" sz="2000" dirty="0"/>
              <a:t>Swimming</a:t>
            </a:r>
          </a:p>
          <a:p>
            <a:pPr marL="0" indent="0" algn="just">
              <a:buNone/>
            </a:pPr>
            <a:endParaRPr lang="en-US" sz="2000" dirty="0"/>
          </a:p>
          <a:p>
            <a:pPr marL="457200" indent="-457200" algn="just">
              <a:buAutoNum type="alphaLcPeriod"/>
            </a:pPr>
            <a:endParaRPr lang="en-US" sz="20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 </a:t>
            </a:r>
          </a:p>
          <a:p>
            <a:pPr marL="0" indent="0" algn="just">
              <a:buNone/>
            </a:pPr>
            <a:r>
              <a:rPr lang="en-US" sz="2000" dirty="0"/>
              <a:t>    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  </a:t>
            </a:r>
          </a:p>
          <a:p>
            <a:pPr marL="0" indent="0" algn="just">
              <a:buNone/>
            </a:pPr>
            <a:endParaRPr lang="en-US" sz="2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587" y="1927075"/>
            <a:ext cx="332153" cy="2711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282" y="3788229"/>
            <a:ext cx="332153" cy="27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5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002" y="236311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199" y="732352"/>
            <a:ext cx="8357703" cy="3277461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5. Group of animals which have light body due to hollow bones are known as:</a:t>
            </a:r>
          </a:p>
          <a:p>
            <a:pPr marL="857250" lvl="1" indent="-457200" algn="just">
              <a:buAutoNum type="alphaLcPeriod"/>
            </a:pPr>
            <a:r>
              <a:rPr lang="en-US" sz="2000" dirty="0"/>
              <a:t>Reptiles </a:t>
            </a:r>
          </a:p>
          <a:p>
            <a:pPr marL="857250" lvl="1" indent="-457200" algn="just">
              <a:buAutoNum type="alphaLcPeriod"/>
            </a:pPr>
            <a:r>
              <a:rPr lang="en-US" sz="2000" dirty="0"/>
              <a:t>Birds</a:t>
            </a:r>
          </a:p>
          <a:p>
            <a:pPr marL="857250" lvl="1" indent="-457200" algn="just">
              <a:buAutoNum type="alphaLcPeriod"/>
            </a:pPr>
            <a:r>
              <a:rPr lang="en-US" sz="2000" dirty="0"/>
              <a:t>Mammals</a:t>
            </a:r>
          </a:p>
          <a:p>
            <a:pPr marL="857250" lvl="1" indent="-457200" algn="just">
              <a:buAutoNum type="alphaLcPeriod"/>
            </a:pPr>
            <a:r>
              <a:rPr lang="en-US" sz="2000" dirty="0"/>
              <a:t>Aquatic  animals</a:t>
            </a:r>
          </a:p>
          <a:p>
            <a:pPr marL="457200" indent="-457200" algn="just">
              <a:buAutoNum type="alphaLcPeriod"/>
            </a:pPr>
            <a:endParaRPr lang="en-US" sz="2000" dirty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 </a:t>
            </a:r>
          </a:p>
          <a:p>
            <a:pPr marL="0" indent="0" algn="just">
              <a:buNone/>
            </a:pPr>
            <a:r>
              <a:rPr lang="en-US" sz="2000" dirty="0"/>
              <a:t>    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  </a:t>
            </a:r>
          </a:p>
          <a:p>
            <a:pPr marL="0" indent="0" algn="just">
              <a:buNone/>
            </a:pPr>
            <a:endParaRPr lang="en-US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9" y="1759125"/>
            <a:ext cx="332153" cy="27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75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002" y="236311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Google Shape;64;p14"/>
          <p:cNvSpPr txBox="1">
            <a:spLocks noChangeArrowheads="1"/>
          </p:cNvSpPr>
          <p:nvPr/>
        </p:nvSpPr>
        <p:spPr bwMode="auto">
          <a:xfrm>
            <a:off x="331788" y="127000"/>
            <a:ext cx="8688387" cy="72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endParaRPr lang="en-GB" alt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27001"/>
            <a:ext cx="8229600" cy="507481"/>
          </a:xfrm>
        </p:spPr>
        <p:txBody>
          <a:bodyPr/>
          <a:lstStyle/>
          <a:p>
            <a:pPr algn="l"/>
            <a:r>
              <a:rPr lang="en-US" sz="2800" b="1" kern="0" dirty="0">
                <a:solidFill>
                  <a:srgbClr val="FF0000"/>
                </a:solidFill>
                <a:latin typeface="+mn-lt"/>
                <a:cs typeface="Arial" panose="020B0604020202020204"/>
                <a:sym typeface="Arial" panose="020B0604020202020204"/>
              </a:rPr>
              <a:t>CLASS TEST.</a:t>
            </a:r>
            <a:endParaRPr lang="en-IN" sz="2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198" y="542698"/>
            <a:ext cx="8357703" cy="4467841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A. Rewrite the sentences after correcting the underlined words. </a:t>
            </a:r>
          </a:p>
          <a:p>
            <a:pPr marL="457200" indent="-457200">
              <a:buAutoNum type="arabicPeriod"/>
            </a:pPr>
            <a:r>
              <a:rPr lang="en-US" sz="2000" dirty="0"/>
              <a:t>The </a:t>
            </a:r>
            <a:r>
              <a:rPr lang="en-US" sz="2000" u="sng" dirty="0"/>
              <a:t>Penguin</a:t>
            </a:r>
            <a:r>
              <a:rPr lang="en-US" sz="2000" dirty="0"/>
              <a:t> birds makes a beautiful nest with twigs and grass.</a:t>
            </a:r>
          </a:p>
          <a:p>
            <a:pPr marL="0" indent="0">
              <a:buNone/>
            </a:pPr>
            <a:r>
              <a:rPr lang="en-US" sz="2000" dirty="0"/>
              <a:t>Ans: The Weaver bird makes a beautiful nest with twigs and grass.</a:t>
            </a:r>
          </a:p>
          <a:p>
            <a:pPr marL="0" indent="0">
              <a:buNone/>
            </a:pPr>
            <a:r>
              <a:rPr lang="en-US" sz="2000" dirty="0"/>
              <a:t>2.   The </a:t>
            </a:r>
            <a:r>
              <a:rPr lang="en-US" sz="2000" u="sng" dirty="0"/>
              <a:t>sparrow</a:t>
            </a:r>
            <a:r>
              <a:rPr lang="en-US" sz="2000" dirty="0"/>
              <a:t> scratches the ground to bring out insects.</a:t>
            </a:r>
          </a:p>
          <a:p>
            <a:pPr marL="0" indent="0">
              <a:buNone/>
            </a:pPr>
            <a:r>
              <a:rPr lang="en-US" sz="2000" dirty="0"/>
              <a:t>Ans: The Hen/Rooster scratches the ground to bring out insects.</a:t>
            </a:r>
          </a:p>
          <a:p>
            <a:pPr marL="0" indent="0">
              <a:buNone/>
            </a:pPr>
            <a:r>
              <a:rPr lang="en-US" sz="2000" dirty="0"/>
              <a:t>3.   </a:t>
            </a:r>
            <a:r>
              <a:rPr lang="en-US" sz="2000" u="sng" dirty="0"/>
              <a:t>Ducks</a:t>
            </a:r>
            <a:r>
              <a:rPr lang="en-US" sz="2000" dirty="0"/>
              <a:t> have long legs with which it can wade through the muddy water.</a:t>
            </a:r>
          </a:p>
          <a:p>
            <a:pPr marL="0" indent="0">
              <a:buNone/>
            </a:pPr>
            <a:r>
              <a:rPr lang="en-US" sz="2000" dirty="0"/>
              <a:t>Ans: Cranes/Herons have long legs with which it can wade through the muddy water.</a:t>
            </a:r>
          </a:p>
          <a:p>
            <a:pPr marL="0" indent="0">
              <a:buNone/>
            </a:pPr>
            <a:r>
              <a:rPr lang="en-US" sz="2000" dirty="0"/>
              <a:t>4. The strong and sharp claws of </a:t>
            </a:r>
            <a:r>
              <a:rPr lang="en-US" sz="2000" u="sng" dirty="0"/>
              <a:t>sparrows</a:t>
            </a:r>
            <a:r>
              <a:rPr lang="en-US" sz="2000" dirty="0"/>
              <a:t> are called as talons.</a:t>
            </a:r>
          </a:p>
          <a:p>
            <a:pPr marL="0" indent="0">
              <a:buNone/>
            </a:pPr>
            <a:r>
              <a:rPr lang="en-US" sz="2000" dirty="0"/>
              <a:t>Ans: The strong and sharp claws of eagles are called as talons. </a:t>
            </a:r>
          </a:p>
          <a:p>
            <a:pPr marL="0" indent="0">
              <a:buNone/>
            </a:pPr>
            <a:r>
              <a:rPr lang="en-US" sz="2000" dirty="0"/>
              <a:t>5. The </a:t>
            </a:r>
            <a:r>
              <a:rPr lang="en-US" sz="2000" u="sng" dirty="0"/>
              <a:t>crow</a:t>
            </a:r>
            <a:r>
              <a:rPr lang="en-US" sz="2000" dirty="0"/>
              <a:t> uses its beak to make a hole on the trunk of a tree.</a:t>
            </a:r>
          </a:p>
          <a:p>
            <a:pPr marL="0" indent="0">
              <a:buNone/>
            </a:pPr>
            <a:r>
              <a:rPr lang="en-US" sz="2000" dirty="0"/>
              <a:t>Ans: The Woodpecker uses its beak to make a hole on the trunk of a tree.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 </a:t>
            </a:r>
          </a:p>
          <a:p>
            <a:pPr marL="0" indent="0" algn="just">
              <a:buNone/>
            </a:pPr>
            <a:r>
              <a:rPr lang="en-US" sz="2000" dirty="0"/>
              <a:t>    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  </a:t>
            </a:r>
          </a:p>
          <a:p>
            <a:pPr marL="0" indent="0" algn="just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8106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002" y="236311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Google Shape;64;p14"/>
          <p:cNvSpPr txBox="1">
            <a:spLocks noChangeArrowheads="1"/>
          </p:cNvSpPr>
          <p:nvPr/>
        </p:nvSpPr>
        <p:spPr bwMode="auto">
          <a:xfrm>
            <a:off x="331788" y="127000"/>
            <a:ext cx="8688387" cy="72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endParaRPr lang="en-GB" altLang="en-US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kern="0" dirty="0">
                <a:solidFill>
                  <a:srgbClr val="FF0000"/>
                </a:solidFill>
                <a:latin typeface="+mn-lt"/>
                <a:cs typeface="Arial" panose="020B0604020202020204"/>
                <a:sym typeface="Arial" panose="020B0604020202020204"/>
              </a:rPr>
              <a:t>CLASS TEST.</a:t>
            </a:r>
            <a:endParaRPr lang="en-IN" sz="2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198" y="900113"/>
            <a:ext cx="8357703" cy="411042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B. Choose the correct answer and fill up the gaps.</a:t>
            </a:r>
          </a:p>
          <a:p>
            <a:pPr marL="457200" indent="-457200">
              <a:buAutoNum type="arabicPeriod"/>
            </a:pPr>
            <a:r>
              <a:rPr lang="en-US" sz="2000" dirty="0"/>
              <a:t>______ has webbed feet.</a:t>
            </a:r>
          </a:p>
          <a:p>
            <a:pPr marL="457200" indent="-457200">
              <a:buAutoNum type="alphaLcPeriod"/>
            </a:pPr>
            <a:r>
              <a:rPr lang="en-US" sz="2000" dirty="0"/>
              <a:t>Parrot  b. woodpecker c. duck  d. crane   </a:t>
            </a:r>
          </a:p>
          <a:p>
            <a:pPr marL="0" indent="0">
              <a:buNone/>
            </a:pPr>
            <a:r>
              <a:rPr lang="en-US" sz="2000" dirty="0"/>
              <a:t>2.   ________ can climb the tree using its feet.</a:t>
            </a:r>
          </a:p>
          <a:p>
            <a:pPr marL="457200" indent="-457200">
              <a:buAutoNum type="alphaLcPeriod"/>
            </a:pPr>
            <a:r>
              <a:rPr lang="en-US" sz="2000" dirty="0"/>
              <a:t>Owl      b. parakeet  c. sparrow  d. eagle</a:t>
            </a:r>
          </a:p>
          <a:p>
            <a:pPr marL="0" indent="0">
              <a:buNone/>
            </a:pPr>
            <a:r>
              <a:rPr lang="en-US" sz="2000" dirty="0"/>
              <a:t>3. _________ uses its beak as a needle to sew the leaves.</a:t>
            </a:r>
          </a:p>
          <a:p>
            <a:pPr marL="457200" indent="-457200">
              <a:buAutoNum type="alphaLcPeriod"/>
            </a:pPr>
            <a:r>
              <a:rPr lang="en-US" sz="2000" dirty="0"/>
              <a:t>Parrot  b. sparrow c. tailor bird d. woodpecker.</a:t>
            </a:r>
          </a:p>
          <a:p>
            <a:pPr marL="0" indent="0">
              <a:buNone/>
            </a:pPr>
            <a:r>
              <a:rPr lang="en-US" sz="2000" dirty="0"/>
              <a:t>4. ________  are also known as birds of prey.</a:t>
            </a:r>
          </a:p>
          <a:p>
            <a:pPr marL="457200" indent="-457200">
              <a:buAutoNum type="alphaLcPeriod"/>
            </a:pPr>
            <a:r>
              <a:rPr lang="en-US" sz="2000" dirty="0"/>
              <a:t>Vultures  b. peacocks  c. hens  c. tailor birds</a:t>
            </a:r>
          </a:p>
          <a:p>
            <a:pPr marL="0" indent="0">
              <a:buNone/>
            </a:pPr>
            <a:r>
              <a:rPr lang="en-US" sz="2000" dirty="0"/>
              <a:t>5. ________ can not crush grain with its beak.</a:t>
            </a:r>
          </a:p>
          <a:p>
            <a:pPr marL="0" indent="0">
              <a:buNone/>
            </a:pPr>
            <a:r>
              <a:rPr lang="en-US" sz="2000" dirty="0"/>
              <a:t>a.    Kite  b. mynah  c. sparrow d. pigeon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 </a:t>
            </a:r>
          </a:p>
          <a:p>
            <a:pPr marL="0" indent="0" algn="just">
              <a:buNone/>
            </a:pPr>
            <a:r>
              <a:rPr lang="en-US" sz="2000" dirty="0"/>
              <a:t>    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  </a:t>
            </a:r>
          </a:p>
          <a:p>
            <a:pPr marL="0" indent="0" algn="just">
              <a:buNone/>
            </a:pP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970382" y="1324945"/>
            <a:ext cx="709126" cy="289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Duck</a:t>
            </a:r>
          </a:p>
        </p:txBody>
      </p:sp>
      <p:sp>
        <p:nvSpPr>
          <p:cNvPr id="7" name="Rectangle 6"/>
          <p:cNvSpPr/>
          <p:nvPr/>
        </p:nvSpPr>
        <p:spPr>
          <a:xfrm>
            <a:off x="929949" y="2077613"/>
            <a:ext cx="886409" cy="289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Parakeet</a:t>
            </a:r>
          </a:p>
        </p:txBody>
      </p:sp>
      <p:sp>
        <p:nvSpPr>
          <p:cNvPr id="8" name="Rectangle 7"/>
          <p:cNvSpPr/>
          <p:nvPr/>
        </p:nvSpPr>
        <p:spPr>
          <a:xfrm>
            <a:off x="833535" y="3486539"/>
            <a:ext cx="982823" cy="289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Vultures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833534" y="2822508"/>
            <a:ext cx="982823" cy="289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Tailor bird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3535" y="4236098"/>
            <a:ext cx="878631" cy="289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Kite</a:t>
            </a:r>
          </a:p>
        </p:txBody>
      </p:sp>
    </p:spTree>
    <p:extLst>
      <p:ext uri="{BB962C8B-B14F-4D97-AF65-F5344CB8AC3E}">
        <p14:creationId xmlns:p14="http://schemas.microsoft.com/office/powerpoint/2010/main" val="364444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24" y="121783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Google Shape;64;p14"/>
          <p:cNvSpPr txBox="1">
            <a:spLocks noChangeArrowheads="1"/>
          </p:cNvSpPr>
          <p:nvPr/>
        </p:nvSpPr>
        <p:spPr bwMode="auto">
          <a:xfrm>
            <a:off x="331788" y="242596"/>
            <a:ext cx="8688387" cy="50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Arial" charset="0"/>
              </a:rPr>
              <a:t>Summary: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03213" y="867747"/>
            <a:ext cx="8229600" cy="3313728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r>
              <a:rPr lang="en-GB" sz="2000" kern="0" dirty="0">
                <a:solidFill>
                  <a:schemeClr val="tx1"/>
                </a:solidFill>
                <a:latin typeface="+mn-lt"/>
                <a:ea typeface="Calibri" panose="020F0502020204030204"/>
                <a:cs typeface="Calibri" panose="020F0502020204030204"/>
                <a:sym typeface="Calibri" panose="020F0502020204030204"/>
              </a:rPr>
              <a:t>Birds have different feeding habits.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r>
              <a:rPr lang="en-GB" sz="2000" kern="0" dirty="0">
                <a:solidFill>
                  <a:schemeClr val="tx1"/>
                </a:solidFill>
                <a:latin typeface="+mn-lt"/>
                <a:ea typeface="Calibri" panose="020F0502020204030204"/>
                <a:cs typeface="Calibri" panose="020F0502020204030204"/>
                <a:sym typeface="Calibri" panose="020F0502020204030204"/>
              </a:rPr>
              <a:t>Birds use their beaks and claws to catch, hold and eat food.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r>
              <a:rPr lang="en-GB" sz="2000" kern="0" dirty="0">
                <a:solidFill>
                  <a:schemeClr val="tx1"/>
                </a:solidFill>
                <a:latin typeface="+mn-lt"/>
                <a:ea typeface="Calibri" panose="020F0502020204030204"/>
                <a:cs typeface="Calibri" panose="020F0502020204030204"/>
                <a:sym typeface="Calibri" panose="020F0502020204030204"/>
              </a:rPr>
              <a:t>Birds also use their claws to protect themselves and move about.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r>
              <a:rPr lang="en-GB" sz="2000" kern="0" dirty="0">
                <a:solidFill>
                  <a:schemeClr val="tx1"/>
                </a:solidFill>
                <a:latin typeface="+mn-lt"/>
                <a:ea typeface="Calibri" panose="020F0502020204030204"/>
                <a:cs typeface="Calibri" panose="020F0502020204030204"/>
                <a:sym typeface="Calibri" panose="020F0502020204030204"/>
              </a:rPr>
              <a:t>Their beaks tells us about its feeding habits.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r>
              <a:rPr lang="en-GB" sz="2000" kern="0" dirty="0">
                <a:solidFill>
                  <a:schemeClr val="tx1"/>
                </a:solidFill>
                <a:latin typeface="+mn-lt"/>
                <a:ea typeface="Calibri" panose="020F0502020204030204"/>
                <a:cs typeface="Calibri" panose="020F0502020204030204"/>
                <a:sym typeface="Calibri" panose="020F0502020204030204"/>
              </a:rPr>
              <a:t>Their special body features of birds help them to fly.</a:t>
            </a:r>
            <a:r>
              <a:rPr lang="en-US" sz="2000" kern="0" dirty="0">
                <a:latin typeface="+mn-lt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latin typeface="+mn-lt"/>
                <a:ea typeface="Calibri" panose="020F0502020204030204"/>
                <a:cs typeface="Calibri" panose="020F0502020204030204"/>
                <a:sym typeface="Calibri" panose="020F0502020204030204"/>
              </a:rPr>
              <a:t>They build nests to lay eggs.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latin typeface="+mn-lt"/>
                <a:ea typeface="Calibri" panose="020F0502020204030204"/>
                <a:cs typeface="Calibri" panose="020F0502020204030204"/>
                <a:sym typeface="Calibri" panose="020F0502020204030204"/>
              </a:rPr>
              <a:t>Baby birds are looked after by their parents.</a:t>
            </a:r>
            <a:endParaRPr sz="2000" kern="0" dirty="0">
              <a:latin typeface="+mn-lt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98095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24" y="121783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Google Shape;64;p14"/>
          <p:cNvSpPr txBox="1">
            <a:spLocks noChangeArrowheads="1"/>
          </p:cNvSpPr>
          <p:nvPr/>
        </p:nvSpPr>
        <p:spPr bwMode="auto">
          <a:xfrm>
            <a:off x="331788" y="242596"/>
            <a:ext cx="8688387" cy="50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Arial" charset="0"/>
              </a:rPr>
              <a:t>LEARNING OUTCOME: 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03213" y="966788"/>
            <a:ext cx="8229600" cy="32146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r>
              <a:rPr lang="en-GB" sz="24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The learners </a:t>
            </a:r>
            <a:r>
              <a:rPr lang="en-GB" sz="2400" b="1" ker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will be able </a:t>
            </a:r>
            <a:r>
              <a:rPr lang="en-GB" sz="24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to –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endParaRPr lang="en-GB" sz="2400" b="1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§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solve the quiz and assess themselves.</a:t>
            </a: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82862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8111</TotalTime>
  <Words>645</Words>
  <Application>Microsoft Office PowerPoint</Application>
  <PresentationFormat>On-screen Show (16:9)</PresentationFormat>
  <Paragraphs>132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Let’s Recapitulate:</vt:lpstr>
      <vt:lpstr>Let’s Recapitulate:</vt:lpstr>
      <vt:lpstr>PowerPoint Presentation</vt:lpstr>
      <vt:lpstr>CLASS TEST.</vt:lpstr>
      <vt:lpstr>CLASS TEST.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Smruti Shasani</cp:lastModifiedBy>
  <cp:revision>1025</cp:revision>
  <dcterms:created xsi:type="dcterms:W3CDTF">2021-04-07T05:01:00Z</dcterms:created>
  <dcterms:modified xsi:type="dcterms:W3CDTF">2022-05-18T06:20:34Z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1033-11.2.0.9926</vt:lpwstr>
  </property>
</Properties>
</file>